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handoutMasterIdLst>
    <p:handoutMasterId r:id="rId21"/>
  </p:handoutMasterIdLst>
  <p:sldIdLst>
    <p:sldId id="256" r:id="rId5"/>
    <p:sldId id="257" r:id="rId6"/>
    <p:sldId id="294" r:id="rId7"/>
    <p:sldId id="269" r:id="rId8"/>
    <p:sldId id="295" r:id="rId9"/>
    <p:sldId id="270" r:id="rId10"/>
    <p:sldId id="296" r:id="rId11"/>
    <p:sldId id="297" r:id="rId12"/>
    <p:sldId id="298" r:id="rId13"/>
    <p:sldId id="299" r:id="rId14"/>
    <p:sldId id="300" r:id="rId15"/>
    <p:sldId id="302" r:id="rId16"/>
    <p:sldId id="303" r:id="rId17"/>
    <p:sldId id="301" r:id="rId18"/>
    <p:sldId id="258" r:id="rId19"/>
  </p:sldIdLst>
  <p:sldSz cx="9144000" cy="6858000" type="screen4x3"/>
  <p:notesSz cx="6918325" cy="100488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OpeningSlide" id="{BD64FABA-015B-47E4-948B-4204DE8DE813}">
          <p14:sldIdLst/>
        </p14:section>
        <p14:section name="BodySlides" id="{49A2F6FE-32FD-44E8-8AD0-35C5D28A0072}">
          <p14:sldIdLst>
            <p14:sldId id="256"/>
            <p14:sldId id="257"/>
            <p14:sldId id="294"/>
            <p14:sldId id="269"/>
            <p14:sldId id="295"/>
            <p14:sldId id="270"/>
            <p14:sldId id="296"/>
            <p14:sldId id="297"/>
            <p14:sldId id="298"/>
            <p14:sldId id="299"/>
            <p14:sldId id="300"/>
            <p14:sldId id="302"/>
            <p14:sldId id="303"/>
            <p14:sldId id="301"/>
          </p14:sldIdLst>
        </p14:section>
        <p14:section name="LastSlide" id="{AF7123CF-451F-4A82-9924-D39A1A2F3A5B}">
          <p14:sldIdLst>
            <p14:sldId id="258"/>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BA5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1" autoAdjust="0"/>
  </p:normalViewPr>
  <p:slideViewPr>
    <p:cSldViewPr>
      <p:cViewPr varScale="1">
        <p:scale>
          <a:sx n="87" d="100"/>
          <a:sy n="87" d="100"/>
        </p:scale>
        <p:origin x="-1062" y="-84"/>
      </p:cViewPr>
      <p:guideLst>
        <p:guide orient="horz" pos="2160"/>
        <p:guide pos="2880"/>
      </p:guideLst>
    </p:cSldViewPr>
  </p:slideViewPr>
  <p:notesTextViewPr>
    <p:cViewPr>
      <p:scale>
        <a:sx n="1" d="1"/>
        <a:sy n="1" d="1"/>
      </p:scale>
      <p:origin x="0" y="0"/>
    </p:cViewPr>
  </p:notesTextViewPr>
  <p:sorterViewPr>
    <p:cViewPr>
      <p:scale>
        <a:sx n="102" d="100"/>
        <a:sy n="102"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97941" cy="502444"/>
          </a:xfrm>
          <a:prstGeom prst="rect">
            <a:avLst/>
          </a:prstGeom>
        </p:spPr>
        <p:txBody>
          <a:bodyPr vert="horz" lIns="96954" tIns="48477" rIns="96954" bIns="48477" rtlCol="0"/>
          <a:lstStyle>
            <a:lvl1pPr algn="l">
              <a:defRPr sz="1300"/>
            </a:lvl1pPr>
          </a:lstStyle>
          <a:p>
            <a:endParaRPr lang="en-GB"/>
          </a:p>
        </p:txBody>
      </p:sp>
      <p:sp>
        <p:nvSpPr>
          <p:cNvPr id="3" name="Date Placeholder 2"/>
          <p:cNvSpPr>
            <a:spLocks noGrp="1"/>
          </p:cNvSpPr>
          <p:nvPr>
            <p:ph type="dt" sz="quarter" idx="1"/>
          </p:nvPr>
        </p:nvSpPr>
        <p:spPr>
          <a:xfrm>
            <a:off x="3918783" y="0"/>
            <a:ext cx="2997941" cy="502444"/>
          </a:xfrm>
          <a:prstGeom prst="rect">
            <a:avLst/>
          </a:prstGeom>
        </p:spPr>
        <p:txBody>
          <a:bodyPr vert="horz" lIns="96954" tIns="48477" rIns="96954" bIns="48477" rtlCol="0"/>
          <a:lstStyle>
            <a:lvl1pPr algn="r">
              <a:defRPr sz="1300"/>
            </a:lvl1pPr>
          </a:lstStyle>
          <a:p>
            <a:fld id="{13839EE5-D4E1-47A7-920C-2A1E43759420}" type="datetimeFigureOut">
              <a:rPr lang="en-US" smtClean="0"/>
              <a:pPr/>
              <a:t>7/25/2016</a:t>
            </a:fld>
            <a:endParaRPr lang="en-GB"/>
          </a:p>
        </p:txBody>
      </p:sp>
      <p:sp>
        <p:nvSpPr>
          <p:cNvPr id="4" name="Footer Placeholder 3"/>
          <p:cNvSpPr>
            <a:spLocks noGrp="1"/>
          </p:cNvSpPr>
          <p:nvPr>
            <p:ph type="ftr" sz="quarter" idx="2"/>
          </p:nvPr>
        </p:nvSpPr>
        <p:spPr>
          <a:xfrm>
            <a:off x="0" y="9544687"/>
            <a:ext cx="2997941" cy="502444"/>
          </a:xfrm>
          <a:prstGeom prst="rect">
            <a:avLst/>
          </a:prstGeom>
        </p:spPr>
        <p:txBody>
          <a:bodyPr vert="horz" lIns="96954" tIns="48477" rIns="96954" bIns="48477" rtlCol="0" anchor="b"/>
          <a:lstStyle>
            <a:lvl1pPr algn="l">
              <a:defRPr sz="1300"/>
            </a:lvl1pPr>
          </a:lstStyle>
          <a:p>
            <a:endParaRPr lang="en-GB"/>
          </a:p>
        </p:txBody>
      </p:sp>
      <p:sp>
        <p:nvSpPr>
          <p:cNvPr id="5" name="Slide Number Placeholder 4"/>
          <p:cNvSpPr>
            <a:spLocks noGrp="1"/>
          </p:cNvSpPr>
          <p:nvPr>
            <p:ph type="sldNum" sz="quarter" idx="3"/>
          </p:nvPr>
        </p:nvSpPr>
        <p:spPr>
          <a:xfrm>
            <a:off x="3918783" y="9544687"/>
            <a:ext cx="2997941" cy="502444"/>
          </a:xfrm>
          <a:prstGeom prst="rect">
            <a:avLst/>
          </a:prstGeom>
        </p:spPr>
        <p:txBody>
          <a:bodyPr vert="horz" lIns="96954" tIns="48477" rIns="96954" bIns="48477" rtlCol="0" anchor="b"/>
          <a:lstStyle>
            <a:lvl1pPr algn="r">
              <a:defRPr sz="1300"/>
            </a:lvl1pPr>
          </a:lstStyle>
          <a:p>
            <a:fld id="{4420D208-67DF-423C-94E2-731D9E2E8B91}" type="slidenum">
              <a:rPr lang="en-GB" smtClean="0"/>
              <a:pPr/>
              <a:t>‹#›</a:t>
            </a:fld>
            <a:endParaRPr lang="en-GB"/>
          </a:p>
        </p:txBody>
      </p:sp>
    </p:spTree>
    <p:extLst>
      <p:ext uri="{BB962C8B-B14F-4D97-AF65-F5344CB8AC3E}">
        <p14:creationId xmlns:p14="http://schemas.microsoft.com/office/powerpoint/2010/main" val="30990185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97941" cy="502444"/>
          </a:xfrm>
          <a:prstGeom prst="rect">
            <a:avLst/>
          </a:prstGeom>
        </p:spPr>
        <p:txBody>
          <a:bodyPr vert="horz" lIns="96954" tIns="48477" rIns="96954" bIns="48477" rtlCol="0"/>
          <a:lstStyle>
            <a:lvl1pPr algn="l">
              <a:defRPr sz="1300"/>
            </a:lvl1pPr>
          </a:lstStyle>
          <a:p>
            <a:endParaRPr lang="en-GB"/>
          </a:p>
        </p:txBody>
      </p:sp>
      <p:sp>
        <p:nvSpPr>
          <p:cNvPr id="3" name="Date Placeholder 2"/>
          <p:cNvSpPr>
            <a:spLocks noGrp="1"/>
          </p:cNvSpPr>
          <p:nvPr>
            <p:ph type="dt" idx="1"/>
          </p:nvPr>
        </p:nvSpPr>
        <p:spPr>
          <a:xfrm>
            <a:off x="3918783" y="0"/>
            <a:ext cx="2997941" cy="502444"/>
          </a:xfrm>
          <a:prstGeom prst="rect">
            <a:avLst/>
          </a:prstGeom>
        </p:spPr>
        <p:txBody>
          <a:bodyPr vert="horz" lIns="96954" tIns="48477" rIns="96954" bIns="48477" rtlCol="0"/>
          <a:lstStyle>
            <a:lvl1pPr algn="r">
              <a:defRPr sz="1300"/>
            </a:lvl1pPr>
          </a:lstStyle>
          <a:p>
            <a:fld id="{7331F5E0-D423-433E-9B3E-2738EA55529B}" type="datetimeFigureOut">
              <a:rPr lang="en-US" smtClean="0"/>
              <a:pPr/>
              <a:t>7/25/2016</a:t>
            </a:fld>
            <a:endParaRPr lang="en-GB"/>
          </a:p>
        </p:txBody>
      </p:sp>
      <p:sp>
        <p:nvSpPr>
          <p:cNvPr id="4" name="Slide Image Placeholder 3"/>
          <p:cNvSpPr>
            <a:spLocks noGrp="1" noRot="1" noChangeAspect="1"/>
          </p:cNvSpPr>
          <p:nvPr>
            <p:ph type="sldImg" idx="2"/>
          </p:nvPr>
        </p:nvSpPr>
        <p:spPr>
          <a:xfrm>
            <a:off x="947738" y="754063"/>
            <a:ext cx="5022850" cy="3768725"/>
          </a:xfrm>
          <a:prstGeom prst="rect">
            <a:avLst/>
          </a:prstGeom>
          <a:noFill/>
          <a:ln w="12700">
            <a:solidFill>
              <a:prstClr val="black"/>
            </a:solidFill>
          </a:ln>
        </p:spPr>
        <p:txBody>
          <a:bodyPr vert="horz" lIns="96954" tIns="48477" rIns="96954" bIns="48477" rtlCol="0" anchor="ctr"/>
          <a:lstStyle/>
          <a:p>
            <a:endParaRPr lang="en-GB"/>
          </a:p>
        </p:txBody>
      </p:sp>
      <p:sp>
        <p:nvSpPr>
          <p:cNvPr id="5" name="Notes Placeholder 4"/>
          <p:cNvSpPr>
            <a:spLocks noGrp="1"/>
          </p:cNvSpPr>
          <p:nvPr>
            <p:ph type="body" sz="quarter" idx="3"/>
          </p:nvPr>
        </p:nvSpPr>
        <p:spPr>
          <a:xfrm>
            <a:off x="691833" y="4773216"/>
            <a:ext cx="5534660" cy="4521994"/>
          </a:xfrm>
          <a:prstGeom prst="rect">
            <a:avLst/>
          </a:prstGeom>
        </p:spPr>
        <p:txBody>
          <a:bodyPr vert="horz" lIns="96954" tIns="48477" rIns="96954" bIns="4847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544687"/>
            <a:ext cx="2997941" cy="502444"/>
          </a:xfrm>
          <a:prstGeom prst="rect">
            <a:avLst/>
          </a:prstGeom>
        </p:spPr>
        <p:txBody>
          <a:bodyPr vert="horz" lIns="96954" tIns="48477" rIns="96954" bIns="48477" rtlCol="0" anchor="b"/>
          <a:lstStyle>
            <a:lvl1pPr algn="l">
              <a:defRPr sz="1300"/>
            </a:lvl1pPr>
          </a:lstStyle>
          <a:p>
            <a:endParaRPr lang="en-GB"/>
          </a:p>
        </p:txBody>
      </p:sp>
      <p:sp>
        <p:nvSpPr>
          <p:cNvPr id="7" name="Slide Number Placeholder 6"/>
          <p:cNvSpPr>
            <a:spLocks noGrp="1"/>
          </p:cNvSpPr>
          <p:nvPr>
            <p:ph type="sldNum" sz="quarter" idx="5"/>
          </p:nvPr>
        </p:nvSpPr>
        <p:spPr>
          <a:xfrm>
            <a:off x="3918783" y="9544687"/>
            <a:ext cx="2997941" cy="502444"/>
          </a:xfrm>
          <a:prstGeom prst="rect">
            <a:avLst/>
          </a:prstGeom>
        </p:spPr>
        <p:txBody>
          <a:bodyPr vert="horz" lIns="96954" tIns="48477" rIns="96954" bIns="48477" rtlCol="0" anchor="b"/>
          <a:lstStyle>
            <a:lvl1pPr algn="r">
              <a:defRPr sz="1300"/>
            </a:lvl1pPr>
          </a:lstStyle>
          <a:p>
            <a:fld id="{8DED608A-97A5-4857-9490-633467BA96A1}" type="slidenum">
              <a:rPr lang="en-GB" smtClean="0"/>
              <a:pPr/>
              <a:t>‹#›</a:t>
            </a:fld>
            <a:endParaRPr lang="en-GB"/>
          </a:p>
        </p:txBody>
      </p:sp>
    </p:spTree>
    <p:extLst>
      <p:ext uri="{BB962C8B-B14F-4D97-AF65-F5344CB8AC3E}">
        <p14:creationId xmlns:p14="http://schemas.microsoft.com/office/powerpoint/2010/main" val="15080148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DED608A-97A5-4857-9490-633467BA96A1}" type="slidenum">
              <a:rPr lang="en-GB" smtClean="0"/>
              <a:pPr/>
              <a:t>2</a:t>
            </a:fld>
            <a:endParaRPr lang="en-GB"/>
          </a:p>
        </p:txBody>
      </p:sp>
    </p:spTree>
    <p:extLst>
      <p:ext uri="{BB962C8B-B14F-4D97-AF65-F5344CB8AC3E}">
        <p14:creationId xmlns:p14="http://schemas.microsoft.com/office/powerpoint/2010/main" val="38020064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CE2F444-3F6B-4E16-AD4F-366083A027BD}" type="datetime1">
              <a:rPr lang="en-US" smtClean="0"/>
              <a:pPr/>
              <a:t>7/25/2016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9CBCF-2C80-47CE-B879-9D17AAB18B7F}" type="slidenum">
              <a:rPr lang="en-US" smtClean="0"/>
              <a:pPr/>
              <a:t>‹#›</a:t>
            </a:fld>
            <a:endParaRPr lang="en-US"/>
          </a:p>
        </p:txBody>
      </p:sp>
    </p:spTree>
    <p:extLst>
      <p:ext uri="{BB962C8B-B14F-4D97-AF65-F5344CB8AC3E}">
        <p14:creationId xmlns:p14="http://schemas.microsoft.com/office/powerpoint/2010/main" val="48876932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0CB52C-BEBC-45D4-9898-A5084D77B34C}" type="datetime1">
              <a:rPr lang="en-US" smtClean="0"/>
              <a:pPr/>
              <a:t>7/25/2016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9CBCF-2C80-47CE-B879-9D17AAB18B7F}" type="slidenum">
              <a:rPr lang="en-US" smtClean="0"/>
              <a:pPr/>
              <a:t>‹#›</a:t>
            </a:fld>
            <a:endParaRPr lang="en-US"/>
          </a:p>
        </p:txBody>
      </p:sp>
    </p:spTree>
    <p:extLst>
      <p:ext uri="{BB962C8B-B14F-4D97-AF65-F5344CB8AC3E}">
        <p14:creationId xmlns:p14="http://schemas.microsoft.com/office/powerpoint/2010/main" val="143429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65C83C-0F17-4540-9EE6-6DA7BCA0606A}" type="datetime1">
              <a:rPr lang="en-US" smtClean="0"/>
              <a:pPr/>
              <a:t>7/25/2016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9CBCF-2C80-47CE-B879-9D17AAB18B7F}" type="slidenum">
              <a:rPr lang="en-US" smtClean="0"/>
              <a:pPr/>
              <a:t>‹#›</a:t>
            </a:fld>
            <a:endParaRPr lang="en-US"/>
          </a:p>
        </p:txBody>
      </p:sp>
    </p:spTree>
    <p:extLst>
      <p:ext uri="{BB962C8B-B14F-4D97-AF65-F5344CB8AC3E}">
        <p14:creationId xmlns:p14="http://schemas.microsoft.com/office/powerpoint/2010/main" val="3418728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5AB9CBCF-2C80-47CE-B879-9D17AAB18B7F}" type="slidenum">
              <a:rPr lang="en-US" smtClean="0"/>
              <a:pPr/>
              <a:t>‹#›</a:t>
            </a:fld>
            <a:endParaRPr lang="en-US"/>
          </a:p>
        </p:txBody>
      </p:sp>
      <p:pic>
        <p:nvPicPr>
          <p:cNvPr id="7" name="Picture 6" descr="CA logo landscape.jpg"/>
          <p:cNvPicPr>
            <a:picLocks noChangeAspect="1"/>
          </p:cNvPicPr>
          <p:nvPr userDrawn="1"/>
        </p:nvPicPr>
        <p:blipFill>
          <a:blip r:embed="rId2" cstate="print"/>
          <a:stretch>
            <a:fillRect/>
          </a:stretch>
        </p:blipFill>
        <p:spPr>
          <a:xfrm>
            <a:off x="431800" y="6019316"/>
            <a:ext cx="2438400" cy="762484"/>
          </a:xfrm>
          <a:prstGeom prst="rect">
            <a:avLst/>
          </a:prstGeom>
        </p:spPr>
      </p:pic>
      <p:pic>
        <p:nvPicPr>
          <p:cNvPr id="1026"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876256" y="5877272"/>
            <a:ext cx="1872208" cy="8351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3270445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0D7D3D-65C0-48DE-90F4-19D936261B0D}" type="datetime1">
              <a:rPr lang="en-US" smtClean="0"/>
              <a:pPr/>
              <a:t>7/25/2016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9CBCF-2C80-47CE-B879-9D17AAB18B7F}" type="slidenum">
              <a:rPr lang="en-US" smtClean="0"/>
              <a:pPr/>
              <a:t>‹#›</a:t>
            </a:fld>
            <a:endParaRPr lang="en-US"/>
          </a:p>
        </p:txBody>
      </p:sp>
    </p:spTree>
    <p:extLst>
      <p:ext uri="{BB962C8B-B14F-4D97-AF65-F5344CB8AC3E}">
        <p14:creationId xmlns:p14="http://schemas.microsoft.com/office/powerpoint/2010/main" val="118871698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2A55D2A-BD00-4593-9E87-4A4F6A997B15}" type="datetime1">
              <a:rPr lang="en-US" smtClean="0"/>
              <a:pPr/>
              <a:t>7/25/2016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B9CBCF-2C80-47CE-B879-9D17AAB18B7F}" type="slidenum">
              <a:rPr lang="en-US" smtClean="0"/>
              <a:pPr/>
              <a:t>‹#›</a:t>
            </a:fld>
            <a:endParaRPr lang="en-US"/>
          </a:p>
        </p:txBody>
      </p:sp>
    </p:spTree>
    <p:extLst>
      <p:ext uri="{BB962C8B-B14F-4D97-AF65-F5344CB8AC3E}">
        <p14:creationId xmlns:p14="http://schemas.microsoft.com/office/powerpoint/2010/main" val="57738602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CAC70F8-B069-44DB-8B61-974E00A052CF}" type="datetime1">
              <a:rPr lang="en-US" smtClean="0"/>
              <a:pPr/>
              <a:t>7/25/2016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B9CBCF-2C80-47CE-B879-9D17AAB18B7F}" type="slidenum">
              <a:rPr lang="en-US" smtClean="0"/>
              <a:pPr/>
              <a:t>‹#›</a:t>
            </a:fld>
            <a:endParaRPr lang="en-US"/>
          </a:p>
        </p:txBody>
      </p:sp>
    </p:spTree>
    <p:extLst>
      <p:ext uri="{BB962C8B-B14F-4D97-AF65-F5344CB8AC3E}">
        <p14:creationId xmlns:p14="http://schemas.microsoft.com/office/powerpoint/2010/main" val="589250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2368CBB-1115-49F4-AAED-D2ED6C1B979C}" type="datetime1">
              <a:rPr lang="en-US" smtClean="0"/>
              <a:pPr/>
              <a:t>7/25/2016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B9CBCF-2C80-47CE-B879-9D17AAB18B7F}" type="slidenum">
              <a:rPr lang="en-US" smtClean="0"/>
              <a:pPr/>
              <a:t>‹#›</a:t>
            </a:fld>
            <a:endParaRPr lang="en-US"/>
          </a:p>
        </p:txBody>
      </p:sp>
    </p:spTree>
    <p:extLst>
      <p:ext uri="{BB962C8B-B14F-4D97-AF65-F5344CB8AC3E}">
        <p14:creationId xmlns:p14="http://schemas.microsoft.com/office/powerpoint/2010/main" val="234645623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46439C-5E3E-48A4-B0B2-0459CB82FBE8}" type="datetime1">
              <a:rPr lang="en-US" smtClean="0"/>
              <a:pPr/>
              <a:t>7/25/2016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B9CBCF-2C80-47CE-B879-9D17AAB18B7F}" type="slidenum">
              <a:rPr lang="en-US" smtClean="0"/>
              <a:pPr/>
              <a:t>‹#›</a:t>
            </a:fld>
            <a:endParaRPr lang="en-US"/>
          </a:p>
        </p:txBody>
      </p:sp>
    </p:spTree>
    <p:extLst>
      <p:ext uri="{BB962C8B-B14F-4D97-AF65-F5344CB8AC3E}">
        <p14:creationId xmlns:p14="http://schemas.microsoft.com/office/powerpoint/2010/main" val="191024917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2FCA01-1A66-476F-BBB4-0FFD9E717FD1}" type="datetime1">
              <a:rPr lang="en-US" smtClean="0"/>
              <a:pPr/>
              <a:t>7/25/2016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B9CBCF-2C80-47CE-B879-9D17AAB18B7F}" type="slidenum">
              <a:rPr lang="en-US" smtClean="0"/>
              <a:pPr/>
              <a:t>‹#›</a:t>
            </a:fld>
            <a:endParaRPr lang="en-US"/>
          </a:p>
        </p:txBody>
      </p:sp>
    </p:spTree>
    <p:extLst>
      <p:ext uri="{BB962C8B-B14F-4D97-AF65-F5344CB8AC3E}">
        <p14:creationId xmlns:p14="http://schemas.microsoft.com/office/powerpoint/2010/main" val="2310779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ED6C7-21D3-46C6-86A5-FF1421395F44}" type="datetime1">
              <a:rPr lang="en-US" smtClean="0"/>
              <a:pPr/>
              <a:t>7/25/2016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B9CBCF-2C80-47CE-B879-9D17AAB18B7F}" type="slidenum">
              <a:rPr lang="en-US" smtClean="0"/>
              <a:pPr/>
              <a:t>‹#›</a:t>
            </a:fld>
            <a:endParaRPr lang="en-US"/>
          </a:p>
        </p:txBody>
      </p:sp>
    </p:spTree>
    <p:extLst>
      <p:ext uri="{BB962C8B-B14F-4D97-AF65-F5344CB8AC3E}">
        <p14:creationId xmlns:p14="http://schemas.microsoft.com/office/powerpoint/2010/main" val="4234143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EC375-BB7C-43A8-9E47-1543C06A0034}" type="datetime1">
              <a:rPr lang="en-US" smtClean="0"/>
              <a:pPr/>
              <a:t>7/25/2016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B9CBCF-2C80-47CE-B879-9D17AAB18B7F}" type="slidenum">
              <a:rPr lang="en-US" smtClean="0"/>
              <a:pPr/>
              <a:t>‹#›</a:t>
            </a:fld>
            <a:endParaRPr lang="en-US"/>
          </a:p>
        </p:txBody>
      </p:sp>
    </p:spTree>
    <p:extLst>
      <p:ext uri="{BB962C8B-B14F-4D97-AF65-F5344CB8AC3E}">
        <p14:creationId xmlns:p14="http://schemas.microsoft.com/office/powerpoint/2010/main" val="17076244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a:spLocks noGrp="1"/>
          </p:cNvSpPr>
          <p:nvPr>
            <p:ph type="ctrTitle"/>
          </p:nvPr>
        </p:nvSpPr>
        <p:spPr>
          <a:xfrm>
            <a:off x="750153" y="2564904"/>
            <a:ext cx="7697788" cy="2895604"/>
          </a:xfrm>
        </p:spPr>
        <p:txBody>
          <a:bodyPr>
            <a:normAutofit/>
          </a:bodyPr>
          <a:lstStyle/>
          <a:p>
            <a:r>
              <a:rPr lang="en-US" sz="2400" b="1" dirty="0" smtClean="0"/>
              <a:t>PRESENTATION AT THE OECD NATIONAL WORKSHOP ON FIGHTING BID-RIGGING IN PUBLIC PROCUREMENT </a:t>
            </a:r>
            <a:r>
              <a:rPr lang="en-US" sz="1800" dirty="0" smtClean="0"/>
              <a:t>PRESENTATION BY</a:t>
            </a:r>
            <a:br>
              <a:rPr lang="en-US" sz="1800" dirty="0" smtClean="0"/>
            </a:br>
            <a:r>
              <a:rPr lang="en-US" sz="1800" dirty="0" smtClean="0"/>
              <a:t>DUNCAN T. MOROTSI</a:t>
            </a:r>
            <a:br>
              <a:rPr lang="en-US" sz="1800" dirty="0" smtClean="0"/>
            </a:br>
            <a:r>
              <a:rPr lang="en-US" sz="1800" dirty="0" smtClean="0"/>
              <a:t>DIRECTOR LEGAL AND ENFORCEMENT</a:t>
            </a:r>
            <a:br>
              <a:rPr lang="en-US" sz="1800" dirty="0" smtClean="0"/>
            </a:br>
            <a:r>
              <a:rPr lang="en-US" sz="1800" dirty="0" smtClean="0"/>
              <a:t>26</a:t>
            </a:r>
            <a:r>
              <a:rPr lang="en-US" sz="1800" baseline="30000" dirty="0" smtClean="0"/>
              <a:t>TH</a:t>
            </a:r>
            <a:r>
              <a:rPr lang="en-US" sz="1800" dirty="0" smtClean="0"/>
              <a:t> JULY 2016</a:t>
            </a:r>
            <a:br>
              <a:rPr lang="en-US" sz="1800" dirty="0" smtClean="0"/>
            </a:br>
            <a:endParaRPr lang="en-US" sz="1800" dirty="0">
              <a:solidFill>
                <a:schemeClr val="accent2">
                  <a:lumMod val="60000"/>
                  <a:lumOff val="40000"/>
                </a:schemeClr>
              </a:solidFill>
            </a:endParaRPr>
          </a:p>
        </p:txBody>
      </p:sp>
      <p:pic>
        <p:nvPicPr>
          <p:cNvPr id="6" name="Picture 5" descr="CA logo landscape.jpg"/>
          <p:cNvPicPr>
            <a:picLocks noChangeAspect="1"/>
          </p:cNvPicPr>
          <p:nvPr/>
        </p:nvPicPr>
        <p:blipFill>
          <a:blip r:embed="rId2"/>
          <a:stretch>
            <a:fillRect/>
          </a:stretch>
        </p:blipFill>
        <p:spPr>
          <a:xfrm>
            <a:off x="1835696" y="730074"/>
            <a:ext cx="5526703" cy="1728192"/>
          </a:xfrm>
          <a:prstGeom prst="rect">
            <a:avLst/>
          </a:prstGeom>
        </p:spPr>
      </p:pic>
      <p:pic>
        <p:nvPicPr>
          <p:cNvPr id="8" name="Picture 7"/>
          <p:cNvPicPr/>
          <p:nvPr/>
        </p:nvPicPr>
        <p:blipFill>
          <a:blip r:embed="rId3" cstate="print">
            <a:extLst>
              <a:ext uri="{28A0092B-C50C-407E-A947-70E740481C1C}">
                <a14:useLocalDpi xmlns:a14="http://schemas.microsoft.com/office/drawing/2010/main" val="0"/>
              </a:ext>
            </a:extLst>
          </a:blip>
          <a:stretch>
            <a:fillRect/>
          </a:stretch>
        </p:blipFill>
        <p:spPr>
          <a:xfrm>
            <a:off x="3734951" y="5851970"/>
            <a:ext cx="1728192" cy="822265"/>
          </a:xfrm>
          <a:prstGeom prst="rect">
            <a:avLst/>
          </a:prstGeom>
        </p:spPr>
      </p:pic>
      <p:cxnSp>
        <p:nvCxnSpPr>
          <p:cNvPr id="3" name="Straight Connector 2"/>
          <p:cNvCxnSpPr/>
          <p:nvPr/>
        </p:nvCxnSpPr>
        <p:spPr>
          <a:xfrm>
            <a:off x="674611" y="5589240"/>
            <a:ext cx="7848872" cy="0"/>
          </a:xfrm>
          <a:prstGeom prst="line">
            <a:avLst/>
          </a:prstGeom>
          <a:ln w="57150">
            <a:solidFill>
              <a:srgbClr val="2BA5D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93645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b="1" dirty="0" smtClean="0"/>
              <a:t>Enforcement Cont’d…</a:t>
            </a:r>
            <a:endParaRPr lang="en-ZA"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a:t>SANTIONS / </a:t>
            </a:r>
            <a:r>
              <a:rPr lang="en-US" b="1" dirty="0" smtClean="0"/>
              <a:t>PENALTIES</a:t>
            </a:r>
            <a:endParaRPr lang="en-ZA" dirty="0"/>
          </a:p>
          <a:p>
            <a:r>
              <a:rPr lang="en-US" dirty="0"/>
              <a:t>Section 43 empowers the Commission to issue directions if it has been proved that a prohibition is </a:t>
            </a:r>
            <a:r>
              <a:rPr lang="en-US" dirty="0" smtClean="0"/>
              <a:t>breached:</a:t>
            </a:r>
            <a:endParaRPr lang="en-ZA" dirty="0"/>
          </a:p>
          <a:p>
            <a:pPr lvl="1"/>
            <a:r>
              <a:rPr lang="en-US" dirty="0"/>
              <a:t>To bring a prohibition to an end</a:t>
            </a:r>
            <a:endParaRPr lang="en-ZA" dirty="0"/>
          </a:p>
          <a:p>
            <a:pPr lvl="1"/>
            <a:r>
              <a:rPr lang="en-US" dirty="0"/>
              <a:t>To terminate or modify the agreement in </a:t>
            </a:r>
            <a:r>
              <a:rPr lang="en-US" dirty="0" smtClean="0"/>
              <a:t>question</a:t>
            </a:r>
            <a:endParaRPr lang="en-ZA" dirty="0"/>
          </a:p>
          <a:p>
            <a:pPr marL="457200" lvl="1" indent="0">
              <a:buNone/>
            </a:pPr>
            <a:endParaRPr lang="en-ZA" dirty="0"/>
          </a:p>
          <a:p>
            <a:r>
              <a:rPr lang="en-US" b="1" dirty="0"/>
              <a:t>FINANCIAL </a:t>
            </a:r>
            <a:r>
              <a:rPr lang="en-US" b="1" dirty="0" smtClean="0"/>
              <a:t>PENALTY</a:t>
            </a:r>
            <a:endParaRPr lang="en-ZA" dirty="0"/>
          </a:p>
          <a:p>
            <a:pPr lvl="1"/>
            <a:r>
              <a:rPr lang="en-US" dirty="0"/>
              <a:t>Impose 10% of the turnover of the enterprise during the breach of the prohibition up to a </a:t>
            </a:r>
            <a:r>
              <a:rPr lang="en-US" dirty="0" smtClean="0"/>
              <a:t>maximum </a:t>
            </a:r>
            <a:r>
              <a:rPr lang="en-US" dirty="0"/>
              <a:t>of three years.</a:t>
            </a:r>
            <a:endParaRPr lang="en-ZA" dirty="0"/>
          </a:p>
          <a:p>
            <a:endParaRPr lang="en-ZA" dirty="0"/>
          </a:p>
        </p:txBody>
      </p:sp>
      <p:sp>
        <p:nvSpPr>
          <p:cNvPr id="4" name="Slide Number Placeholder 3"/>
          <p:cNvSpPr>
            <a:spLocks noGrp="1"/>
          </p:cNvSpPr>
          <p:nvPr>
            <p:ph type="sldNum" sz="quarter" idx="12"/>
          </p:nvPr>
        </p:nvSpPr>
        <p:spPr/>
        <p:txBody>
          <a:bodyPr/>
          <a:lstStyle/>
          <a:p>
            <a:fld id="{5AB9CBCF-2C80-47CE-B879-9D17AAB18B7F}" type="slidenum">
              <a:rPr lang="en-US" smtClean="0"/>
              <a:pPr/>
              <a:t>10</a:t>
            </a:fld>
            <a:endParaRPr lang="en-US"/>
          </a:p>
        </p:txBody>
      </p:sp>
    </p:spTree>
    <p:extLst>
      <p:ext uri="{BB962C8B-B14F-4D97-AF65-F5344CB8AC3E}">
        <p14:creationId xmlns:p14="http://schemas.microsoft.com/office/powerpoint/2010/main" val="5182110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smtClean="0"/>
              <a:t>Lessons Learnt</a:t>
            </a:r>
            <a:endParaRPr lang="en-ZA" b="1" dirty="0"/>
          </a:p>
        </p:txBody>
      </p:sp>
      <p:sp>
        <p:nvSpPr>
          <p:cNvPr id="3" name="Content Placeholder 2"/>
          <p:cNvSpPr>
            <a:spLocks noGrp="1"/>
          </p:cNvSpPr>
          <p:nvPr>
            <p:ph idx="1"/>
          </p:nvPr>
        </p:nvSpPr>
        <p:spPr/>
        <p:txBody>
          <a:bodyPr/>
          <a:lstStyle/>
          <a:p>
            <a:pPr lvl="0"/>
            <a:r>
              <a:rPr lang="en-GB" b="1" i="1" dirty="0"/>
              <a:t>Car Panel Beaters Case</a:t>
            </a:r>
            <a:endParaRPr lang="en-ZA" dirty="0"/>
          </a:p>
          <a:p>
            <a:pPr lvl="1"/>
            <a:r>
              <a:rPr lang="en-GB" dirty="0"/>
              <a:t>Five cases of alleged cartels in the panel beating industry were referred to the Commission for adjudication. </a:t>
            </a:r>
            <a:endParaRPr lang="en-GB" dirty="0" smtClean="0"/>
          </a:p>
          <a:p>
            <a:pPr lvl="1"/>
            <a:r>
              <a:rPr lang="en-GB" dirty="0"/>
              <a:t>The conduct that was the subject of each of the five cases was that the panel beaters engaged in price fixing, collusion and increasing prices for vehicle repairs. </a:t>
            </a:r>
            <a:endParaRPr lang="en-ZA" dirty="0"/>
          </a:p>
        </p:txBody>
      </p:sp>
      <p:sp>
        <p:nvSpPr>
          <p:cNvPr id="4" name="Slide Number Placeholder 3"/>
          <p:cNvSpPr>
            <a:spLocks noGrp="1"/>
          </p:cNvSpPr>
          <p:nvPr>
            <p:ph type="sldNum" sz="quarter" idx="12"/>
          </p:nvPr>
        </p:nvSpPr>
        <p:spPr/>
        <p:txBody>
          <a:bodyPr/>
          <a:lstStyle/>
          <a:p>
            <a:fld id="{5AB9CBCF-2C80-47CE-B879-9D17AAB18B7F}" type="slidenum">
              <a:rPr lang="en-US" smtClean="0"/>
              <a:pPr/>
              <a:t>11</a:t>
            </a:fld>
            <a:endParaRPr lang="en-US"/>
          </a:p>
        </p:txBody>
      </p:sp>
    </p:spTree>
    <p:extLst>
      <p:ext uri="{BB962C8B-B14F-4D97-AF65-F5344CB8AC3E}">
        <p14:creationId xmlns:p14="http://schemas.microsoft.com/office/powerpoint/2010/main" val="36545074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a:t>Lessons </a:t>
            </a:r>
            <a:r>
              <a:rPr lang="en-ZA" b="1" dirty="0" smtClean="0"/>
              <a:t>Learnt Cont’d…</a:t>
            </a:r>
            <a:endParaRPr lang="en-ZA" dirty="0"/>
          </a:p>
        </p:txBody>
      </p:sp>
      <p:sp>
        <p:nvSpPr>
          <p:cNvPr id="3" name="Content Placeholder 2"/>
          <p:cNvSpPr>
            <a:spLocks noGrp="1"/>
          </p:cNvSpPr>
          <p:nvPr>
            <p:ph idx="1"/>
          </p:nvPr>
        </p:nvSpPr>
        <p:spPr/>
        <p:txBody>
          <a:bodyPr>
            <a:normAutofit fontScale="92500" lnSpcReduction="10000"/>
          </a:bodyPr>
          <a:lstStyle/>
          <a:p>
            <a:pPr lvl="0"/>
            <a:r>
              <a:rPr lang="en-GB" b="1" dirty="0"/>
              <a:t>Sugar Beans Case </a:t>
            </a:r>
            <a:endParaRPr lang="en-ZA" dirty="0"/>
          </a:p>
          <a:p>
            <a:pPr lvl="1"/>
            <a:r>
              <a:rPr lang="en-GB" dirty="0"/>
              <a:t>The case related to a tender floated by the Ministry of Local Government and Rural Development for the Supply of 7,530 metric tonnes of sugar beans to various parts of the country. The tender was awarded in two parts to Creative Business Solutions (Pty) Ltd in the sum of P58,047,304.00 and to Rabbit Group (Pty) Ltd in the sum of P55,956,600.00. The Authority’s investigations revealed a bid-rigging arrangement between the companies, enabling them to outsmart their competitors and win the tender through a market allocation scheme.</a:t>
            </a:r>
            <a:endParaRPr lang="en-ZA" dirty="0"/>
          </a:p>
          <a:p>
            <a:pPr lvl="1"/>
            <a:endParaRPr lang="en-ZA" dirty="0"/>
          </a:p>
        </p:txBody>
      </p:sp>
      <p:sp>
        <p:nvSpPr>
          <p:cNvPr id="4" name="Slide Number Placeholder 3"/>
          <p:cNvSpPr>
            <a:spLocks noGrp="1"/>
          </p:cNvSpPr>
          <p:nvPr>
            <p:ph type="sldNum" sz="quarter" idx="12"/>
          </p:nvPr>
        </p:nvSpPr>
        <p:spPr/>
        <p:txBody>
          <a:bodyPr/>
          <a:lstStyle/>
          <a:p>
            <a:fld id="{5AB9CBCF-2C80-47CE-B879-9D17AAB18B7F}" type="slidenum">
              <a:rPr lang="en-US" smtClean="0"/>
              <a:pPr/>
              <a:t>12</a:t>
            </a:fld>
            <a:endParaRPr lang="en-US"/>
          </a:p>
        </p:txBody>
      </p:sp>
    </p:spTree>
    <p:extLst>
      <p:ext uri="{BB962C8B-B14F-4D97-AF65-F5344CB8AC3E}">
        <p14:creationId xmlns:p14="http://schemas.microsoft.com/office/powerpoint/2010/main" val="7343877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a:t>Lessons Learnt Cont’d…</a:t>
            </a:r>
            <a:endParaRPr lang="en-ZA" dirty="0"/>
          </a:p>
        </p:txBody>
      </p:sp>
      <p:sp>
        <p:nvSpPr>
          <p:cNvPr id="3" name="Content Placeholder 2"/>
          <p:cNvSpPr>
            <a:spLocks noGrp="1"/>
          </p:cNvSpPr>
          <p:nvPr>
            <p:ph idx="1"/>
          </p:nvPr>
        </p:nvSpPr>
        <p:spPr/>
        <p:txBody>
          <a:bodyPr>
            <a:normAutofit fontScale="92500" lnSpcReduction="10000"/>
          </a:bodyPr>
          <a:lstStyle/>
          <a:p>
            <a:pPr lvl="0"/>
            <a:r>
              <a:rPr lang="en-GB" b="1" i="1" dirty="0"/>
              <a:t>Infant Formula Milk Case</a:t>
            </a:r>
            <a:r>
              <a:rPr lang="en-GB" b="1" dirty="0"/>
              <a:t> </a:t>
            </a:r>
            <a:endParaRPr lang="en-ZA" dirty="0"/>
          </a:p>
          <a:p>
            <a:pPr lvl="1"/>
            <a:r>
              <a:rPr lang="en-GB" dirty="0"/>
              <a:t>The case involved the same companies in the Sugar Beans Case, who, in response to a tender floated by the Department of HIV/AIDS Prevention and Care under the Ministry of Health, colluded in quoting for the supply of 1,500,000 units of infant formula milk in 400 gram cans. The Authority’s investigation disclosed a price fixing arrangement between Creative Business Solutions (Pty) Ltd and Rabbit Group (Pty) Ltd to rig the tender by agreeing on the prices to be quoted for the infant formula milk. </a:t>
            </a:r>
            <a:endParaRPr lang="en-ZA" dirty="0"/>
          </a:p>
          <a:p>
            <a:pPr lvl="1"/>
            <a:endParaRPr lang="en-ZA" dirty="0"/>
          </a:p>
        </p:txBody>
      </p:sp>
      <p:sp>
        <p:nvSpPr>
          <p:cNvPr id="4" name="Slide Number Placeholder 3"/>
          <p:cNvSpPr>
            <a:spLocks noGrp="1"/>
          </p:cNvSpPr>
          <p:nvPr>
            <p:ph type="sldNum" sz="quarter" idx="12"/>
          </p:nvPr>
        </p:nvSpPr>
        <p:spPr/>
        <p:txBody>
          <a:bodyPr/>
          <a:lstStyle/>
          <a:p>
            <a:fld id="{5AB9CBCF-2C80-47CE-B879-9D17AAB18B7F}" type="slidenum">
              <a:rPr lang="en-US" smtClean="0"/>
              <a:pPr/>
              <a:t>13</a:t>
            </a:fld>
            <a:endParaRPr lang="en-US"/>
          </a:p>
        </p:txBody>
      </p:sp>
    </p:spTree>
    <p:extLst>
      <p:ext uri="{BB962C8B-B14F-4D97-AF65-F5344CB8AC3E}">
        <p14:creationId xmlns:p14="http://schemas.microsoft.com/office/powerpoint/2010/main" val="33451394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b="1" dirty="0" smtClean="0"/>
              <a:t>Going Forward and Conclusion </a:t>
            </a:r>
            <a:endParaRPr lang="en-ZA" b="1" dirty="0"/>
          </a:p>
        </p:txBody>
      </p:sp>
      <p:sp>
        <p:nvSpPr>
          <p:cNvPr id="3" name="Content Placeholder 2"/>
          <p:cNvSpPr>
            <a:spLocks noGrp="1"/>
          </p:cNvSpPr>
          <p:nvPr>
            <p:ph idx="1"/>
          </p:nvPr>
        </p:nvSpPr>
        <p:spPr/>
        <p:txBody>
          <a:bodyPr>
            <a:normAutofit fontScale="92500" lnSpcReduction="20000"/>
          </a:bodyPr>
          <a:lstStyle/>
          <a:p>
            <a:pPr lvl="0"/>
            <a:r>
              <a:rPr lang="en-US" dirty="0"/>
              <a:t>An amendment is proposed to criminalize Cartel behavior in </a:t>
            </a:r>
            <a:r>
              <a:rPr lang="en-US" dirty="0" smtClean="0"/>
              <a:t>Botswana as a way of trying to prevent the conduct.</a:t>
            </a:r>
          </a:p>
          <a:p>
            <a:pPr lvl="0"/>
            <a:r>
              <a:rPr lang="en-US" dirty="0" smtClean="0"/>
              <a:t>The authority is to continue its public (businesses) education </a:t>
            </a:r>
            <a:r>
              <a:rPr lang="en-US" dirty="0" err="1" smtClean="0"/>
              <a:t>programme</a:t>
            </a:r>
            <a:r>
              <a:rPr lang="en-US" dirty="0" smtClean="0"/>
              <a:t> on the adverse effects of cartels and bid-rigging in the economy.</a:t>
            </a:r>
          </a:p>
          <a:p>
            <a:pPr lvl="0"/>
            <a:r>
              <a:rPr lang="en-US" dirty="0" smtClean="0"/>
              <a:t>To work closely with Procurement Entities to try to combat bid-rigging in public procurement.</a:t>
            </a:r>
            <a:endParaRPr lang="en-ZA" dirty="0"/>
          </a:p>
          <a:p>
            <a:pPr lvl="0"/>
            <a:r>
              <a:rPr lang="en-US" dirty="0"/>
              <a:t>Procurement </a:t>
            </a:r>
            <a:r>
              <a:rPr lang="en-US" dirty="0" smtClean="0"/>
              <a:t>Law is there </a:t>
            </a:r>
            <a:r>
              <a:rPr lang="en-US" dirty="0"/>
              <a:t>to black </a:t>
            </a:r>
            <a:r>
              <a:rPr lang="en-US" dirty="0" smtClean="0"/>
              <a:t>list serial offenders</a:t>
            </a:r>
            <a:r>
              <a:rPr lang="en-US" dirty="0"/>
              <a:t>.  </a:t>
            </a:r>
            <a:endParaRPr lang="en-ZA" dirty="0"/>
          </a:p>
          <a:p>
            <a:endParaRPr lang="en-ZA" dirty="0"/>
          </a:p>
        </p:txBody>
      </p:sp>
      <p:sp>
        <p:nvSpPr>
          <p:cNvPr id="4" name="Slide Number Placeholder 3"/>
          <p:cNvSpPr>
            <a:spLocks noGrp="1"/>
          </p:cNvSpPr>
          <p:nvPr>
            <p:ph type="sldNum" sz="quarter" idx="12"/>
          </p:nvPr>
        </p:nvSpPr>
        <p:spPr/>
        <p:txBody>
          <a:bodyPr/>
          <a:lstStyle/>
          <a:p>
            <a:fld id="{5AB9CBCF-2C80-47CE-B879-9D17AAB18B7F}" type="slidenum">
              <a:rPr lang="en-US" smtClean="0"/>
              <a:pPr/>
              <a:t>14</a:t>
            </a:fld>
            <a:endParaRPr lang="en-US"/>
          </a:p>
        </p:txBody>
      </p:sp>
    </p:spTree>
    <p:extLst>
      <p:ext uri="{BB962C8B-B14F-4D97-AF65-F5344CB8AC3E}">
        <p14:creationId xmlns:p14="http://schemas.microsoft.com/office/powerpoint/2010/main" val="25989251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000099" y="1484784"/>
            <a:ext cx="7072361" cy="4000528"/>
          </a:xfrm>
          <a:prstGeom prst="rect">
            <a:avLst/>
          </a:prstGeom>
          <a:noFill/>
          <a:ln w="12700">
            <a:noFill/>
            <a:miter lim="800000"/>
            <a:headEnd/>
            <a:tailEnd/>
          </a:ln>
        </p:spPr>
        <p:txBody>
          <a:bodyPr lIns="0" tIns="0" rIns="0" bIns="0"/>
          <a:lstStyle/>
          <a:p>
            <a:endParaRPr lang="en-GB" sz="1600" dirty="0" smtClean="0"/>
          </a:p>
          <a:p>
            <a:pPr algn="ctr">
              <a:lnSpc>
                <a:spcPct val="120000"/>
              </a:lnSpc>
              <a:buNone/>
            </a:pPr>
            <a:r>
              <a:rPr lang="en-GB" sz="4400" dirty="0" smtClean="0"/>
              <a:t>Thank you</a:t>
            </a:r>
          </a:p>
          <a:p>
            <a:pPr>
              <a:lnSpc>
                <a:spcPct val="120000"/>
              </a:lnSpc>
              <a:buNone/>
            </a:pPr>
            <a:r>
              <a:rPr lang="en-GB" sz="1600" dirty="0" smtClean="0"/>
              <a:t>Department of Legal and Enforcement</a:t>
            </a:r>
          </a:p>
          <a:p>
            <a:pPr>
              <a:lnSpc>
                <a:spcPct val="120000"/>
              </a:lnSpc>
              <a:buNone/>
            </a:pPr>
            <a:r>
              <a:rPr lang="en-GB" sz="1600" dirty="0" smtClean="0"/>
              <a:t>Competition Authority</a:t>
            </a:r>
          </a:p>
          <a:p>
            <a:pPr>
              <a:lnSpc>
                <a:spcPct val="120000"/>
              </a:lnSpc>
              <a:buNone/>
            </a:pPr>
            <a:r>
              <a:rPr lang="en-GB" sz="1600" dirty="0" smtClean="0"/>
              <a:t>Fairgrounds, Plot </a:t>
            </a:r>
            <a:r>
              <a:rPr lang="en-GB" sz="1600" dirty="0"/>
              <a:t>50664 </a:t>
            </a:r>
            <a:endParaRPr lang="en-GB" sz="1600" dirty="0" smtClean="0"/>
          </a:p>
          <a:p>
            <a:pPr>
              <a:lnSpc>
                <a:spcPct val="120000"/>
              </a:lnSpc>
              <a:buNone/>
            </a:pPr>
            <a:r>
              <a:rPr lang="en-GB" sz="1600" dirty="0" smtClean="0"/>
              <a:t>Paledi Morrison House(Ground Floor) </a:t>
            </a:r>
          </a:p>
          <a:p>
            <a:pPr>
              <a:lnSpc>
                <a:spcPct val="120000"/>
              </a:lnSpc>
              <a:buNone/>
            </a:pPr>
            <a:r>
              <a:rPr lang="en-GB" sz="1600" dirty="0" smtClean="0"/>
              <a:t>Private Bag 00101</a:t>
            </a:r>
          </a:p>
          <a:p>
            <a:pPr>
              <a:lnSpc>
                <a:spcPct val="120000"/>
              </a:lnSpc>
              <a:buNone/>
            </a:pPr>
            <a:r>
              <a:rPr lang="en-GB" sz="1600" dirty="0" smtClean="0"/>
              <a:t>Gaborone</a:t>
            </a:r>
          </a:p>
          <a:p>
            <a:pPr>
              <a:lnSpc>
                <a:spcPct val="120000"/>
              </a:lnSpc>
              <a:buNone/>
            </a:pPr>
            <a:r>
              <a:rPr lang="en-GB" sz="1600" dirty="0" smtClean="0"/>
              <a:t>Tel: (267) 3934278</a:t>
            </a:r>
          </a:p>
          <a:p>
            <a:pPr>
              <a:lnSpc>
                <a:spcPct val="120000"/>
              </a:lnSpc>
              <a:buNone/>
            </a:pPr>
            <a:r>
              <a:rPr lang="en-GB" sz="1600" dirty="0"/>
              <a:t>Fax: (267) </a:t>
            </a:r>
            <a:r>
              <a:rPr lang="en-GB" sz="1600" dirty="0" smtClean="0"/>
              <a:t>3121013</a:t>
            </a:r>
          </a:p>
          <a:p>
            <a:pPr>
              <a:lnSpc>
                <a:spcPct val="120000"/>
              </a:lnSpc>
              <a:buNone/>
            </a:pPr>
            <a:r>
              <a:rPr lang="en-GB" sz="1600" dirty="0" smtClean="0"/>
              <a:t>CA@competitionauthority.co.bw</a:t>
            </a:r>
          </a:p>
          <a:p>
            <a:pPr>
              <a:lnSpc>
                <a:spcPct val="120000"/>
              </a:lnSpc>
              <a:buNone/>
            </a:pPr>
            <a:r>
              <a:rPr lang="en-GB" sz="1600" dirty="0" smtClean="0"/>
              <a:t>www.competitionauthority.co.bw</a:t>
            </a:r>
          </a:p>
          <a:p>
            <a:pPr algn="ctr" eaLnBrk="1" hangingPunct="1">
              <a:spcBef>
                <a:spcPct val="50000"/>
              </a:spcBef>
              <a:buClr>
                <a:srgbClr val="F87600"/>
              </a:buClr>
              <a:buSzPct val="90000"/>
              <a:buFont typeface="Symbol" pitchFamily="18" charset="2"/>
              <a:buNone/>
            </a:pPr>
            <a:endParaRPr lang="en-GB" sz="2400" dirty="0">
              <a:solidFill>
                <a:schemeClr val="accent2">
                  <a:lumMod val="75000"/>
                </a:schemeClr>
              </a:solidFill>
            </a:endParaRPr>
          </a:p>
        </p:txBody>
      </p:sp>
      <p:pic>
        <p:nvPicPr>
          <p:cNvPr id="6" name="Picture 5" descr="CA logo landscape.jpg"/>
          <p:cNvPicPr>
            <a:picLocks noChangeAspect="1"/>
          </p:cNvPicPr>
          <p:nvPr/>
        </p:nvPicPr>
        <p:blipFill>
          <a:blip r:embed="rId2"/>
          <a:stretch>
            <a:fillRect/>
          </a:stretch>
        </p:blipFill>
        <p:spPr>
          <a:xfrm>
            <a:off x="1857356" y="260648"/>
            <a:ext cx="5572164" cy="1728192"/>
          </a:xfrm>
          <a:prstGeom prst="rect">
            <a:avLst/>
          </a:prstGeom>
        </p:spPr>
      </p:pic>
      <p:sp>
        <p:nvSpPr>
          <p:cNvPr id="7" name="Slide Number Placeholder 6"/>
          <p:cNvSpPr>
            <a:spLocks noGrp="1"/>
          </p:cNvSpPr>
          <p:nvPr>
            <p:ph type="sldNum" sz="quarter" idx="12"/>
          </p:nvPr>
        </p:nvSpPr>
        <p:spPr/>
        <p:txBody>
          <a:bodyPr/>
          <a:lstStyle/>
          <a:p>
            <a:fld id="{5AB9CBCF-2C80-47CE-B879-9D17AAB18B7F}" type="slidenum">
              <a:rPr lang="en-US" smtClean="0"/>
              <a:pPr/>
              <a:t>15</a:t>
            </a:fld>
            <a:endParaRPr lang="en-US"/>
          </a:p>
        </p:txBody>
      </p:sp>
      <p:pic>
        <p:nvPicPr>
          <p:cNvPr id="8" name="Picture 7"/>
          <p:cNvPicPr/>
          <p:nvPr/>
        </p:nvPicPr>
        <p:blipFill>
          <a:blip r:embed="rId3" cstate="print">
            <a:extLst>
              <a:ext uri="{28A0092B-C50C-407E-A947-70E740481C1C}">
                <a14:useLocalDpi xmlns:a14="http://schemas.microsoft.com/office/drawing/2010/main" val="0"/>
              </a:ext>
            </a:extLst>
          </a:blip>
          <a:stretch>
            <a:fillRect/>
          </a:stretch>
        </p:blipFill>
        <p:spPr>
          <a:xfrm>
            <a:off x="3734951" y="5851970"/>
            <a:ext cx="1728192" cy="822265"/>
          </a:xfrm>
          <a:prstGeom prst="rect">
            <a:avLst/>
          </a:prstGeom>
        </p:spPr>
      </p:pic>
      <p:cxnSp>
        <p:nvCxnSpPr>
          <p:cNvPr id="9" name="Straight Connector 8"/>
          <p:cNvCxnSpPr/>
          <p:nvPr/>
        </p:nvCxnSpPr>
        <p:spPr>
          <a:xfrm>
            <a:off x="539552" y="5661248"/>
            <a:ext cx="8136904" cy="0"/>
          </a:xfrm>
          <a:prstGeom prst="line">
            <a:avLst/>
          </a:prstGeom>
          <a:ln w="57150">
            <a:solidFill>
              <a:srgbClr val="2BA5D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23062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Presentation Outline</a:t>
            </a:r>
            <a:endParaRPr lang="en-US" b="1" dirty="0"/>
          </a:p>
        </p:txBody>
      </p:sp>
      <p:sp>
        <p:nvSpPr>
          <p:cNvPr id="3" name="Content Placeholder 2"/>
          <p:cNvSpPr>
            <a:spLocks noGrp="1"/>
          </p:cNvSpPr>
          <p:nvPr>
            <p:ph idx="1"/>
          </p:nvPr>
        </p:nvSpPr>
        <p:spPr/>
        <p:txBody>
          <a:bodyPr>
            <a:normAutofit/>
          </a:bodyPr>
          <a:lstStyle/>
          <a:p>
            <a:r>
              <a:rPr lang="en-US" dirty="0" smtClean="0"/>
              <a:t>Genesis and Rationale for Competition Policy</a:t>
            </a:r>
          </a:p>
          <a:p>
            <a:r>
              <a:rPr lang="en-US" dirty="0" smtClean="0"/>
              <a:t>Competition Law in Botswana</a:t>
            </a:r>
          </a:p>
          <a:p>
            <a:r>
              <a:rPr lang="en-US" dirty="0" smtClean="0"/>
              <a:t>Enforcement</a:t>
            </a:r>
          </a:p>
          <a:p>
            <a:r>
              <a:rPr lang="en-US" dirty="0" smtClean="0"/>
              <a:t>Lessons Learnt</a:t>
            </a:r>
          </a:p>
          <a:p>
            <a:r>
              <a:rPr lang="en-US" dirty="0" smtClean="0"/>
              <a:t>Going Forward and Conclusion</a:t>
            </a:r>
          </a:p>
        </p:txBody>
      </p:sp>
      <p:sp>
        <p:nvSpPr>
          <p:cNvPr id="6" name="Slide Number Placeholder 5"/>
          <p:cNvSpPr>
            <a:spLocks noGrp="1"/>
          </p:cNvSpPr>
          <p:nvPr>
            <p:ph type="sldNum" sz="quarter" idx="12"/>
          </p:nvPr>
        </p:nvSpPr>
        <p:spPr/>
        <p:txBody>
          <a:bodyPr/>
          <a:lstStyle/>
          <a:p>
            <a:fld id="{5AB9CBCF-2C80-47CE-B879-9D17AAB18B7F}" type="slidenum">
              <a:rPr lang="en-US" smtClean="0"/>
              <a:pPr/>
              <a:t>2</a:t>
            </a:fld>
            <a:endParaRPr lang="en-US"/>
          </a:p>
        </p:txBody>
      </p:sp>
    </p:spTree>
    <p:extLst>
      <p:ext uri="{BB962C8B-B14F-4D97-AF65-F5344CB8AC3E}">
        <p14:creationId xmlns:p14="http://schemas.microsoft.com/office/powerpoint/2010/main" val="42021288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Genesis and Rationale for Competition </a:t>
            </a:r>
            <a:r>
              <a:rPr lang="en-US" b="1" dirty="0" smtClean="0"/>
              <a:t>Policy</a:t>
            </a:r>
            <a:endParaRPr lang="en-ZA" dirty="0"/>
          </a:p>
        </p:txBody>
      </p:sp>
      <p:sp>
        <p:nvSpPr>
          <p:cNvPr id="3" name="Content Placeholder 2"/>
          <p:cNvSpPr>
            <a:spLocks noGrp="1"/>
          </p:cNvSpPr>
          <p:nvPr>
            <p:ph idx="1"/>
          </p:nvPr>
        </p:nvSpPr>
        <p:spPr/>
        <p:txBody>
          <a:bodyPr/>
          <a:lstStyle/>
          <a:p>
            <a:r>
              <a:rPr lang="en-US" dirty="0"/>
              <a:t>The Government of Botswana adopted the National Competition Policy for Botswana in July 2005</a:t>
            </a:r>
            <a:endParaRPr lang="en-ZA" dirty="0"/>
          </a:p>
          <a:p>
            <a:pPr marL="0" indent="0">
              <a:buNone/>
            </a:pPr>
            <a:endParaRPr lang="en-ZA" dirty="0"/>
          </a:p>
          <a:p>
            <a:r>
              <a:rPr lang="en-US" dirty="0"/>
              <a:t>The policy was preceded by an Economic Mapping Survey (2002) that noted high levels of unemployment, increasing dominance of foreign firms in Botswana’s economy, </a:t>
            </a:r>
            <a:r>
              <a:rPr lang="en-US" dirty="0" err="1"/>
              <a:t>etc</a:t>
            </a:r>
            <a:endParaRPr lang="en-ZA" dirty="0"/>
          </a:p>
          <a:p>
            <a:endParaRPr lang="en-ZA" dirty="0"/>
          </a:p>
        </p:txBody>
      </p:sp>
      <p:sp>
        <p:nvSpPr>
          <p:cNvPr id="4" name="Slide Number Placeholder 3"/>
          <p:cNvSpPr>
            <a:spLocks noGrp="1"/>
          </p:cNvSpPr>
          <p:nvPr>
            <p:ph type="sldNum" sz="quarter" idx="12"/>
          </p:nvPr>
        </p:nvSpPr>
        <p:spPr/>
        <p:txBody>
          <a:bodyPr/>
          <a:lstStyle/>
          <a:p>
            <a:fld id="{5AB9CBCF-2C80-47CE-B879-9D17AAB18B7F}" type="slidenum">
              <a:rPr lang="en-US" smtClean="0"/>
              <a:pPr/>
              <a:t>3</a:t>
            </a:fld>
            <a:endParaRPr lang="en-US"/>
          </a:p>
        </p:txBody>
      </p:sp>
    </p:spTree>
    <p:extLst>
      <p:ext uri="{BB962C8B-B14F-4D97-AF65-F5344CB8AC3E}">
        <p14:creationId xmlns:p14="http://schemas.microsoft.com/office/powerpoint/2010/main" val="559850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Genesis and Rationale for Competition </a:t>
            </a:r>
            <a:r>
              <a:rPr lang="en-US" b="1" dirty="0" smtClean="0"/>
              <a:t>Policy Cont’d</a:t>
            </a:r>
            <a:r>
              <a:rPr lang="en-US" b="1" dirty="0"/>
              <a:t>…</a:t>
            </a:r>
          </a:p>
        </p:txBody>
      </p:sp>
      <p:sp>
        <p:nvSpPr>
          <p:cNvPr id="3" name="Content Placeholder 2"/>
          <p:cNvSpPr>
            <a:spLocks noGrp="1"/>
          </p:cNvSpPr>
          <p:nvPr>
            <p:ph idx="1"/>
          </p:nvPr>
        </p:nvSpPr>
        <p:spPr/>
        <p:txBody>
          <a:bodyPr>
            <a:normAutofit/>
          </a:bodyPr>
          <a:lstStyle/>
          <a:p>
            <a:pPr marL="0" indent="0">
              <a:buNone/>
            </a:pPr>
            <a:endParaRPr lang="en-US" sz="2000" dirty="0" smtClean="0"/>
          </a:p>
          <a:p>
            <a:r>
              <a:rPr lang="en-US" sz="2000" dirty="0"/>
              <a:t>Competition Policy (2005) and Competition law (2009) in Botswana</a:t>
            </a:r>
            <a:endParaRPr lang="en-ZA" sz="2000" dirty="0"/>
          </a:p>
          <a:p>
            <a:pPr marL="0" indent="0">
              <a:buNone/>
            </a:pPr>
            <a:endParaRPr lang="en-ZA" sz="2000" dirty="0"/>
          </a:p>
          <a:p>
            <a:r>
              <a:rPr lang="en-US" sz="2000" b="1" dirty="0" smtClean="0"/>
              <a:t>Competition </a:t>
            </a:r>
            <a:r>
              <a:rPr lang="en-US" sz="2000" b="1" dirty="0"/>
              <a:t>Policy, thus, provides a framework to prevent and redress anticompetitive practices and conduct by firms and to create a business friendly environment that encourages competition and efficient use of resources. This promotes investment and innovation, broadens choices for consumers, reduces monopoly and consumer prices and raises the quality of goods and services produced. Healthy competition thus drives firms to be more efficient and to pass on the benefits of efficiency to consumers.</a:t>
            </a:r>
            <a:endParaRPr lang="en-ZA" sz="2000" dirty="0"/>
          </a:p>
          <a:p>
            <a:endParaRPr lang="en-US" sz="2000" dirty="0"/>
          </a:p>
        </p:txBody>
      </p:sp>
      <p:sp>
        <p:nvSpPr>
          <p:cNvPr id="4" name="Slide Number Placeholder 3"/>
          <p:cNvSpPr>
            <a:spLocks noGrp="1"/>
          </p:cNvSpPr>
          <p:nvPr>
            <p:ph type="sldNum" sz="quarter" idx="12"/>
          </p:nvPr>
        </p:nvSpPr>
        <p:spPr/>
        <p:txBody>
          <a:bodyPr/>
          <a:lstStyle/>
          <a:p>
            <a:fld id="{5AB9CBCF-2C80-47CE-B879-9D17AAB18B7F}" type="slidenum">
              <a:rPr lang="en-US" smtClean="0"/>
              <a:pPr/>
              <a:t>4</a:t>
            </a:fld>
            <a:endParaRPr lang="en-US"/>
          </a:p>
        </p:txBody>
      </p:sp>
    </p:spTree>
    <p:extLst>
      <p:ext uri="{BB962C8B-B14F-4D97-AF65-F5344CB8AC3E}">
        <p14:creationId xmlns:p14="http://schemas.microsoft.com/office/powerpoint/2010/main" val="42021288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Genesis and Rationale for Competition Policy </a:t>
            </a:r>
            <a:r>
              <a:rPr lang="en-US" b="1" dirty="0" smtClean="0"/>
              <a:t>Cont’d</a:t>
            </a:r>
            <a:r>
              <a:rPr lang="en-US" b="1" dirty="0"/>
              <a:t>…</a:t>
            </a:r>
            <a:endParaRPr lang="en-ZA" dirty="0"/>
          </a:p>
        </p:txBody>
      </p:sp>
      <p:sp>
        <p:nvSpPr>
          <p:cNvPr id="3" name="Content Placeholder 2"/>
          <p:cNvSpPr>
            <a:spLocks noGrp="1"/>
          </p:cNvSpPr>
          <p:nvPr>
            <p:ph idx="1"/>
          </p:nvPr>
        </p:nvSpPr>
        <p:spPr/>
        <p:txBody>
          <a:bodyPr>
            <a:normAutofit/>
          </a:bodyPr>
          <a:lstStyle/>
          <a:p>
            <a:r>
              <a:rPr lang="en-US" b="1" dirty="0" smtClean="0"/>
              <a:t>The </a:t>
            </a:r>
            <a:r>
              <a:rPr lang="en-US" b="1" dirty="0"/>
              <a:t>NCP of Botswana defines ‘ Competition’ as:</a:t>
            </a:r>
            <a:endParaRPr lang="en-ZA" dirty="0"/>
          </a:p>
          <a:p>
            <a:pPr marL="0" indent="0">
              <a:buNone/>
            </a:pPr>
            <a:r>
              <a:rPr lang="en-US" i="1" dirty="0" smtClean="0"/>
              <a:t>‘ </a:t>
            </a:r>
            <a:r>
              <a:rPr lang="en-US" i="1" dirty="0"/>
              <a:t>activity arising from the operations of two or more entities offering </a:t>
            </a:r>
            <a:r>
              <a:rPr lang="en-US" i="1" dirty="0" smtClean="0"/>
              <a:t>Products </a:t>
            </a:r>
            <a:r>
              <a:rPr lang="en-US" i="1" dirty="0"/>
              <a:t>and services in a manner that is consistent with acceptable </a:t>
            </a:r>
            <a:r>
              <a:rPr lang="en-US" i="1" dirty="0" smtClean="0"/>
              <a:t>Competitive </a:t>
            </a:r>
            <a:r>
              <a:rPr lang="en-US" i="1" dirty="0"/>
              <a:t>business behavior and conduct, disabuse of dominant </a:t>
            </a:r>
            <a:r>
              <a:rPr lang="en-US" i="1" dirty="0" smtClean="0"/>
              <a:t>Power </a:t>
            </a:r>
            <a:r>
              <a:rPr lang="en-US" i="1" dirty="0"/>
              <a:t>in the market place, and fair business practices.’</a:t>
            </a:r>
            <a:endParaRPr lang="en-ZA" dirty="0"/>
          </a:p>
          <a:p>
            <a:endParaRPr lang="en-ZA" dirty="0"/>
          </a:p>
        </p:txBody>
      </p:sp>
      <p:sp>
        <p:nvSpPr>
          <p:cNvPr id="4" name="Slide Number Placeholder 3"/>
          <p:cNvSpPr>
            <a:spLocks noGrp="1"/>
          </p:cNvSpPr>
          <p:nvPr>
            <p:ph type="sldNum" sz="quarter" idx="12"/>
          </p:nvPr>
        </p:nvSpPr>
        <p:spPr/>
        <p:txBody>
          <a:bodyPr/>
          <a:lstStyle/>
          <a:p>
            <a:fld id="{5AB9CBCF-2C80-47CE-B879-9D17AAB18B7F}" type="slidenum">
              <a:rPr lang="en-US" smtClean="0"/>
              <a:pPr/>
              <a:t>5</a:t>
            </a:fld>
            <a:endParaRPr lang="en-US"/>
          </a:p>
        </p:txBody>
      </p:sp>
    </p:spTree>
    <p:extLst>
      <p:ext uri="{BB962C8B-B14F-4D97-AF65-F5344CB8AC3E}">
        <p14:creationId xmlns:p14="http://schemas.microsoft.com/office/powerpoint/2010/main" val="6196926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Competition Law in Botswana</a:t>
            </a:r>
          </a:p>
        </p:txBody>
      </p:sp>
      <p:sp>
        <p:nvSpPr>
          <p:cNvPr id="3" name="Content Placeholder 2"/>
          <p:cNvSpPr>
            <a:spLocks noGrp="1"/>
          </p:cNvSpPr>
          <p:nvPr>
            <p:ph idx="1"/>
          </p:nvPr>
        </p:nvSpPr>
        <p:spPr/>
        <p:txBody>
          <a:bodyPr>
            <a:normAutofit lnSpcReduction="10000"/>
          </a:bodyPr>
          <a:lstStyle/>
          <a:p>
            <a:pPr marL="0" indent="0">
              <a:buNone/>
            </a:pPr>
            <a:r>
              <a:rPr lang="en-US" dirty="0" smtClean="0"/>
              <a:t>Competition </a:t>
            </a:r>
            <a:r>
              <a:rPr lang="en-US" dirty="0"/>
              <a:t>Act of 2009 prohibits the following </a:t>
            </a:r>
            <a:r>
              <a:rPr lang="en-US" dirty="0" smtClean="0"/>
              <a:t>practices:</a:t>
            </a:r>
            <a:endParaRPr lang="en-ZA" dirty="0"/>
          </a:p>
          <a:p>
            <a:r>
              <a:rPr lang="en-US" dirty="0"/>
              <a:t>Section 25 prohibits Horizontal Agreements</a:t>
            </a:r>
            <a:endParaRPr lang="en-ZA" dirty="0"/>
          </a:p>
          <a:p>
            <a:pPr lvl="1"/>
            <a:r>
              <a:rPr lang="en-US" dirty="0"/>
              <a:t>Directly or indirectly fixing a purchasing or selling price</a:t>
            </a:r>
            <a:endParaRPr lang="en-ZA" dirty="0"/>
          </a:p>
          <a:p>
            <a:pPr lvl="1"/>
            <a:r>
              <a:rPr lang="en-US" dirty="0"/>
              <a:t>Dividing markets by allocating customers, suppliers territories or specific type of goods</a:t>
            </a:r>
            <a:endParaRPr lang="en-ZA" dirty="0"/>
          </a:p>
          <a:p>
            <a:pPr lvl="1"/>
            <a:r>
              <a:rPr lang="en-US" b="1" dirty="0"/>
              <a:t>BID-RIGGING</a:t>
            </a:r>
            <a:r>
              <a:rPr lang="en-US" dirty="0"/>
              <a:t> ( Hardcore Cartel </a:t>
            </a:r>
            <a:r>
              <a:rPr lang="en-US" dirty="0" err="1"/>
              <a:t>Behaviour</a:t>
            </a:r>
            <a:r>
              <a:rPr lang="en-US" dirty="0"/>
              <a:t>)</a:t>
            </a:r>
            <a:endParaRPr lang="en-ZA" dirty="0"/>
          </a:p>
          <a:p>
            <a:pPr marL="0" indent="0" algn="just">
              <a:buNone/>
            </a:pPr>
            <a:r>
              <a:rPr lang="en-US" dirty="0" smtClean="0"/>
              <a:t>		</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5AB9CBCF-2C80-47CE-B879-9D17AAB18B7F}" type="slidenum">
              <a:rPr lang="en-US" smtClean="0"/>
              <a:pPr/>
              <a:t>6</a:t>
            </a:fld>
            <a:endParaRPr lang="en-US"/>
          </a:p>
        </p:txBody>
      </p:sp>
    </p:spTree>
    <p:extLst>
      <p:ext uri="{BB962C8B-B14F-4D97-AF65-F5344CB8AC3E}">
        <p14:creationId xmlns:p14="http://schemas.microsoft.com/office/powerpoint/2010/main" val="42021288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Competition Law in </a:t>
            </a:r>
            <a:r>
              <a:rPr lang="en-US" b="1" dirty="0" smtClean="0"/>
              <a:t>Botswana Cont’d…</a:t>
            </a:r>
            <a:endParaRPr lang="en-ZA" dirty="0"/>
          </a:p>
        </p:txBody>
      </p:sp>
      <p:sp>
        <p:nvSpPr>
          <p:cNvPr id="3" name="Content Placeholder 2"/>
          <p:cNvSpPr>
            <a:spLocks noGrp="1"/>
          </p:cNvSpPr>
          <p:nvPr>
            <p:ph idx="1"/>
          </p:nvPr>
        </p:nvSpPr>
        <p:spPr/>
        <p:txBody>
          <a:bodyPr>
            <a:normAutofit/>
          </a:bodyPr>
          <a:lstStyle/>
          <a:p>
            <a:r>
              <a:rPr lang="en-US" dirty="0"/>
              <a:t> Section 26(1) prohibits Vertical </a:t>
            </a:r>
            <a:r>
              <a:rPr lang="en-US" dirty="0" smtClean="0"/>
              <a:t>Agreements</a:t>
            </a:r>
            <a:endParaRPr lang="en-ZA" dirty="0"/>
          </a:p>
          <a:p>
            <a:pPr lvl="1"/>
            <a:r>
              <a:rPr lang="en-US" dirty="0"/>
              <a:t> </a:t>
            </a:r>
            <a:r>
              <a:rPr lang="en-US" dirty="0" smtClean="0"/>
              <a:t>Resale </a:t>
            </a:r>
            <a:r>
              <a:rPr lang="en-US" dirty="0"/>
              <a:t>Price </a:t>
            </a:r>
            <a:r>
              <a:rPr lang="en-US" dirty="0" smtClean="0"/>
              <a:t>Maintenance</a:t>
            </a:r>
            <a:r>
              <a:rPr lang="en-ZA" dirty="0"/>
              <a:t> </a:t>
            </a:r>
            <a:r>
              <a:rPr lang="en-ZA" dirty="0" smtClean="0"/>
              <a:t>- </a:t>
            </a:r>
            <a:r>
              <a:rPr lang="en-US" dirty="0" smtClean="0"/>
              <a:t>recommending </a:t>
            </a:r>
            <a:r>
              <a:rPr lang="en-US" dirty="0"/>
              <a:t>a </a:t>
            </a:r>
            <a:r>
              <a:rPr lang="en-US" dirty="0" smtClean="0"/>
              <a:t>minimum </a:t>
            </a:r>
            <a:r>
              <a:rPr lang="en-US" dirty="0"/>
              <a:t>resale price to the seller. </a:t>
            </a:r>
            <a:endParaRPr lang="en-US" dirty="0" smtClean="0"/>
          </a:p>
          <a:p>
            <a:pPr marL="457200" lvl="1" indent="0">
              <a:buNone/>
            </a:pPr>
            <a:endParaRPr lang="en-ZA" dirty="0" smtClean="0"/>
          </a:p>
          <a:p>
            <a:pPr lvl="1">
              <a:buFont typeface="Arial" panose="020B0604020202020204" pitchFamily="34" charset="0"/>
              <a:buChar char="•"/>
            </a:pPr>
            <a:r>
              <a:rPr lang="en-US" sz="3200" dirty="0"/>
              <a:t>Other</a:t>
            </a:r>
            <a:r>
              <a:rPr lang="en-US" dirty="0"/>
              <a:t> </a:t>
            </a:r>
            <a:r>
              <a:rPr lang="en-US" sz="3200" dirty="0"/>
              <a:t>prohibitions relate to abuse of a dominant position and any other agreement not covered under </a:t>
            </a:r>
            <a:r>
              <a:rPr lang="en-US" sz="3200" dirty="0" smtClean="0"/>
              <a:t>horizontal agreements or vertical agreements </a:t>
            </a:r>
            <a:endParaRPr lang="en-ZA" sz="3200" dirty="0"/>
          </a:p>
          <a:p>
            <a:pPr marL="457200" lvl="1" indent="0">
              <a:buNone/>
            </a:pPr>
            <a:endParaRPr lang="en-US" dirty="0"/>
          </a:p>
        </p:txBody>
      </p:sp>
      <p:sp>
        <p:nvSpPr>
          <p:cNvPr id="4" name="Slide Number Placeholder 3"/>
          <p:cNvSpPr>
            <a:spLocks noGrp="1"/>
          </p:cNvSpPr>
          <p:nvPr>
            <p:ph type="sldNum" sz="quarter" idx="12"/>
          </p:nvPr>
        </p:nvSpPr>
        <p:spPr/>
        <p:txBody>
          <a:bodyPr/>
          <a:lstStyle/>
          <a:p>
            <a:fld id="{5AB9CBCF-2C80-47CE-B879-9D17AAB18B7F}" type="slidenum">
              <a:rPr lang="en-US" smtClean="0"/>
              <a:pPr/>
              <a:t>7</a:t>
            </a:fld>
            <a:endParaRPr lang="en-US"/>
          </a:p>
        </p:txBody>
      </p:sp>
    </p:spTree>
    <p:extLst>
      <p:ext uri="{BB962C8B-B14F-4D97-AF65-F5344CB8AC3E}">
        <p14:creationId xmlns:p14="http://schemas.microsoft.com/office/powerpoint/2010/main" val="26146418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Competition Law in Botswana Cont’d…</a:t>
            </a:r>
            <a:endParaRPr lang="en-ZA" dirty="0"/>
          </a:p>
        </p:txBody>
      </p:sp>
      <p:sp>
        <p:nvSpPr>
          <p:cNvPr id="3" name="Content Placeholder 2"/>
          <p:cNvSpPr>
            <a:spLocks noGrp="1"/>
          </p:cNvSpPr>
          <p:nvPr>
            <p:ph idx="1"/>
          </p:nvPr>
        </p:nvSpPr>
        <p:spPr/>
        <p:txBody>
          <a:bodyPr>
            <a:normAutofit fontScale="85000" lnSpcReduction="10000"/>
          </a:bodyPr>
          <a:lstStyle/>
          <a:p>
            <a:pPr marL="0" indent="0">
              <a:buNone/>
            </a:pPr>
            <a:r>
              <a:rPr lang="en-US" b="1" dirty="0"/>
              <a:t>Definition of bid-rigging under the Act;</a:t>
            </a:r>
            <a:endParaRPr lang="en-ZA" b="1" dirty="0"/>
          </a:p>
          <a:p>
            <a:r>
              <a:rPr lang="en-US" dirty="0"/>
              <a:t>Section 2 defines </a:t>
            </a:r>
            <a:r>
              <a:rPr lang="en-US" dirty="0" smtClean="0"/>
              <a:t>bid-rigging </a:t>
            </a:r>
            <a:r>
              <a:rPr lang="en-US" dirty="0"/>
              <a:t>a</a:t>
            </a:r>
            <a:r>
              <a:rPr lang="en-US" dirty="0" smtClean="0"/>
              <a:t>s </a:t>
            </a:r>
            <a:r>
              <a:rPr lang="en-US" dirty="0"/>
              <a:t>a horizontal agreement between enterprises whereby in response to </a:t>
            </a:r>
            <a:r>
              <a:rPr lang="en-US" dirty="0" smtClean="0"/>
              <a:t>a request </a:t>
            </a:r>
            <a:r>
              <a:rPr lang="en-US" dirty="0"/>
              <a:t>for </a:t>
            </a:r>
            <a:r>
              <a:rPr lang="en-US" dirty="0" smtClean="0"/>
              <a:t>bids,</a:t>
            </a:r>
            <a:r>
              <a:rPr lang="en-ZA" dirty="0"/>
              <a:t> </a:t>
            </a:r>
            <a:r>
              <a:rPr lang="en-ZA" dirty="0" smtClean="0"/>
              <a:t>o</a:t>
            </a:r>
            <a:r>
              <a:rPr lang="en-US" dirty="0" smtClean="0"/>
              <a:t>ne </a:t>
            </a:r>
            <a:r>
              <a:rPr lang="en-US" dirty="0"/>
              <a:t>of the parties to the agreement agrees not to submit a bid or</a:t>
            </a:r>
            <a:endParaRPr lang="en-ZA" dirty="0"/>
          </a:p>
          <a:p>
            <a:pPr lvl="0"/>
            <a:r>
              <a:rPr lang="en-US" dirty="0"/>
              <a:t>The parties to the agreement agree upon the price, terms and conditions of a bid to be submitted</a:t>
            </a:r>
            <a:r>
              <a:rPr lang="en-US" dirty="0" smtClean="0"/>
              <a:t>.</a:t>
            </a:r>
            <a:endParaRPr lang="en-ZA" dirty="0"/>
          </a:p>
          <a:p>
            <a:r>
              <a:rPr lang="en-US" dirty="0"/>
              <a:t>Bid-rigging is not a criminal conduct under our </a:t>
            </a:r>
            <a:r>
              <a:rPr lang="en-US" dirty="0" smtClean="0"/>
              <a:t>law</a:t>
            </a:r>
            <a:r>
              <a:rPr lang="en-US" dirty="0"/>
              <a:t>, but an </a:t>
            </a:r>
            <a:r>
              <a:rPr lang="en-US" dirty="0" smtClean="0"/>
              <a:t>amendment </a:t>
            </a:r>
            <a:r>
              <a:rPr lang="en-US" dirty="0"/>
              <a:t>is proposed to punish those officials found to be engaged in aiding or abetting the conduct.</a:t>
            </a:r>
            <a:endParaRPr lang="en-ZA" dirty="0"/>
          </a:p>
          <a:p>
            <a:endParaRPr lang="en-ZA" dirty="0"/>
          </a:p>
        </p:txBody>
      </p:sp>
      <p:sp>
        <p:nvSpPr>
          <p:cNvPr id="4" name="Slide Number Placeholder 3"/>
          <p:cNvSpPr>
            <a:spLocks noGrp="1"/>
          </p:cNvSpPr>
          <p:nvPr>
            <p:ph type="sldNum" sz="quarter" idx="12"/>
          </p:nvPr>
        </p:nvSpPr>
        <p:spPr/>
        <p:txBody>
          <a:bodyPr/>
          <a:lstStyle/>
          <a:p>
            <a:fld id="{5AB9CBCF-2C80-47CE-B879-9D17AAB18B7F}" type="slidenum">
              <a:rPr lang="en-US" smtClean="0"/>
              <a:pPr/>
              <a:t>8</a:t>
            </a:fld>
            <a:endParaRPr lang="en-US"/>
          </a:p>
        </p:txBody>
      </p:sp>
    </p:spTree>
    <p:extLst>
      <p:ext uri="{BB962C8B-B14F-4D97-AF65-F5344CB8AC3E}">
        <p14:creationId xmlns:p14="http://schemas.microsoft.com/office/powerpoint/2010/main" val="8251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smtClean="0"/>
              <a:t>Enforcement</a:t>
            </a:r>
            <a:endParaRPr lang="en-ZA" b="1" dirty="0"/>
          </a:p>
        </p:txBody>
      </p:sp>
      <p:sp>
        <p:nvSpPr>
          <p:cNvPr id="3" name="Content Placeholder 2"/>
          <p:cNvSpPr>
            <a:spLocks noGrp="1"/>
          </p:cNvSpPr>
          <p:nvPr>
            <p:ph idx="1"/>
          </p:nvPr>
        </p:nvSpPr>
        <p:spPr/>
        <p:txBody>
          <a:bodyPr>
            <a:normAutofit fontScale="92500" lnSpcReduction="10000"/>
          </a:bodyPr>
          <a:lstStyle/>
          <a:p>
            <a:r>
              <a:rPr lang="en-US" dirty="0"/>
              <a:t>Horizontal and vertical agreements are to be investigated once found to have occurred, Sections 35-37 of the Act </a:t>
            </a:r>
            <a:endParaRPr lang="en-ZA" dirty="0"/>
          </a:p>
          <a:p>
            <a:pPr marL="0" indent="0">
              <a:buNone/>
            </a:pPr>
            <a:r>
              <a:rPr lang="en-US" dirty="0"/>
              <a:t>- Competition Authority given the powers of search </a:t>
            </a:r>
            <a:r>
              <a:rPr lang="en-US" dirty="0" smtClean="0"/>
              <a:t>and seizure</a:t>
            </a:r>
            <a:endParaRPr lang="en-ZA" dirty="0"/>
          </a:p>
          <a:p>
            <a:pPr marL="0" indent="0">
              <a:buNone/>
            </a:pPr>
            <a:r>
              <a:rPr lang="en-US" dirty="0"/>
              <a:t>- Can enter premises with a warrant obtained from a Magistrate Court</a:t>
            </a:r>
            <a:endParaRPr lang="en-ZA" dirty="0"/>
          </a:p>
          <a:p>
            <a:pPr marL="0" indent="0">
              <a:buNone/>
            </a:pPr>
            <a:r>
              <a:rPr lang="en-US" dirty="0"/>
              <a:t>- Can enter premises without a </a:t>
            </a:r>
            <a:r>
              <a:rPr lang="en-US" dirty="0" smtClean="0"/>
              <a:t>warrant</a:t>
            </a:r>
            <a:br>
              <a:rPr lang="en-US" dirty="0" smtClean="0"/>
            </a:br>
            <a:r>
              <a:rPr lang="en-US" dirty="0" smtClean="0"/>
              <a:t>-Once Investigation is complete, case referred to the Commission for hearing</a:t>
            </a:r>
            <a:endParaRPr lang="en-ZA" dirty="0"/>
          </a:p>
          <a:p>
            <a:endParaRPr lang="en-ZA" dirty="0"/>
          </a:p>
        </p:txBody>
      </p:sp>
      <p:sp>
        <p:nvSpPr>
          <p:cNvPr id="4" name="Slide Number Placeholder 3"/>
          <p:cNvSpPr>
            <a:spLocks noGrp="1"/>
          </p:cNvSpPr>
          <p:nvPr>
            <p:ph type="sldNum" sz="quarter" idx="12"/>
          </p:nvPr>
        </p:nvSpPr>
        <p:spPr/>
        <p:txBody>
          <a:bodyPr/>
          <a:lstStyle/>
          <a:p>
            <a:fld id="{5AB9CBCF-2C80-47CE-B879-9D17AAB18B7F}" type="slidenum">
              <a:rPr lang="en-US" smtClean="0"/>
              <a:pPr/>
              <a:t>9</a:t>
            </a:fld>
            <a:endParaRPr lang="en-US"/>
          </a:p>
        </p:txBody>
      </p:sp>
    </p:spTree>
    <p:extLst>
      <p:ext uri="{BB962C8B-B14F-4D97-AF65-F5344CB8AC3E}">
        <p14:creationId xmlns:p14="http://schemas.microsoft.com/office/powerpoint/2010/main" val="2335392536"/>
      </p:ext>
    </p:extLst>
  </p:cSld>
  <p:clrMapOvr>
    <a:masterClrMapping/>
  </p:clrMapOvr>
  <p:timing>
    <p:tnLst>
      <p:par>
        <p:cTn id="1" dur="indefinite" restart="never" nodeType="tmRoot"/>
      </p:par>
    </p:tnLst>
  </p:timing>
</p:sld>
</file>

<file path=ppt/theme/theme1.xml><?xml version="1.0" encoding="utf-8"?>
<a:theme xmlns:a="http://schemas.openxmlformats.org/drawingml/2006/main" name="CompetitionAuthor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AB825E9E6E9404D8C3281BF9032A1E0" ma:contentTypeVersion="0" ma:contentTypeDescription="Create a new document." ma:contentTypeScope="" ma:versionID="da9eb3a740c88c8974a3a97724ecc3da">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2BE5316C-B113-4E78-841E-19F91F4BBA77}">
  <ds:schemaRefs>
    <ds:schemaRef ds:uri="http://purl.org/dc/dcmitype/"/>
    <ds:schemaRef ds:uri="http://purl.org/dc/terms/"/>
    <ds:schemaRef ds:uri="http://www.w3.org/XML/1998/namespace"/>
    <ds:schemaRef ds:uri="http://schemas.microsoft.com/office/2006/documentManagement/types"/>
    <ds:schemaRef ds:uri="http://purl.org/dc/elements/1.1/"/>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FCF19317-633A-4DD1-9707-61AA02FBED4B}">
  <ds:schemaRefs>
    <ds:schemaRef ds:uri="http://schemas.microsoft.com/sharepoint/v3/contenttype/forms"/>
  </ds:schemaRefs>
</ds:datastoreItem>
</file>

<file path=customXml/itemProps3.xml><?xml version="1.0" encoding="utf-8"?>
<ds:datastoreItem xmlns:ds="http://schemas.openxmlformats.org/officeDocument/2006/customXml" ds:itemID="{F7F4CD46-BD2E-48AF-BBA7-27D5E5DC26B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CompetitionAuthority</Template>
  <TotalTime>25152</TotalTime>
  <Words>929</Words>
  <Application>Microsoft Office PowerPoint</Application>
  <PresentationFormat>On-screen Show (4:3)</PresentationFormat>
  <Paragraphs>91</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CompetitionAuthority</vt:lpstr>
      <vt:lpstr>PRESENTATION AT THE OECD NATIONAL WORKSHOP ON FIGHTING BID-RIGGING IN PUBLIC PROCUREMENT PRESENTATION BY DUNCAN T. MOROTSI DIRECTOR LEGAL AND ENFORCEMENT 26TH JULY 2016 </vt:lpstr>
      <vt:lpstr>Presentation Outline</vt:lpstr>
      <vt:lpstr>Genesis and Rationale for Competition Policy</vt:lpstr>
      <vt:lpstr>Genesis and Rationale for Competition Policy Cont’d…</vt:lpstr>
      <vt:lpstr>Genesis and Rationale for Competition Policy Cont’d…</vt:lpstr>
      <vt:lpstr>Competition Law in Botswana</vt:lpstr>
      <vt:lpstr>Competition Law in Botswana Cont’d…</vt:lpstr>
      <vt:lpstr>Competition Law in Botswana Cont’d…</vt:lpstr>
      <vt:lpstr>Enforcement</vt:lpstr>
      <vt:lpstr>Enforcement Cont’d…</vt:lpstr>
      <vt:lpstr>Lessons Learnt</vt:lpstr>
      <vt:lpstr>Lessons Learnt Cont’d…</vt:lpstr>
      <vt:lpstr>Lessons Learnt Cont’d…</vt:lpstr>
      <vt:lpstr>Going Forward and Conclusion </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Headline can easily go here!</dc:title>
  <dc:creator>PETROMAS</dc:creator>
  <cp:lastModifiedBy>Ernest Bagopi</cp:lastModifiedBy>
  <cp:revision>78</cp:revision>
  <cp:lastPrinted>2013-02-18T05:47:01Z</cp:lastPrinted>
  <dcterms:created xsi:type="dcterms:W3CDTF">2012-03-14T07:05:22Z</dcterms:created>
  <dcterms:modified xsi:type="dcterms:W3CDTF">2016-07-25T08:08:59Z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0x0101007AB825E9E6E9404D8C3281BF9032A1E0</vt:lpwstr>
  </property>
</Properties>
</file>