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1" r:id="rId6"/>
    <p:sldId id="260" r:id="rId7"/>
    <p:sldId id="263" r:id="rId8"/>
    <p:sldId id="262" r:id="rId9"/>
    <p:sldId id="265" r:id="rId10"/>
    <p:sldId id="264" r:id="rId11"/>
  </p:sldIdLst>
  <p:sldSz cx="9144000" cy="6858000" type="screen4x3"/>
  <p:notesSz cx="6797675" cy="9926638"/>
  <p:defaultTex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166CF"/>
    <a:srgbClr val="3E6FD2"/>
    <a:srgbClr val="2D5EC1"/>
    <a:srgbClr val="BDDEFF"/>
    <a:srgbClr val="99CCFF"/>
    <a:srgbClr val="808080"/>
    <a:srgbClr val="FFD624"/>
    <a:srgbClr val="0F54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059" autoAdjust="0"/>
  </p:normalViewPr>
  <p:slideViewPr>
    <p:cSldViewPr>
      <p:cViewPr>
        <p:scale>
          <a:sx n="120" d="100"/>
          <a:sy n="120" d="100"/>
        </p:scale>
        <p:origin x="-72" y="10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90" d="100"/>
          <a:sy n="90" d="100"/>
        </p:scale>
        <p:origin x="-540" y="-7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solidFill>
                  <a:schemeClr val="tx1"/>
                </a:solidFill>
                <a:latin typeface="Arial" charset="0"/>
              </a:defRPr>
            </a:lvl1pPr>
          </a:lstStyle>
          <a:p>
            <a:endParaRPr lang="en-GB" altLang="en-US"/>
          </a:p>
        </p:txBody>
      </p:sp>
      <p:sp>
        <p:nvSpPr>
          <p:cNvPr id="37891"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solidFill>
                  <a:schemeClr val="tx1"/>
                </a:solidFill>
                <a:latin typeface="Arial" charset="0"/>
              </a:defRPr>
            </a:lvl1pPr>
          </a:lstStyle>
          <a:p>
            <a:endParaRPr lang="en-GB" altLang="en-US"/>
          </a:p>
        </p:txBody>
      </p:sp>
      <p:sp>
        <p:nvSpPr>
          <p:cNvPr id="37892"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a:solidFill>
                  <a:schemeClr val="tx1"/>
                </a:solidFill>
                <a:latin typeface="Arial" charset="0"/>
              </a:defRPr>
            </a:lvl1pPr>
          </a:lstStyle>
          <a:p>
            <a:endParaRPr lang="en-GB" altLang="en-US"/>
          </a:p>
        </p:txBody>
      </p:sp>
      <p:sp>
        <p:nvSpPr>
          <p:cNvPr id="37893"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solidFill>
                  <a:schemeClr val="tx1"/>
                </a:solidFill>
                <a:latin typeface="Arial" charset="0"/>
              </a:defRPr>
            </a:lvl1pPr>
          </a:lstStyle>
          <a:p>
            <a:fld id="{76E1A487-6C73-41D5-A83C-2FC6343E6E9D}" type="slidenum">
              <a:rPr lang="en-GB" altLang="en-US"/>
              <a:pPr/>
              <a:t>‹#›</a:t>
            </a:fld>
            <a:endParaRPr lang="en-GB" altLang="en-US"/>
          </a:p>
        </p:txBody>
      </p:sp>
    </p:spTree>
    <p:extLst>
      <p:ext uri="{BB962C8B-B14F-4D97-AF65-F5344CB8AC3E}">
        <p14:creationId xmlns:p14="http://schemas.microsoft.com/office/powerpoint/2010/main" val="2974511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solidFill>
                  <a:schemeClr val="tx1"/>
                </a:solidFill>
                <a:latin typeface="Arial" charset="0"/>
              </a:defRPr>
            </a:lvl1pPr>
          </a:lstStyle>
          <a:p>
            <a:endParaRPr lang="en-GB" altLang="en-US"/>
          </a:p>
        </p:txBody>
      </p:sp>
      <p:sp>
        <p:nvSpPr>
          <p:cNvPr id="36867"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solidFill>
                  <a:schemeClr val="tx1"/>
                </a:solidFill>
                <a:latin typeface="Arial" charset="0"/>
              </a:defRPr>
            </a:lvl1pPr>
          </a:lstStyle>
          <a:p>
            <a:endParaRPr lang="en-GB" altLang="en-US"/>
          </a:p>
        </p:txBody>
      </p:sp>
      <p:sp>
        <p:nvSpPr>
          <p:cNvPr id="36868"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36870"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a:solidFill>
                  <a:schemeClr val="tx1"/>
                </a:solidFill>
                <a:latin typeface="Arial" charset="0"/>
              </a:defRPr>
            </a:lvl1pPr>
          </a:lstStyle>
          <a:p>
            <a:endParaRPr lang="en-GB" altLang="en-US"/>
          </a:p>
        </p:txBody>
      </p:sp>
      <p:sp>
        <p:nvSpPr>
          <p:cNvPr id="36871"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solidFill>
                  <a:schemeClr val="tx1"/>
                </a:solidFill>
                <a:latin typeface="Arial" charset="0"/>
              </a:defRPr>
            </a:lvl1pPr>
          </a:lstStyle>
          <a:p>
            <a:fld id="{8307714E-856A-404D-97F8-ACDDC77D58F5}" type="slidenum">
              <a:rPr lang="en-GB" altLang="en-US"/>
              <a:pPr/>
              <a:t>‹#›</a:t>
            </a:fld>
            <a:endParaRPr lang="en-GB" altLang="en-US"/>
          </a:p>
        </p:txBody>
      </p:sp>
    </p:spTree>
    <p:extLst>
      <p:ext uri="{BB962C8B-B14F-4D97-AF65-F5344CB8AC3E}">
        <p14:creationId xmlns:p14="http://schemas.microsoft.com/office/powerpoint/2010/main" val="123626932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307714E-856A-404D-97F8-ACDDC77D58F5}" type="slidenum">
              <a:rPr lang="en-GB" altLang="en-US" smtClean="0"/>
              <a:pPr/>
              <a:t>1</a:t>
            </a:fld>
            <a:endParaRPr lang="en-GB" altLang="en-US"/>
          </a:p>
        </p:txBody>
      </p:sp>
    </p:spTree>
    <p:extLst>
      <p:ext uri="{BB962C8B-B14F-4D97-AF65-F5344CB8AC3E}">
        <p14:creationId xmlns:p14="http://schemas.microsoft.com/office/powerpoint/2010/main" val="92858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Arial" charset="0"/>
                <a:ea typeface="+mn-ea"/>
                <a:cs typeface="+mn-cs"/>
              </a:rPr>
              <a:t>There are different reasons why Agencies communicate on their competition policy and decisions.</a:t>
            </a:r>
          </a:p>
          <a:p>
            <a:pPr lvl="0"/>
            <a:endParaRPr lang="en-GB" sz="1200" kern="1200" dirty="0" smtClean="0">
              <a:solidFill>
                <a:schemeClr val="tx1"/>
              </a:solidFill>
              <a:effectLst/>
              <a:latin typeface="Arial" charset="0"/>
              <a:ea typeface="+mn-ea"/>
              <a:cs typeface="+mn-cs"/>
            </a:endParaRPr>
          </a:p>
          <a:p>
            <a:pPr lvl="0"/>
            <a:r>
              <a:rPr lang="en-GB" sz="1200" kern="1200" dirty="0" smtClean="0">
                <a:solidFill>
                  <a:schemeClr val="tx1"/>
                </a:solidFill>
                <a:effectLst/>
                <a:latin typeface="Arial" charset="0"/>
                <a:ea typeface="+mn-ea"/>
                <a:cs typeface="+mn-cs"/>
              </a:rPr>
              <a:t>Often there are </a:t>
            </a:r>
            <a:r>
              <a:rPr lang="en-GB" sz="1200" b="1" kern="1200" dirty="0" smtClean="0">
                <a:solidFill>
                  <a:schemeClr val="tx1"/>
                </a:solidFill>
                <a:effectLst/>
                <a:latin typeface="Arial" charset="0"/>
                <a:ea typeface="+mn-ea"/>
                <a:cs typeface="+mn-cs"/>
              </a:rPr>
              <a:t>legal transparency and accountability obligations </a:t>
            </a:r>
            <a:r>
              <a:rPr lang="en-GB" sz="1200" kern="1200" dirty="0" smtClean="0">
                <a:solidFill>
                  <a:schemeClr val="tx1"/>
                </a:solidFill>
                <a:effectLst/>
                <a:latin typeface="Arial" charset="0"/>
                <a:ea typeface="+mn-ea"/>
                <a:cs typeface="+mn-cs"/>
              </a:rPr>
              <a:t>towards citizens or their representatives. </a:t>
            </a:r>
          </a:p>
          <a:p>
            <a:pPr lvl="0"/>
            <a:r>
              <a:rPr lang="en-GB" sz="1200" kern="1200" dirty="0" smtClean="0">
                <a:solidFill>
                  <a:schemeClr val="tx1"/>
                </a:solidFill>
                <a:effectLst/>
                <a:latin typeface="Arial" charset="0"/>
                <a:ea typeface="+mn-ea"/>
                <a:cs typeface="+mn-cs"/>
              </a:rPr>
              <a:t>Procedural competition laws also set a number of requirements for the Agency to communicate with the parties in an investigation in order to safeguard their legitimate interests. </a:t>
            </a:r>
          </a:p>
          <a:p>
            <a:pPr lvl="0"/>
            <a:r>
              <a:rPr lang="en-GB" sz="1200" kern="1200" dirty="0" smtClean="0">
                <a:solidFill>
                  <a:schemeClr val="tx1"/>
                </a:solidFill>
                <a:effectLst/>
                <a:latin typeface="Arial" charset="0"/>
                <a:ea typeface="+mn-ea"/>
                <a:cs typeface="+mn-cs"/>
              </a:rPr>
              <a:t>But often Agencies communicate for other non-legal reasons. Through communication and advocacy we can promote a </a:t>
            </a:r>
            <a:r>
              <a:rPr lang="en-GB" sz="1200" b="1" kern="1200" dirty="0" smtClean="0">
                <a:solidFill>
                  <a:schemeClr val="tx1"/>
                </a:solidFill>
                <a:effectLst/>
                <a:latin typeface="Arial" charset="0"/>
                <a:ea typeface="+mn-ea"/>
                <a:cs typeface="+mn-cs"/>
              </a:rPr>
              <a:t>competition culture </a:t>
            </a:r>
            <a:r>
              <a:rPr lang="en-GB" sz="1200" kern="1200" dirty="0" smtClean="0">
                <a:solidFill>
                  <a:schemeClr val="tx1"/>
                </a:solidFill>
                <a:effectLst/>
                <a:latin typeface="Arial" charset="0"/>
                <a:ea typeface="+mn-ea"/>
                <a:cs typeface="+mn-cs"/>
              </a:rPr>
              <a:t>and </a:t>
            </a:r>
            <a:r>
              <a:rPr lang="en-GB" sz="1200" b="1" kern="1200" dirty="0" smtClean="0">
                <a:solidFill>
                  <a:schemeClr val="tx1"/>
                </a:solidFill>
                <a:effectLst/>
                <a:latin typeface="Arial" charset="0"/>
                <a:ea typeface="+mn-ea"/>
                <a:cs typeface="+mn-cs"/>
              </a:rPr>
              <a:t>deter business from illegal behaviour</a:t>
            </a:r>
            <a:r>
              <a:rPr lang="en-GB" sz="1200" kern="1200" dirty="0" smtClean="0">
                <a:solidFill>
                  <a:schemeClr val="tx1"/>
                </a:solidFill>
                <a:effectLst/>
                <a:latin typeface="Arial" charset="0"/>
                <a:ea typeface="+mn-ea"/>
                <a:cs typeface="+mn-cs"/>
              </a:rPr>
              <a:t>. Moreover, Agencies might also have a communication strategy to </a:t>
            </a:r>
            <a:r>
              <a:rPr lang="en-GB" sz="1200" b="1" kern="1200" dirty="0" smtClean="0">
                <a:solidFill>
                  <a:schemeClr val="tx1"/>
                </a:solidFill>
                <a:effectLst/>
                <a:latin typeface="Arial" charset="0"/>
                <a:ea typeface="+mn-ea"/>
                <a:cs typeface="+mn-cs"/>
              </a:rPr>
              <a:t>gain public support for their enforcement </a:t>
            </a:r>
            <a:r>
              <a:rPr lang="en-GB" sz="1200" kern="1200" dirty="0" smtClean="0">
                <a:solidFill>
                  <a:schemeClr val="tx1"/>
                </a:solidFill>
                <a:effectLst/>
                <a:latin typeface="Arial" charset="0"/>
                <a:ea typeface="+mn-ea"/>
                <a:cs typeface="+mn-cs"/>
              </a:rPr>
              <a:t>actions. In this session my fellow speakers will explain us why they communicate and how. </a:t>
            </a:r>
          </a:p>
          <a:p>
            <a:pPr lvl="0"/>
            <a:endParaRPr lang="en-GB" sz="1200" kern="1200" dirty="0" smtClean="0">
              <a:solidFill>
                <a:schemeClr val="tx1"/>
              </a:solidFill>
              <a:effectLst/>
              <a:latin typeface="Arial" charset="0"/>
              <a:ea typeface="+mn-ea"/>
              <a:cs typeface="+mn-cs"/>
            </a:endParaRPr>
          </a:p>
          <a:p>
            <a:pPr lvl="0"/>
            <a:r>
              <a:rPr lang="en-GB" sz="1200" kern="1200" dirty="0" smtClean="0">
                <a:solidFill>
                  <a:schemeClr val="tx1"/>
                </a:solidFill>
                <a:effectLst/>
                <a:latin typeface="Arial" charset="0"/>
                <a:ea typeface="+mn-ea"/>
                <a:cs typeface="+mn-cs"/>
              </a:rPr>
              <a:t>As far as I am concerned I think that the main reason for my organisation to communicate is to legitimise our role. It is not a problem of competences. Articles 101 and following of the Treaty on the Functioning of the EU grants us extensive investigative and enforcement powers. But we know that the legitimacy is not achieved in the legal text, but in the public arena, when your objectives are understood and shared by your shareholders.  </a:t>
            </a:r>
          </a:p>
          <a:p>
            <a:pPr lvl="0"/>
            <a:endParaRPr lang="fr-BE" sz="1200" kern="1200" dirty="0" smtClean="0">
              <a:solidFill>
                <a:schemeClr val="tx1"/>
              </a:solidFill>
              <a:effectLst/>
              <a:latin typeface="Arial" charset="0"/>
              <a:ea typeface="+mn-ea"/>
              <a:cs typeface="+mn-cs"/>
            </a:endParaRPr>
          </a:p>
          <a:p>
            <a:pPr lvl="0"/>
            <a:r>
              <a:rPr lang="en-GB" sz="1200" b="1" kern="1200" dirty="0" smtClean="0">
                <a:solidFill>
                  <a:schemeClr val="tx1"/>
                </a:solidFill>
                <a:effectLst/>
                <a:latin typeface="Arial" charset="0"/>
                <a:ea typeface="+mn-ea"/>
                <a:cs typeface="+mn-cs"/>
              </a:rPr>
              <a:t>74% of EU citizens </a:t>
            </a:r>
            <a:r>
              <a:rPr lang="en-GB" sz="1200" b="0" kern="1200" dirty="0" smtClean="0">
                <a:solidFill>
                  <a:schemeClr val="tx1"/>
                </a:solidFill>
                <a:effectLst/>
                <a:latin typeface="Arial" charset="0"/>
                <a:ea typeface="+mn-ea"/>
                <a:cs typeface="+mn-cs"/>
              </a:rPr>
              <a:t>think that competition policy has a positive impact on them as consumers.</a:t>
            </a:r>
          </a:p>
          <a:p>
            <a:pPr lvl="0"/>
            <a:endParaRPr lang="fr-BE" sz="1200" b="0" kern="1200" dirty="0" smtClean="0">
              <a:solidFill>
                <a:schemeClr val="tx1"/>
              </a:solidFill>
              <a:effectLst/>
              <a:latin typeface="Arial" charset="0"/>
              <a:ea typeface="+mn-ea"/>
              <a:cs typeface="+mn-cs"/>
            </a:endParaRPr>
          </a:p>
          <a:p>
            <a:pPr lvl="0"/>
            <a:r>
              <a:rPr lang="fr-BE" sz="1200" kern="1200" dirty="0" smtClean="0">
                <a:solidFill>
                  <a:schemeClr val="tx1"/>
                </a:solidFill>
                <a:effectLst/>
                <a:latin typeface="Arial" charset="0"/>
                <a:ea typeface="+mn-ea"/>
                <a:cs typeface="+mn-cs"/>
              </a:rPr>
              <a:t>So for us the question </a:t>
            </a:r>
            <a:r>
              <a:rPr lang="fr-BE" sz="1200" kern="1200" dirty="0" err="1" smtClean="0">
                <a:solidFill>
                  <a:schemeClr val="tx1"/>
                </a:solidFill>
                <a:effectLst/>
                <a:latin typeface="Arial" charset="0"/>
                <a:ea typeface="+mn-ea"/>
                <a:cs typeface="+mn-cs"/>
              </a:rPr>
              <a:t>is</a:t>
            </a:r>
            <a:r>
              <a:rPr lang="fr-BE" sz="1200" kern="1200" dirty="0" smtClean="0">
                <a:solidFill>
                  <a:schemeClr val="tx1"/>
                </a:solidFill>
                <a:effectLst/>
                <a:latin typeface="Arial" charset="0"/>
                <a:ea typeface="+mn-ea"/>
                <a:cs typeface="+mn-cs"/>
              </a:rPr>
              <a:t> not to </a:t>
            </a:r>
            <a:r>
              <a:rPr lang="fr-BE" sz="1200" kern="1200" dirty="0" err="1" smtClean="0">
                <a:solidFill>
                  <a:schemeClr val="tx1"/>
                </a:solidFill>
                <a:effectLst/>
                <a:latin typeface="Arial" charset="0"/>
                <a:ea typeface="+mn-ea"/>
                <a:cs typeface="+mn-cs"/>
              </a:rPr>
              <a:t>communicate</a:t>
            </a:r>
            <a:r>
              <a:rPr lang="fr-BE" sz="1200" kern="1200" dirty="0" smtClean="0">
                <a:solidFill>
                  <a:schemeClr val="tx1"/>
                </a:solidFill>
                <a:effectLst/>
                <a:latin typeface="Arial" charset="0"/>
                <a:ea typeface="+mn-ea"/>
                <a:cs typeface="+mn-cs"/>
              </a:rPr>
              <a:t> or not, the question </a:t>
            </a:r>
            <a:r>
              <a:rPr lang="fr-BE" sz="1200" kern="1200" dirty="0" err="1" smtClean="0">
                <a:solidFill>
                  <a:schemeClr val="tx1"/>
                </a:solidFill>
                <a:effectLst/>
                <a:latin typeface="Arial" charset="0"/>
                <a:ea typeface="+mn-ea"/>
                <a:cs typeface="+mn-cs"/>
              </a:rPr>
              <a:t>is</a:t>
            </a:r>
            <a:r>
              <a:rPr lang="fr-BE" sz="1200" kern="1200" dirty="0" smtClean="0">
                <a:solidFill>
                  <a:schemeClr val="tx1"/>
                </a:solidFill>
                <a:effectLst/>
                <a:latin typeface="Arial" charset="0"/>
                <a:ea typeface="+mn-ea"/>
                <a:cs typeface="+mn-cs"/>
              </a:rPr>
              <a:t> how? To </a:t>
            </a:r>
            <a:r>
              <a:rPr lang="fr-BE" sz="1200" kern="1200" dirty="0" err="1" smtClean="0">
                <a:solidFill>
                  <a:schemeClr val="tx1"/>
                </a:solidFill>
                <a:effectLst/>
                <a:latin typeface="Arial" charset="0"/>
                <a:ea typeface="+mn-ea"/>
                <a:cs typeface="+mn-cs"/>
              </a:rPr>
              <a:t>which</a:t>
            </a:r>
            <a:r>
              <a:rPr lang="fr-BE" sz="1200" kern="1200" dirty="0" smtClean="0">
                <a:solidFill>
                  <a:schemeClr val="tx1"/>
                </a:solidFill>
                <a:effectLst/>
                <a:latin typeface="Arial" charset="0"/>
                <a:ea typeface="+mn-ea"/>
                <a:cs typeface="+mn-cs"/>
              </a:rPr>
              <a:t> audience? By </a:t>
            </a:r>
            <a:r>
              <a:rPr lang="fr-BE" sz="1200" kern="1200" dirty="0" err="1" smtClean="0">
                <a:solidFill>
                  <a:schemeClr val="tx1"/>
                </a:solidFill>
                <a:effectLst/>
                <a:latin typeface="Arial" charset="0"/>
                <a:ea typeface="+mn-ea"/>
                <a:cs typeface="+mn-cs"/>
              </a:rPr>
              <a:t>which</a:t>
            </a:r>
            <a:r>
              <a:rPr lang="fr-BE" sz="1200" kern="1200" dirty="0" smtClean="0">
                <a:solidFill>
                  <a:schemeClr val="tx1"/>
                </a:solidFill>
                <a:effectLst/>
                <a:latin typeface="Arial" charset="0"/>
                <a:ea typeface="+mn-ea"/>
                <a:cs typeface="+mn-cs"/>
              </a:rPr>
              <a:t> </a:t>
            </a:r>
            <a:r>
              <a:rPr lang="fr-BE" sz="1200" kern="1200" dirty="0" err="1" smtClean="0">
                <a:solidFill>
                  <a:schemeClr val="tx1"/>
                </a:solidFill>
                <a:effectLst/>
                <a:latin typeface="Arial" charset="0"/>
                <a:ea typeface="+mn-ea"/>
                <a:cs typeface="+mn-cs"/>
              </a:rPr>
              <a:t>means</a:t>
            </a:r>
            <a:r>
              <a:rPr lang="fr-BE" sz="1200" kern="1200" dirty="0" smtClean="0">
                <a:solidFill>
                  <a:schemeClr val="tx1"/>
                </a:solidFill>
                <a:effectLst/>
                <a:latin typeface="Arial" charset="0"/>
                <a:ea typeface="+mn-ea"/>
                <a:cs typeface="+mn-cs"/>
              </a:rPr>
              <a:t>? </a:t>
            </a:r>
            <a:r>
              <a:rPr lang="fr-BE" sz="1200" kern="1200" dirty="0" err="1" smtClean="0">
                <a:solidFill>
                  <a:schemeClr val="tx1"/>
                </a:solidFill>
                <a:effectLst/>
                <a:latin typeface="Arial" charset="0"/>
                <a:ea typeface="+mn-ea"/>
                <a:cs typeface="+mn-cs"/>
              </a:rPr>
              <a:t>Which</a:t>
            </a:r>
            <a:r>
              <a:rPr lang="fr-BE" sz="1200" kern="1200" dirty="0" smtClean="0">
                <a:solidFill>
                  <a:schemeClr val="tx1"/>
                </a:solidFill>
                <a:effectLst/>
                <a:latin typeface="Arial" charset="0"/>
                <a:ea typeface="+mn-ea"/>
                <a:cs typeface="+mn-cs"/>
              </a:rPr>
              <a:t> messages </a:t>
            </a:r>
            <a:r>
              <a:rPr lang="fr-BE" sz="1200" kern="1200" dirty="0" err="1" smtClean="0">
                <a:solidFill>
                  <a:schemeClr val="tx1"/>
                </a:solidFill>
                <a:effectLst/>
                <a:latin typeface="Arial" charset="0"/>
                <a:ea typeface="+mn-ea"/>
                <a:cs typeface="+mn-cs"/>
              </a:rPr>
              <a:t>we</a:t>
            </a:r>
            <a:r>
              <a:rPr lang="fr-BE" sz="1200" kern="1200" dirty="0" smtClean="0">
                <a:solidFill>
                  <a:schemeClr val="tx1"/>
                </a:solidFill>
                <a:effectLst/>
                <a:latin typeface="Arial" charset="0"/>
                <a:ea typeface="+mn-ea"/>
                <a:cs typeface="+mn-cs"/>
              </a:rPr>
              <a:t> </a:t>
            </a:r>
            <a:r>
              <a:rPr lang="fr-BE" sz="1200" kern="1200" dirty="0" err="1" smtClean="0">
                <a:solidFill>
                  <a:schemeClr val="tx1"/>
                </a:solidFill>
                <a:effectLst/>
                <a:latin typeface="Arial" charset="0"/>
                <a:ea typeface="+mn-ea"/>
                <a:cs typeface="+mn-cs"/>
              </a:rPr>
              <a:t>want</a:t>
            </a:r>
            <a:r>
              <a:rPr lang="fr-BE" sz="1200" kern="1200" dirty="0" smtClean="0">
                <a:solidFill>
                  <a:schemeClr val="tx1"/>
                </a:solidFill>
                <a:effectLst/>
                <a:latin typeface="Arial" charset="0"/>
                <a:ea typeface="+mn-ea"/>
                <a:cs typeface="+mn-cs"/>
              </a:rPr>
              <a:t> to </a:t>
            </a:r>
            <a:r>
              <a:rPr lang="fr-BE" sz="1200" kern="1200" dirty="0" err="1" smtClean="0">
                <a:solidFill>
                  <a:schemeClr val="tx1"/>
                </a:solidFill>
                <a:effectLst/>
                <a:latin typeface="Arial" charset="0"/>
                <a:ea typeface="+mn-ea"/>
                <a:cs typeface="+mn-cs"/>
              </a:rPr>
              <a:t>pass</a:t>
            </a:r>
            <a:r>
              <a:rPr lang="fr-BE" sz="1200" kern="1200" dirty="0" smtClean="0">
                <a:solidFill>
                  <a:schemeClr val="tx1"/>
                </a:solidFill>
                <a:effectLst/>
                <a:latin typeface="Arial" charset="0"/>
                <a:ea typeface="+mn-ea"/>
                <a:cs typeface="+mn-cs"/>
              </a:rPr>
              <a:t>? If </a:t>
            </a:r>
            <a:r>
              <a:rPr lang="fr-BE" sz="1200" kern="1200" dirty="0" err="1" smtClean="0">
                <a:solidFill>
                  <a:schemeClr val="tx1"/>
                </a:solidFill>
                <a:effectLst/>
                <a:latin typeface="Arial" charset="0"/>
                <a:ea typeface="+mn-ea"/>
                <a:cs typeface="+mn-cs"/>
              </a:rPr>
              <a:t>you</a:t>
            </a:r>
            <a:r>
              <a:rPr lang="fr-BE" sz="1200" kern="1200" dirty="0" smtClean="0">
                <a:solidFill>
                  <a:schemeClr val="tx1"/>
                </a:solidFill>
                <a:effectLst/>
                <a:latin typeface="Arial" charset="0"/>
                <a:ea typeface="+mn-ea"/>
                <a:cs typeface="+mn-cs"/>
              </a:rPr>
              <a:t> </a:t>
            </a:r>
            <a:r>
              <a:rPr lang="fr-BE" sz="1200" kern="1200" dirty="0" err="1" smtClean="0">
                <a:solidFill>
                  <a:schemeClr val="tx1"/>
                </a:solidFill>
                <a:effectLst/>
                <a:latin typeface="Arial" charset="0"/>
                <a:ea typeface="+mn-ea"/>
                <a:cs typeface="+mn-cs"/>
              </a:rPr>
              <a:t>don't</a:t>
            </a:r>
            <a:r>
              <a:rPr lang="fr-BE" sz="1200" kern="1200" dirty="0" smtClean="0">
                <a:solidFill>
                  <a:schemeClr val="tx1"/>
                </a:solidFill>
                <a:effectLst/>
                <a:latin typeface="Arial" charset="0"/>
                <a:ea typeface="+mn-ea"/>
                <a:cs typeface="+mn-cs"/>
              </a:rPr>
              <a:t> </a:t>
            </a:r>
            <a:r>
              <a:rPr lang="fr-BE" sz="1200" kern="1200" dirty="0" err="1" smtClean="0">
                <a:solidFill>
                  <a:schemeClr val="tx1"/>
                </a:solidFill>
                <a:effectLst/>
                <a:latin typeface="Arial" charset="0"/>
                <a:ea typeface="+mn-ea"/>
                <a:cs typeface="+mn-cs"/>
              </a:rPr>
              <a:t>communicate</a:t>
            </a:r>
            <a:r>
              <a:rPr lang="fr-BE" sz="1200" kern="1200" dirty="0" smtClean="0">
                <a:solidFill>
                  <a:schemeClr val="tx1"/>
                </a:solidFill>
                <a:effectLst/>
                <a:latin typeface="Arial" charset="0"/>
                <a:ea typeface="+mn-ea"/>
                <a:cs typeface="+mn-cs"/>
              </a:rPr>
              <a:t> about </a:t>
            </a:r>
            <a:r>
              <a:rPr lang="fr-BE" sz="1200" kern="1200" dirty="0" err="1" smtClean="0">
                <a:solidFill>
                  <a:schemeClr val="tx1"/>
                </a:solidFill>
                <a:effectLst/>
                <a:latin typeface="Arial" charset="0"/>
                <a:ea typeface="+mn-ea"/>
                <a:cs typeface="+mn-cs"/>
              </a:rPr>
              <a:t>your</a:t>
            </a:r>
            <a:r>
              <a:rPr lang="fr-BE" sz="1200" kern="1200" dirty="0" smtClean="0">
                <a:solidFill>
                  <a:schemeClr val="tx1"/>
                </a:solidFill>
                <a:effectLst/>
                <a:latin typeface="Arial" charset="0"/>
                <a:ea typeface="+mn-ea"/>
                <a:cs typeface="+mn-cs"/>
              </a:rPr>
              <a:t> </a:t>
            </a:r>
            <a:r>
              <a:rPr lang="fr-BE" sz="1200" kern="1200" dirty="0" err="1" smtClean="0">
                <a:solidFill>
                  <a:schemeClr val="tx1"/>
                </a:solidFill>
                <a:effectLst/>
                <a:latin typeface="Arial" charset="0"/>
                <a:ea typeface="+mn-ea"/>
                <a:cs typeface="+mn-cs"/>
              </a:rPr>
              <a:t>decisions</a:t>
            </a:r>
            <a:r>
              <a:rPr lang="fr-BE" sz="1200" kern="1200" dirty="0" smtClean="0">
                <a:solidFill>
                  <a:schemeClr val="tx1"/>
                </a:solidFill>
                <a:effectLst/>
                <a:latin typeface="Arial" charset="0"/>
                <a:ea typeface="+mn-ea"/>
                <a:cs typeface="+mn-cs"/>
              </a:rPr>
              <a:t>, </a:t>
            </a:r>
            <a:r>
              <a:rPr lang="fr-BE" sz="1200" kern="1200" dirty="0" err="1" smtClean="0">
                <a:solidFill>
                  <a:schemeClr val="tx1"/>
                </a:solidFill>
                <a:effectLst/>
                <a:latin typeface="Arial" charset="0"/>
                <a:ea typeface="+mn-ea"/>
                <a:cs typeface="+mn-cs"/>
              </a:rPr>
              <a:t>others</a:t>
            </a:r>
            <a:r>
              <a:rPr lang="fr-BE" sz="1200" kern="1200" dirty="0" smtClean="0">
                <a:solidFill>
                  <a:schemeClr val="tx1"/>
                </a:solidFill>
                <a:effectLst/>
                <a:latin typeface="Arial" charset="0"/>
                <a:ea typeface="+mn-ea"/>
                <a:cs typeface="+mn-cs"/>
              </a:rPr>
              <a:t> </a:t>
            </a:r>
            <a:r>
              <a:rPr lang="fr-BE" sz="1200" kern="1200" dirty="0" err="1" smtClean="0">
                <a:solidFill>
                  <a:schemeClr val="tx1"/>
                </a:solidFill>
                <a:effectLst/>
                <a:latin typeface="Arial" charset="0"/>
                <a:ea typeface="+mn-ea"/>
                <a:cs typeface="+mn-cs"/>
              </a:rPr>
              <a:t>will</a:t>
            </a:r>
            <a:r>
              <a:rPr lang="fr-BE" sz="1200" kern="1200" dirty="0" smtClean="0">
                <a:solidFill>
                  <a:schemeClr val="tx1"/>
                </a:solidFill>
                <a:effectLst/>
                <a:latin typeface="Arial" charset="0"/>
                <a:ea typeface="+mn-ea"/>
                <a:cs typeface="+mn-cs"/>
              </a:rPr>
              <a:t> do </a:t>
            </a:r>
            <a:r>
              <a:rPr lang="fr-BE" sz="1200" kern="1200" dirty="0" err="1" smtClean="0">
                <a:solidFill>
                  <a:schemeClr val="tx1"/>
                </a:solidFill>
                <a:effectLst/>
                <a:latin typeface="Arial" charset="0"/>
                <a:ea typeface="+mn-ea"/>
                <a:cs typeface="+mn-cs"/>
              </a:rPr>
              <a:t>it</a:t>
            </a:r>
            <a:r>
              <a:rPr lang="fr-BE" sz="1200" kern="1200" dirty="0" smtClean="0">
                <a:solidFill>
                  <a:schemeClr val="tx1"/>
                </a:solidFill>
                <a:effectLst/>
                <a:latin typeface="Arial" charset="0"/>
                <a:ea typeface="+mn-ea"/>
                <a:cs typeface="+mn-cs"/>
              </a:rPr>
              <a:t> for </a:t>
            </a:r>
            <a:r>
              <a:rPr lang="fr-BE" sz="1200" kern="1200" dirty="0" err="1" smtClean="0">
                <a:solidFill>
                  <a:schemeClr val="tx1"/>
                </a:solidFill>
                <a:effectLst/>
                <a:latin typeface="Arial" charset="0"/>
                <a:ea typeface="+mn-ea"/>
                <a:cs typeface="+mn-cs"/>
              </a:rPr>
              <a:t>you</a:t>
            </a:r>
            <a:r>
              <a:rPr lang="fr-BE" sz="1200" kern="1200" dirty="0" smtClean="0">
                <a:solidFill>
                  <a:schemeClr val="tx1"/>
                </a:solidFill>
                <a:effectLst/>
                <a:latin typeface="Arial" charset="0"/>
                <a:ea typeface="+mn-ea"/>
                <a:cs typeface="+mn-cs"/>
              </a:rPr>
              <a:t>.</a:t>
            </a:r>
            <a:endParaRPr lang="en-GB" sz="1200" kern="1200" dirty="0" smtClean="0">
              <a:solidFill>
                <a:schemeClr val="tx1"/>
              </a:solidFill>
              <a:effectLst/>
              <a:latin typeface="Arial" charset="0"/>
              <a:ea typeface="+mn-ea"/>
              <a:cs typeface="+mn-cs"/>
            </a:endParaRPr>
          </a:p>
          <a:p>
            <a:endParaRPr lang="fr-BE"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8307714E-856A-404D-97F8-ACDDC77D58F5}" type="slidenum">
              <a:rPr lang="en-GB" altLang="en-US" smtClean="0"/>
              <a:pPr/>
              <a:t>2</a:t>
            </a:fld>
            <a:endParaRPr lang="en-GB" altLang="en-US"/>
          </a:p>
        </p:txBody>
      </p:sp>
    </p:spTree>
    <p:extLst>
      <p:ext uri="{BB962C8B-B14F-4D97-AF65-F5344CB8AC3E}">
        <p14:creationId xmlns:p14="http://schemas.microsoft.com/office/powerpoint/2010/main" val="3776722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200" kern="1200" dirty="0" smtClean="0">
                <a:solidFill>
                  <a:schemeClr val="tx1"/>
                </a:solidFill>
                <a:effectLst/>
                <a:latin typeface="Arial" charset="0"/>
                <a:ea typeface="+mn-ea"/>
                <a:cs typeface="+mn-cs"/>
              </a:rPr>
              <a:t>Our decisions need not only to be founded in sound facts and law points. They also need to be communicated and explained to the citizens.    </a:t>
            </a:r>
          </a:p>
          <a:p>
            <a:pPr lvl="0"/>
            <a:endParaRPr lang="en-GB" sz="1200" kern="1200" dirty="0" smtClean="0">
              <a:solidFill>
                <a:schemeClr val="tx1"/>
              </a:solidFill>
              <a:effectLst/>
              <a:latin typeface="Arial" charset="0"/>
              <a:ea typeface="+mn-ea"/>
              <a:cs typeface="+mn-cs"/>
            </a:endParaRPr>
          </a:p>
          <a:p>
            <a:pPr lvl="0"/>
            <a:r>
              <a:rPr lang="en-GB" sz="1200" kern="1200" dirty="0" smtClean="0">
                <a:solidFill>
                  <a:schemeClr val="tx1"/>
                </a:solidFill>
                <a:effectLst/>
                <a:latin typeface="Arial" charset="0"/>
                <a:ea typeface="+mn-ea"/>
                <a:cs typeface="+mn-cs"/>
              </a:rPr>
              <a:t>Competition policy is one area where the Commission can take direct action to benefit the interests of citizens and business, sometimes within a short space of time. When we intervene to prohibit a cartel or intervene in a merger, this has important impacts for the other business and for consumers. </a:t>
            </a:r>
          </a:p>
          <a:p>
            <a:pPr lvl="0"/>
            <a:endParaRPr lang="fr-BE" sz="1200" kern="1200" dirty="0" smtClean="0">
              <a:solidFill>
                <a:schemeClr val="tx1"/>
              </a:solidFill>
              <a:effectLst/>
              <a:latin typeface="Arial" charset="0"/>
              <a:ea typeface="+mn-ea"/>
              <a:cs typeface="+mn-cs"/>
            </a:endParaRPr>
          </a:p>
          <a:p>
            <a:pPr lvl="0"/>
            <a:r>
              <a:rPr lang="en-GB" sz="1200" kern="1200" dirty="0" smtClean="0">
                <a:solidFill>
                  <a:schemeClr val="tx1"/>
                </a:solidFill>
                <a:effectLst/>
                <a:latin typeface="Arial" charset="0"/>
                <a:ea typeface="+mn-ea"/>
                <a:cs typeface="+mn-cs"/>
              </a:rPr>
              <a:t>In DG Competition we adopt several hundreds of decisions every year. We cannot communicate about every single decision – setting communication priorities is a good practice for an effective communication. What are the main topics on which you want to communicate? Is it your action against cartels in the food sector, is it your policy of opening the transport services to new companies… your communication priorities normally coincide with your enforcement priorities. </a:t>
            </a:r>
          </a:p>
          <a:p>
            <a:pPr lvl="0"/>
            <a:endParaRPr lang="en-GB" sz="1200" kern="1200" dirty="0" smtClean="0">
              <a:solidFill>
                <a:schemeClr val="tx1"/>
              </a:solidFill>
              <a:effectLst/>
              <a:latin typeface="Arial" charset="0"/>
              <a:ea typeface="+mn-ea"/>
              <a:cs typeface="+mn-cs"/>
            </a:endParaRPr>
          </a:p>
          <a:p>
            <a:pPr lvl="0"/>
            <a:r>
              <a:rPr lang="en-GB" sz="1200" kern="1200" dirty="0" smtClean="0">
                <a:solidFill>
                  <a:schemeClr val="tx1"/>
                </a:solidFill>
                <a:effectLst/>
                <a:latin typeface="Arial" charset="0"/>
                <a:ea typeface="+mn-ea"/>
                <a:cs typeface="+mn-cs"/>
              </a:rPr>
              <a:t>Once the priorities are set we communicate about the decisions we take in those areas and any other formal  step in an investigation (Statement of Objections, opening of an in-depth investigation…).</a:t>
            </a:r>
          </a:p>
          <a:p>
            <a:pPr lvl="0"/>
            <a:endParaRPr lang="en-GB" sz="1200" kern="1200" dirty="0" smtClean="0">
              <a:solidFill>
                <a:schemeClr val="tx1"/>
              </a:solidFill>
              <a:effectLst/>
              <a:latin typeface="Arial" charset="0"/>
              <a:ea typeface="+mn-ea"/>
              <a:cs typeface="+mn-cs"/>
            </a:endParaRPr>
          </a:p>
          <a:p>
            <a:pPr lvl="0"/>
            <a:r>
              <a:rPr lang="en-GB" sz="1200" kern="1200" dirty="0" smtClean="0">
                <a:solidFill>
                  <a:schemeClr val="tx1"/>
                </a:solidFill>
                <a:effectLst/>
                <a:latin typeface="Arial" charset="0"/>
                <a:ea typeface="+mn-ea"/>
                <a:cs typeface="+mn-cs"/>
              </a:rPr>
              <a:t>What we don’t communicate about is on on-going investigations (precisely to preserve the rights of the parties to a legitimate </a:t>
            </a:r>
            <a:r>
              <a:rPr lang="en-GB" sz="1200" kern="1200" dirty="0" err="1" smtClean="0">
                <a:solidFill>
                  <a:schemeClr val="tx1"/>
                </a:solidFill>
                <a:effectLst/>
                <a:latin typeface="Arial" charset="0"/>
                <a:ea typeface="+mn-ea"/>
                <a:cs typeface="+mn-cs"/>
              </a:rPr>
              <a:t>defense</a:t>
            </a:r>
            <a:r>
              <a:rPr lang="en-GB" sz="1200" kern="1200" dirty="0" smtClean="0">
                <a:solidFill>
                  <a:schemeClr val="tx1"/>
                </a:solidFill>
                <a:effectLst/>
                <a:latin typeface="Arial" charset="0"/>
                <a:ea typeface="+mn-ea"/>
                <a:cs typeface="+mn-cs"/>
              </a:rPr>
              <a:t> and not to predetermine the outcome of an investigation). But once we take a new step or decision, no doubt, we have to explain it. And there are very few cases where the decision not to communicate is also part of our communication strategy.  </a:t>
            </a:r>
          </a:p>
          <a:p>
            <a:pPr lvl="0"/>
            <a:endParaRPr lang="en-GB" sz="1200" kern="1200" dirty="0" smtClean="0">
              <a:solidFill>
                <a:schemeClr val="tx1"/>
              </a:solidFill>
              <a:effectLst/>
              <a:latin typeface="Arial" charset="0"/>
              <a:ea typeface="+mn-ea"/>
              <a:cs typeface="+mn-cs"/>
            </a:endParaRPr>
          </a:p>
          <a:p>
            <a:pPr lvl="0"/>
            <a:r>
              <a:rPr lang="en-GB" sz="1200" kern="1200" dirty="0" smtClean="0">
                <a:solidFill>
                  <a:schemeClr val="tx1"/>
                </a:solidFill>
                <a:effectLst/>
                <a:latin typeface="Arial" charset="0"/>
                <a:ea typeface="+mn-ea"/>
                <a:cs typeface="+mn-cs"/>
              </a:rPr>
              <a:t>What do we communicate about? About what matters our shareholders most! How does our decision going to affect consumers? Are prices likely to go down as a result of our intervention? Will consumer have a broader choice of products as a result of us facilitating the entry of new competitors? Will a merger that we approve create further job opportunities? – these are the messages we pass in our press releases. When we explain a case, it is useful to explain our theories of harm, but what it cannot lack in a Press release is 'what is there for citizens'?. And we try to underpin these messages with facts and figures.       </a:t>
            </a:r>
          </a:p>
          <a:p>
            <a:endParaRPr lang="en-GB" dirty="0"/>
          </a:p>
        </p:txBody>
      </p:sp>
      <p:sp>
        <p:nvSpPr>
          <p:cNvPr id="4" name="Slide Number Placeholder 3"/>
          <p:cNvSpPr>
            <a:spLocks noGrp="1"/>
          </p:cNvSpPr>
          <p:nvPr>
            <p:ph type="sldNum" sz="quarter" idx="10"/>
          </p:nvPr>
        </p:nvSpPr>
        <p:spPr/>
        <p:txBody>
          <a:bodyPr/>
          <a:lstStyle/>
          <a:p>
            <a:fld id="{8307714E-856A-404D-97F8-ACDDC77D58F5}" type="slidenum">
              <a:rPr lang="en-GB" altLang="en-US" smtClean="0"/>
              <a:pPr/>
              <a:t>3</a:t>
            </a:fld>
            <a:endParaRPr lang="en-GB" altLang="en-US"/>
          </a:p>
        </p:txBody>
      </p:sp>
    </p:spTree>
    <p:extLst>
      <p:ext uri="{BB962C8B-B14F-4D97-AF65-F5344CB8AC3E}">
        <p14:creationId xmlns:p14="http://schemas.microsoft.com/office/powerpoint/2010/main" val="367199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Once you have decided what are the messages you want to pass to the public, a question you have to ask yourself is who will convey that message. </a:t>
            </a:r>
          </a:p>
          <a:p>
            <a:r>
              <a:rPr lang="en-GB" dirty="0" smtClean="0"/>
              <a:t>In DG Competition there are three </a:t>
            </a:r>
            <a:r>
              <a:rPr lang="en-GB" dirty="0"/>
              <a:t>main </a:t>
            </a:r>
            <a:r>
              <a:rPr lang="en-GB" dirty="0" smtClean="0"/>
              <a:t>actors as regards communication:</a:t>
            </a:r>
            <a:endParaRPr lang="en-GB" dirty="0"/>
          </a:p>
          <a:p>
            <a:r>
              <a:rPr lang="en-GB" dirty="0"/>
              <a:t>- The </a:t>
            </a:r>
            <a:r>
              <a:rPr lang="en-GB" b="1" dirty="0"/>
              <a:t>Commissioner</a:t>
            </a:r>
            <a:r>
              <a:rPr lang="en-GB" dirty="0"/>
              <a:t>: the Members of the Commission are the public faces of the institution and the best "spokespersons" of Commission policies. </a:t>
            </a:r>
          </a:p>
          <a:p>
            <a:r>
              <a:rPr lang="en-GB" dirty="0" smtClean="0"/>
              <a:t>- </a:t>
            </a:r>
            <a:r>
              <a:rPr lang="en-GB" dirty="0"/>
              <a:t>The </a:t>
            </a:r>
            <a:r>
              <a:rPr lang="en-GB" b="1" dirty="0"/>
              <a:t>Spokesperson's Service (SPP)</a:t>
            </a:r>
            <a:r>
              <a:rPr lang="en-GB" dirty="0"/>
              <a:t> </a:t>
            </a:r>
            <a:r>
              <a:rPr lang="en-GB" dirty="0" smtClean="0"/>
              <a:t>is </a:t>
            </a:r>
            <a:r>
              <a:rPr lang="en-GB" dirty="0"/>
              <a:t>placed under the authority of the President. The SPP is the official voice of the Commission vis-à-vis the press. It also manages the daily press briefing of the European Commission at 12:00 and the political content of the Commission's internet homepage. It organises regular press conferences and briefings for the media in the Commission's press room. It consolidates the political line of the Commission for communicating with the media and supports the Members of the Commission with political messages and "Lines to Take".</a:t>
            </a:r>
          </a:p>
          <a:p>
            <a:r>
              <a:rPr lang="en-GB" dirty="0" smtClean="0"/>
              <a:t>Competition </a:t>
            </a:r>
            <a:r>
              <a:rPr lang="en-GB" dirty="0"/>
              <a:t>policy being an area where there are many decisions taken every year and with a significant media profile, the SPP service has decided that there is one Spokesperson exclusively dealing with competition issues.  </a:t>
            </a:r>
            <a:r>
              <a:rPr lang="en-GB" dirty="0" smtClean="0"/>
              <a:t>O</a:t>
            </a:r>
            <a:r>
              <a:rPr lang="en-GB" u="sng" dirty="0" smtClean="0"/>
              <a:t>nly members of the SPP are empowered to speak for the Commission on the record, off the record or on background basis.</a:t>
            </a:r>
            <a:endParaRPr lang="en-GB" dirty="0"/>
          </a:p>
          <a:p>
            <a:r>
              <a:rPr lang="en-GB" dirty="0"/>
              <a:t>-The </a:t>
            </a:r>
            <a:r>
              <a:rPr lang="en-GB" b="1" dirty="0"/>
              <a:t>Communication unit</a:t>
            </a:r>
            <a:r>
              <a:rPr lang="en-GB" dirty="0"/>
              <a:t> in each DG. It supports the SPP and provides input and prepares press material, media briefing files and press speaking </a:t>
            </a:r>
            <a:r>
              <a:rPr lang="en-GB" dirty="0" smtClean="0"/>
              <a:t>points.</a:t>
            </a:r>
          </a:p>
          <a:p>
            <a:endParaRPr lang="fr-BE" dirty="0" smtClean="0"/>
          </a:p>
          <a:p>
            <a:r>
              <a:rPr lang="fr-BE" dirty="0" err="1" smtClean="0"/>
              <a:t>Something</a:t>
            </a:r>
            <a:r>
              <a:rPr lang="fr-BE" dirty="0" smtClean="0"/>
              <a:t> </a:t>
            </a:r>
            <a:r>
              <a:rPr lang="fr-BE" dirty="0" err="1" smtClean="0"/>
              <a:t>that</a:t>
            </a:r>
            <a:r>
              <a:rPr lang="fr-BE" dirty="0" smtClean="0"/>
              <a:t> </a:t>
            </a:r>
            <a:r>
              <a:rPr lang="fr-BE" dirty="0" err="1" smtClean="0"/>
              <a:t>you</a:t>
            </a:r>
            <a:r>
              <a:rPr lang="fr-BE" dirty="0" smtClean="0"/>
              <a:t> have to </a:t>
            </a:r>
            <a:r>
              <a:rPr lang="fr-BE" dirty="0" err="1" smtClean="0"/>
              <a:t>bear</a:t>
            </a:r>
            <a:r>
              <a:rPr lang="fr-BE" dirty="0" smtClean="0"/>
              <a:t> in </a:t>
            </a:r>
            <a:r>
              <a:rPr lang="fr-BE" dirty="0" err="1" smtClean="0"/>
              <a:t>mind</a:t>
            </a:r>
            <a:r>
              <a:rPr lang="fr-BE" dirty="0" smtClean="0"/>
              <a:t> </a:t>
            </a:r>
            <a:r>
              <a:rPr lang="fr-BE" dirty="0" err="1" smtClean="0"/>
              <a:t>when</a:t>
            </a:r>
            <a:r>
              <a:rPr lang="fr-BE" dirty="0" smtClean="0"/>
              <a:t> </a:t>
            </a:r>
            <a:r>
              <a:rPr lang="fr-BE" dirty="0" err="1" smtClean="0"/>
              <a:t>you</a:t>
            </a:r>
            <a:r>
              <a:rPr lang="fr-BE" dirty="0" smtClean="0"/>
              <a:t> </a:t>
            </a:r>
            <a:r>
              <a:rPr lang="fr-BE" dirty="0" err="1" smtClean="0"/>
              <a:t>decide</a:t>
            </a:r>
            <a:r>
              <a:rPr lang="fr-BE" dirty="0" smtClean="0"/>
              <a:t> </a:t>
            </a:r>
            <a:r>
              <a:rPr lang="fr-BE" dirty="0" err="1" smtClean="0"/>
              <a:t>your</a:t>
            </a:r>
            <a:r>
              <a:rPr lang="fr-BE" dirty="0" smtClean="0"/>
              <a:t> communication </a:t>
            </a:r>
            <a:r>
              <a:rPr lang="fr-BE" dirty="0" err="1" smtClean="0"/>
              <a:t>strategy</a:t>
            </a:r>
            <a:r>
              <a:rPr lang="fr-BE" dirty="0" smtClean="0"/>
              <a:t> </a:t>
            </a:r>
            <a:r>
              <a:rPr lang="fr-BE" dirty="0" err="1" smtClean="0"/>
              <a:t>is</a:t>
            </a:r>
            <a:r>
              <a:rPr lang="fr-BE" dirty="0" smtClean="0"/>
              <a:t> </a:t>
            </a:r>
            <a:r>
              <a:rPr lang="fr-BE" dirty="0" err="1" smtClean="0"/>
              <a:t>that</a:t>
            </a:r>
            <a:r>
              <a:rPr lang="fr-BE" dirty="0" smtClean="0"/>
              <a:t> </a:t>
            </a:r>
            <a:r>
              <a:rPr lang="fr-BE" dirty="0" err="1" smtClean="0"/>
              <a:t>sometimes</a:t>
            </a:r>
            <a:r>
              <a:rPr lang="fr-BE" dirty="0" smtClean="0"/>
              <a:t> </a:t>
            </a:r>
            <a:r>
              <a:rPr lang="fr-BE" dirty="0" err="1" smtClean="0"/>
              <a:t>your</a:t>
            </a:r>
            <a:r>
              <a:rPr lang="fr-BE" dirty="0" smtClean="0"/>
              <a:t> messages </a:t>
            </a:r>
            <a:r>
              <a:rPr lang="fr-BE" dirty="0" err="1" smtClean="0"/>
              <a:t>will</a:t>
            </a:r>
            <a:r>
              <a:rPr lang="fr-BE" dirty="0" smtClean="0"/>
              <a:t> </a:t>
            </a:r>
            <a:r>
              <a:rPr lang="fr-BE" dirty="0" err="1" smtClean="0"/>
              <a:t>pass</a:t>
            </a:r>
            <a:r>
              <a:rPr lang="fr-BE" dirty="0" smtClean="0"/>
              <a:t> more </a:t>
            </a:r>
            <a:r>
              <a:rPr lang="fr-BE" dirty="0" err="1" smtClean="0"/>
              <a:t>effectively</a:t>
            </a:r>
            <a:r>
              <a:rPr lang="fr-BE" dirty="0" smtClean="0"/>
              <a:t>, if </a:t>
            </a:r>
            <a:r>
              <a:rPr lang="fr-BE" dirty="0" err="1" smtClean="0"/>
              <a:t>you</a:t>
            </a:r>
            <a:r>
              <a:rPr lang="fr-BE" dirty="0" smtClean="0"/>
              <a:t> are not the </a:t>
            </a:r>
            <a:r>
              <a:rPr lang="fr-BE" dirty="0" err="1" smtClean="0"/>
              <a:t>only</a:t>
            </a:r>
            <a:r>
              <a:rPr lang="fr-BE" dirty="0" smtClean="0"/>
              <a:t> one </a:t>
            </a:r>
            <a:r>
              <a:rPr lang="fr-BE" dirty="0" err="1" smtClean="0"/>
              <a:t>who</a:t>
            </a:r>
            <a:r>
              <a:rPr lang="fr-BE" dirty="0" smtClean="0"/>
              <a:t> </a:t>
            </a:r>
            <a:r>
              <a:rPr lang="fr-BE" dirty="0" err="1" smtClean="0"/>
              <a:t>explains</a:t>
            </a:r>
            <a:r>
              <a:rPr lang="fr-BE" dirty="0" smtClean="0"/>
              <a:t> the </a:t>
            </a:r>
            <a:r>
              <a:rPr lang="fr-BE" dirty="0" err="1" smtClean="0"/>
              <a:t>benefits</a:t>
            </a:r>
            <a:r>
              <a:rPr lang="fr-BE" dirty="0" smtClean="0"/>
              <a:t> of </a:t>
            </a:r>
            <a:r>
              <a:rPr lang="fr-BE" dirty="0" err="1" smtClean="0"/>
              <a:t>your</a:t>
            </a:r>
            <a:r>
              <a:rPr lang="fr-BE" dirty="0" smtClean="0"/>
              <a:t> </a:t>
            </a:r>
            <a:r>
              <a:rPr lang="fr-BE" dirty="0" err="1" smtClean="0"/>
              <a:t>decisions</a:t>
            </a:r>
            <a:r>
              <a:rPr lang="fr-BE" dirty="0" smtClean="0"/>
              <a:t>, but if </a:t>
            </a:r>
            <a:r>
              <a:rPr lang="fr-BE" dirty="0" err="1" smtClean="0"/>
              <a:t>others</a:t>
            </a:r>
            <a:r>
              <a:rPr lang="fr-BE" dirty="0" smtClean="0"/>
              <a:t> do </a:t>
            </a:r>
            <a:r>
              <a:rPr lang="fr-BE" dirty="0" err="1" smtClean="0"/>
              <a:t>it</a:t>
            </a:r>
            <a:r>
              <a:rPr lang="fr-BE" dirty="0" smtClean="0"/>
              <a:t>. </a:t>
            </a:r>
            <a:r>
              <a:rPr lang="fr-BE" dirty="0" err="1" smtClean="0"/>
              <a:t>Especially</a:t>
            </a:r>
            <a:r>
              <a:rPr lang="fr-BE" dirty="0" smtClean="0"/>
              <a:t> if </a:t>
            </a:r>
            <a:r>
              <a:rPr lang="fr-BE" dirty="0" err="1" smtClean="0"/>
              <a:t>they</a:t>
            </a:r>
            <a:r>
              <a:rPr lang="fr-BE" dirty="0" smtClean="0"/>
              <a:t> have a </a:t>
            </a:r>
            <a:r>
              <a:rPr lang="fr-BE" dirty="0" err="1" smtClean="0"/>
              <a:t>particular</a:t>
            </a:r>
            <a:r>
              <a:rPr lang="fr-BE" dirty="0" smtClean="0"/>
              <a:t> </a:t>
            </a:r>
            <a:r>
              <a:rPr lang="fr-BE" dirty="0" err="1" smtClean="0"/>
              <a:t>credibility</a:t>
            </a:r>
            <a:r>
              <a:rPr lang="fr-BE" dirty="0" smtClean="0"/>
              <a:t> </a:t>
            </a:r>
            <a:r>
              <a:rPr lang="fr-BE" dirty="0" err="1" smtClean="0"/>
              <a:t>before</a:t>
            </a:r>
            <a:r>
              <a:rPr lang="fr-BE" dirty="0" smtClean="0"/>
              <a:t> </a:t>
            </a:r>
            <a:r>
              <a:rPr lang="fr-BE" dirty="0" err="1" smtClean="0"/>
              <a:t>your</a:t>
            </a:r>
            <a:r>
              <a:rPr lang="fr-BE" dirty="0" smtClean="0"/>
              <a:t> </a:t>
            </a:r>
            <a:r>
              <a:rPr lang="fr-BE" dirty="0" err="1" smtClean="0"/>
              <a:t>target</a:t>
            </a:r>
            <a:r>
              <a:rPr lang="fr-BE" dirty="0" smtClean="0"/>
              <a:t> group (the people </a:t>
            </a:r>
            <a:r>
              <a:rPr lang="fr-BE" dirty="0" err="1" smtClean="0"/>
              <a:t>you</a:t>
            </a:r>
            <a:r>
              <a:rPr lang="fr-BE" dirty="0" smtClean="0"/>
              <a:t> </a:t>
            </a:r>
            <a:r>
              <a:rPr lang="fr-BE" dirty="0" err="1" smtClean="0"/>
              <a:t>want</a:t>
            </a:r>
            <a:r>
              <a:rPr lang="fr-BE" dirty="0" smtClean="0"/>
              <a:t> to </a:t>
            </a:r>
            <a:r>
              <a:rPr lang="fr-BE" dirty="0" err="1" smtClean="0"/>
              <a:t>reach</a:t>
            </a:r>
            <a:r>
              <a:rPr lang="fr-BE" dirty="0" smtClean="0"/>
              <a:t>). For </a:t>
            </a:r>
            <a:r>
              <a:rPr lang="fr-BE" dirty="0" err="1" smtClean="0"/>
              <a:t>instace</a:t>
            </a:r>
            <a:r>
              <a:rPr lang="fr-BE" dirty="0" smtClean="0"/>
              <a:t>, </a:t>
            </a:r>
            <a:r>
              <a:rPr lang="fr-BE" dirty="0" err="1" smtClean="0"/>
              <a:t>ofter</a:t>
            </a:r>
            <a:r>
              <a:rPr lang="fr-BE" dirty="0" smtClean="0"/>
              <a:t> consumer associations and business associations </a:t>
            </a:r>
            <a:r>
              <a:rPr lang="fr-BE" dirty="0" err="1" smtClean="0"/>
              <a:t>can</a:t>
            </a:r>
            <a:r>
              <a:rPr lang="fr-BE" dirty="0" smtClean="0"/>
              <a:t> </a:t>
            </a:r>
            <a:r>
              <a:rPr lang="fr-BE" dirty="0" err="1" smtClean="0"/>
              <a:t>be</a:t>
            </a:r>
            <a:r>
              <a:rPr lang="fr-BE" dirty="0" smtClean="0"/>
              <a:t> </a:t>
            </a:r>
            <a:r>
              <a:rPr lang="fr-BE" dirty="0" err="1" smtClean="0"/>
              <a:t>very</a:t>
            </a:r>
            <a:r>
              <a:rPr lang="fr-BE" dirty="0" smtClean="0"/>
              <a:t> </a:t>
            </a:r>
            <a:r>
              <a:rPr lang="fr-BE" dirty="0" err="1" smtClean="0"/>
              <a:t>helpful</a:t>
            </a:r>
            <a:r>
              <a:rPr lang="fr-BE" dirty="0" smtClean="0"/>
              <a:t> in </a:t>
            </a:r>
            <a:r>
              <a:rPr lang="fr-BE" dirty="0" err="1" smtClean="0"/>
              <a:t>explaining</a:t>
            </a:r>
            <a:r>
              <a:rPr lang="fr-BE" dirty="0" smtClean="0"/>
              <a:t> to </a:t>
            </a:r>
            <a:r>
              <a:rPr lang="fr-BE" dirty="0" err="1" smtClean="0"/>
              <a:t>consumers</a:t>
            </a:r>
            <a:r>
              <a:rPr lang="fr-BE" dirty="0" smtClean="0"/>
              <a:t> and </a:t>
            </a:r>
            <a:r>
              <a:rPr lang="fr-BE" dirty="0" err="1" smtClean="0"/>
              <a:t>companies</a:t>
            </a:r>
            <a:r>
              <a:rPr lang="fr-BE" dirty="0" smtClean="0"/>
              <a:t> </a:t>
            </a:r>
            <a:r>
              <a:rPr lang="fr-BE" dirty="0" err="1" smtClean="0"/>
              <a:t>respectively</a:t>
            </a:r>
            <a:r>
              <a:rPr lang="fr-BE" dirty="0" smtClean="0"/>
              <a:t>, </a:t>
            </a:r>
            <a:r>
              <a:rPr lang="fr-BE" dirty="0" err="1" smtClean="0"/>
              <a:t>what</a:t>
            </a:r>
            <a:r>
              <a:rPr lang="fr-BE" dirty="0" smtClean="0"/>
              <a:t> DG COMP </a:t>
            </a:r>
            <a:r>
              <a:rPr lang="fr-BE" dirty="0" err="1" smtClean="0"/>
              <a:t>does</a:t>
            </a:r>
            <a:r>
              <a:rPr lang="fr-BE" dirty="0" smtClean="0"/>
              <a:t>. </a:t>
            </a:r>
            <a:r>
              <a:rPr lang="fr-BE" dirty="0" err="1" smtClean="0"/>
              <a:t>Like</a:t>
            </a:r>
            <a:r>
              <a:rPr lang="fr-BE" dirty="0" smtClean="0"/>
              <a:t> media </a:t>
            </a:r>
            <a:r>
              <a:rPr lang="fr-BE" dirty="0" err="1" smtClean="0"/>
              <a:t>these</a:t>
            </a:r>
            <a:r>
              <a:rPr lang="fr-BE" dirty="0" smtClean="0"/>
              <a:t> groups </a:t>
            </a:r>
            <a:r>
              <a:rPr lang="fr-BE" dirty="0" err="1" smtClean="0"/>
              <a:t>can</a:t>
            </a:r>
            <a:r>
              <a:rPr lang="fr-BE" dirty="0" smtClean="0"/>
              <a:t> help </a:t>
            </a:r>
            <a:r>
              <a:rPr lang="fr-BE" dirty="0" err="1" smtClean="0"/>
              <a:t>you</a:t>
            </a:r>
            <a:r>
              <a:rPr lang="fr-BE" dirty="0" smtClean="0"/>
              <a:t> to </a:t>
            </a:r>
            <a:r>
              <a:rPr lang="fr-BE" dirty="0" err="1" smtClean="0"/>
              <a:t>reach</a:t>
            </a:r>
            <a:r>
              <a:rPr lang="fr-BE" dirty="0" smtClean="0"/>
              <a:t> out certain audiences. In the EU, </a:t>
            </a:r>
            <a:r>
              <a:rPr lang="fr-BE" dirty="0" err="1" smtClean="0"/>
              <a:t>with</a:t>
            </a:r>
            <a:r>
              <a:rPr lang="fr-BE" dirty="0" smtClean="0"/>
              <a:t> more </a:t>
            </a:r>
            <a:r>
              <a:rPr lang="fr-BE" dirty="0" err="1" smtClean="0"/>
              <a:t>than</a:t>
            </a:r>
            <a:r>
              <a:rPr lang="fr-BE" dirty="0" smtClean="0"/>
              <a:t> 500 million </a:t>
            </a:r>
            <a:r>
              <a:rPr lang="fr-BE" dirty="0" err="1" smtClean="0"/>
              <a:t>citizens</a:t>
            </a:r>
            <a:r>
              <a:rPr lang="fr-BE" dirty="0" smtClean="0"/>
              <a:t>, </a:t>
            </a:r>
            <a:r>
              <a:rPr lang="fr-BE" dirty="0" err="1" smtClean="0"/>
              <a:t>we</a:t>
            </a:r>
            <a:r>
              <a:rPr lang="fr-BE" dirty="0" smtClean="0"/>
              <a:t> have to </a:t>
            </a:r>
            <a:r>
              <a:rPr lang="fr-BE" dirty="0" err="1" smtClean="0"/>
              <a:t>reply</a:t>
            </a:r>
            <a:r>
              <a:rPr lang="fr-BE" dirty="0" smtClean="0"/>
              <a:t> on </a:t>
            </a:r>
            <a:r>
              <a:rPr lang="fr-BE" dirty="0" err="1" smtClean="0"/>
              <a:t>these</a:t>
            </a:r>
            <a:r>
              <a:rPr lang="fr-BE" dirty="0" smtClean="0"/>
              <a:t> </a:t>
            </a:r>
            <a:r>
              <a:rPr lang="fr-BE" dirty="0" err="1" smtClean="0"/>
              <a:t>actors</a:t>
            </a:r>
            <a:r>
              <a:rPr lang="fr-BE" dirty="0" smtClean="0"/>
              <a:t> to </a:t>
            </a:r>
            <a:r>
              <a:rPr lang="fr-BE" dirty="0" err="1" smtClean="0"/>
              <a:t>echo</a:t>
            </a:r>
            <a:r>
              <a:rPr lang="fr-BE" dirty="0" smtClean="0"/>
              <a:t> </a:t>
            </a:r>
            <a:r>
              <a:rPr lang="fr-BE" dirty="0" err="1" smtClean="0"/>
              <a:t>our</a:t>
            </a:r>
            <a:r>
              <a:rPr lang="fr-BE" dirty="0" smtClean="0"/>
              <a:t> messages.    </a:t>
            </a:r>
            <a:endParaRPr lang="en-GB" dirty="0" smtClean="0"/>
          </a:p>
          <a:p>
            <a:endParaRPr lang="en-GB" dirty="0" smtClean="0"/>
          </a:p>
          <a:p>
            <a:r>
              <a:rPr lang="en-GB" dirty="0" smtClean="0"/>
              <a:t>In </a:t>
            </a:r>
            <a:r>
              <a:rPr lang="en-GB" dirty="0"/>
              <a:t>2015 the Commission issued </a:t>
            </a:r>
            <a:r>
              <a:rPr lang="en-GB" b="1" dirty="0"/>
              <a:t>165 press releases</a:t>
            </a:r>
            <a:r>
              <a:rPr lang="en-GB" dirty="0"/>
              <a:t> on competition and some </a:t>
            </a:r>
            <a:r>
              <a:rPr lang="en-GB" b="1" dirty="0"/>
              <a:t>300 short press texts</a:t>
            </a:r>
            <a:r>
              <a:rPr lang="en-GB" dirty="0"/>
              <a:t> (Midday). The Commission issues press releases only on the most important competition decisions. DG COMP is among the top DGs in number of press releases and press memos.         </a:t>
            </a:r>
          </a:p>
          <a:p>
            <a:r>
              <a:rPr lang="en-GB" dirty="0"/>
              <a:t> </a:t>
            </a:r>
          </a:p>
          <a:p>
            <a:r>
              <a:rPr lang="en-GB" u="sng" dirty="0" smtClean="0"/>
              <a:t> </a:t>
            </a:r>
            <a:endParaRPr lang="en-GB" dirty="0"/>
          </a:p>
          <a:p>
            <a:r>
              <a:rPr lang="en-GB" dirty="0"/>
              <a:t> </a:t>
            </a:r>
          </a:p>
          <a:p>
            <a:endParaRPr lang="en-GB" dirty="0"/>
          </a:p>
        </p:txBody>
      </p:sp>
      <p:sp>
        <p:nvSpPr>
          <p:cNvPr id="4" name="Slide Number Placeholder 3"/>
          <p:cNvSpPr>
            <a:spLocks noGrp="1"/>
          </p:cNvSpPr>
          <p:nvPr>
            <p:ph type="sldNum" sz="quarter" idx="10"/>
          </p:nvPr>
        </p:nvSpPr>
        <p:spPr/>
        <p:txBody>
          <a:bodyPr/>
          <a:lstStyle/>
          <a:p>
            <a:fld id="{8307714E-856A-404D-97F8-ACDDC77D58F5}" type="slidenum">
              <a:rPr lang="en-GB" altLang="en-US" smtClean="0"/>
              <a:pPr/>
              <a:t>4</a:t>
            </a:fld>
            <a:endParaRPr lang="en-GB" altLang="en-US" dirty="0"/>
          </a:p>
        </p:txBody>
      </p:sp>
    </p:spTree>
    <p:extLst>
      <p:ext uri="{BB962C8B-B14F-4D97-AF65-F5344CB8AC3E}">
        <p14:creationId xmlns:p14="http://schemas.microsoft.com/office/powerpoint/2010/main" val="11749357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dirty="0" smtClean="0"/>
              <a:t>Once </a:t>
            </a:r>
            <a:r>
              <a:rPr lang="fr-BE" dirty="0" err="1" smtClean="0"/>
              <a:t>you</a:t>
            </a:r>
            <a:r>
              <a:rPr lang="fr-BE" dirty="0" smtClean="0"/>
              <a:t> have </a:t>
            </a:r>
            <a:r>
              <a:rPr lang="fr-BE" dirty="0" err="1" smtClean="0"/>
              <a:t>decided</a:t>
            </a:r>
            <a:r>
              <a:rPr lang="fr-BE" dirty="0" smtClean="0"/>
              <a:t> </a:t>
            </a:r>
            <a:r>
              <a:rPr lang="fr-BE" dirty="0" err="1" smtClean="0"/>
              <a:t>what</a:t>
            </a:r>
            <a:r>
              <a:rPr lang="fr-BE" dirty="0" smtClean="0"/>
              <a:t> </a:t>
            </a:r>
            <a:r>
              <a:rPr lang="fr-BE" dirty="0" err="1" smtClean="0"/>
              <a:t>you</a:t>
            </a:r>
            <a:r>
              <a:rPr lang="fr-BE" dirty="0" smtClean="0"/>
              <a:t> </a:t>
            </a:r>
            <a:r>
              <a:rPr lang="fr-BE" dirty="0" err="1" smtClean="0"/>
              <a:t>want</a:t>
            </a:r>
            <a:r>
              <a:rPr lang="fr-BE" dirty="0" smtClean="0"/>
              <a:t> to </a:t>
            </a:r>
            <a:r>
              <a:rPr lang="fr-BE" dirty="0" err="1" smtClean="0"/>
              <a:t>say</a:t>
            </a:r>
            <a:r>
              <a:rPr lang="fr-BE" dirty="0" smtClean="0"/>
              <a:t>, and </a:t>
            </a:r>
            <a:r>
              <a:rPr lang="fr-BE" dirty="0" err="1" smtClean="0"/>
              <a:t>who</a:t>
            </a:r>
            <a:r>
              <a:rPr lang="fr-BE" dirty="0" smtClean="0"/>
              <a:t> </a:t>
            </a:r>
            <a:r>
              <a:rPr lang="fr-BE" dirty="0" err="1" smtClean="0"/>
              <a:t>will</a:t>
            </a:r>
            <a:r>
              <a:rPr lang="fr-BE" dirty="0" smtClean="0"/>
              <a:t> </a:t>
            </a:r>
            <a:r>
              <a:rPr lang="fr-BE" dirty="0" err="1" smtClean="0"/>
              <a:t>say</a:t>
            </a:r>
            <a:r>
              <a:rPr lang="fr-BE" dirty="0" smtClean="0"/>
              <a:t> </a:t>
            </a:r>
            <a:r>
              <a:rPr lang="fr-BE" dirty="0" err="1" smtClean="0"/>
              <a:t>it</a:t>
            </a:r>
            <a:r>
              <a:rPr lang="fr-BE" dirty="0" smtClean="0"/>
              <a:t>, </a:t>
            </a:r>
            <a:r>
              <a:rPr lang="fr-BE" dirty="0" err="1" smtClean="0"/>
              <a:t>you</a:t>
            </a:r>
            <a:r>
              <a:rPr lang="fr-BE" dirty="0" smtClean="0"/>
              <a:t> </a:t>
            </a:r>
            <a:r>
              <a:rPr lang="fr-BE" dirty="0" err="1" smtClean="0"/>
              <a:t>should</a:t>
            </a:r>
            <a:r>
              <a:rPr lang="fr-BE" dirty="0" smtClean="0"/>
              <a:t> </a:t>
            </a:r>
            <a:r>
              <a:rPr lang="fr-BE" dirty="0" err="1" smtClean="0"/>
              <a:t>ask</a:t>
            </a:r>
            <a:r>
              <a:rPr lang="fr-BE" dirty="0" smtClean="0"/>
              <a:t> </a:t>
            </a:r>
            <a:r>
              <a:rPr lang="fr-BE" dirty="0" err="1" smtClean="0"/>
              <a:t>yourself</a:t>
            </a:r>
            <a:r>
              <a:rPr lang="fr-BE" dirty="0" smtClean="0"/>
              <a:t> how to </a:t>
            </a:r>
            <a:r>
              <a:rPr lang="fr-BE" dirty="0" err="1" smtClean="0"/>
              <a:t>say</a:t>
            </a:r>
            <a:r>
              <a:rPr lang="fr-BE" dirty="0" smtClean="0"/>
              <a:t> </a:t>
            </a:r>
            <a:r>
              <a:rPr lang="fr-BE" dirty="0" err="1" smtClean="0"/>
              <a:t>it</a:t>
            </a:r>
            <a:r>
              <a:rPr lang="fr-BE" dirty="0" smtClean="0"/>
              <a:t>? And the 'how' </a:t>
            </a:r>
            <a:r>
              <a:rPr lang="fr-BE" dirty="0" err="1" smtClean="0"/>
              <a:t>depends</a:t>
            </a:r>
            <a:r>
              <a:rPr lang="fr-BE" dirty="0" smtClean="0"/>
              <a:t> </a:t>
            </a:r>
            <a:r>
              <a:rPr lang="fr-BE" dirty="0" err="1" smtClean="0"/>
              <a:t>here</a:t>
            </a:r>
            <a:r>
              <a:rPr lang="fr-BE" dirty="0" smtClean="0"/>
              <a:t> of </a:t>
            </a:r>
            <a:r>
              <a:rPr lang="fr-BE" dirty="0" err="1" smtClean="0"/>
              <a:t>another</a:t>
            </a:r>
            <a:r>
              <a:rPr lang="fr-BE" dirty="0" smtClean="0"/>
              <a:t> question: </a:t>
            </a:r>
            <a:r>
              <a:rPr lang="fr-BE" dirty="0" err="1" smtClean="0"/>
              <a:t>who</a:t>
            </a:r>
            <a:r>
              <a:rPr lang="fr-BE" dirty="0" smtClean="0"/>
              <a:t> do I </a:t>
            </a:r>
            <a:r>
              <a:rPr lang="fr-BE" dirty="0" err="1" smtClean="0"/>
              <a:t>want</a:t>
            </a:r>
            <a:r>
              <a:rPr lang="fr-BE" dirty="0" smtClean="0"/>
              <a:t> to </a:t>
            </a:r>
            <a:r>
              <a:rPr lang="fr-BE" dirty="0" err="1" smtClean="0"/>
              <a:t>reach</a:t>
            </a:r>
            <a:r>
              <a:rPr lang="fr-BE" dirty="0" smtClean="0"/>
              <a:t>? – </a:t>
            </a:r>
            <a:r>
              <a:rPr lang="fr-BE" dirty="0" err="1" smtClean="0"/>
              <a:t>because</a:t>
            </a:r>
            <a:r>
              <a:rPr lang="fr-BE" dirty="0" smtClean="0"/>
              <a:t> the </a:t>
            </a:r>
            <a:r>
              <a:rPr lang="fr-BE" dirty="0" err="1" smtClean="0"/>
              <a:t>channel</a:t>
            </a:r>
            <a:r>
              <a:rPr lang="fr-BE" dirty="0" smtClean="0"/>
              <a:t> </a:t>
            </a:r>
            <a:r>
              <a:rPr lang="fr-BE" dirty="0" err="1" smtClean="0"/>
              <a:t>that</a:t>
            </a:r>
            <a:r>
              <a:rPr lang="fr-BE" dirty="0" smtClean="0"/>
              <a:t> </a:t>
            </a:r>
            <a:r>
              <a:rPr lang="fr-BE" dirty="0" err="1" smtClean="0"/>
              <a:t>you</a:t>
            </a:r>
            <a:r>
              <a:rPr lang="fr-BE" dirty="0" smtClean="0"/>
              <a:t> </a:t>
            </a:r>
            <a:r>
              <a:rPr lang="fr-BE" dirty="0" err="1" smtClean="0"/>
              <a:t>will</a:t>
            </a:r>
            <a:r>
              <a:rPr lang="fr-BE" dirty="0" smtClean="0"/>
              <a:t> use </a:t>
            </a:r>
            <a:r>
              <a:rPr lang="fr-BE" dirty="0" err="1" smtClean="0"/>
              <a:t>will</a:t>
            </a:r>
            <a:r>
              <a:rPr lang="fr-BE" dirty="0" smtClean="0"/>
              <a:t> </a:t>
            </a:r>
            <a:r>
              <a:rPr lang="fr-BE" dirty="0" err="1" smtClean="0"/>
              <a:t>differ</a:t>
            </a:r>
            <a:r>
              <a:rPr lang="fr-BE" dirty="0" smtClean="0"/>
              <a:t> </a:t>
            </a:r>
            <a:r>
              <a:rPr lang="fr-BE" dirty="0" err="1" smtClean="0"/>
              <a:t>depending</a:t>
            </a:r>
            <a:r>
              <a:rPr lang="fr-BE" dirty="0" smtClean="0"/>
              <a:t> of </a:t>
            </a:r>
            <a:r>
              <a:rPr lang="fr-BE" dirty="0" err="1" smtClean="0"/>
              <a:t>your</a:t>
            </a:r>
            <a:r>
              <a:rPr lang="fr-BE" dirty="0" smtClean="0"/>
              <a:t> </a:t>
            </a:r>
            <a:r>
              <a:rPr lang="fr-BE" dirty="0" err="1" smtClean="0"/>
              <a:t>target</a:t>
            </a:r>
            <a:r>
              <a:rPr lang="fr-BE" dirty="0" smtClean="0"/>
              <a:t> audience. </a:t>
            </a:r>
          </a:p>
          <a:p>
            <a:endParaRPr lang="fr-BE" dirty="0" smtClean="0"/>
          </a:p>
          <a:p>
            <a:r>
              <a:rPr lang="fr-BE" dirty="0" smtClean="0"/>
              <a:t>It </a:t>
            </a:r>
            <a:r>
              <a:rPr lang="fr-BE" dirty="0" err="1" smtClean="0"/>
              <a:t>is</a:t>
            </a:r>
            <a:r>
              <a:rPr lang="fr-BE" dirty="0" smtClean="0"/>
              <a:t> not the </a:t>
            </a:r>
            <a:r>
              <a:rPr lang="fr-BE" dirty="0" err="1" smtClean="0"/>
              <a:t>same</a:t>
            </a:r>
            <a:r>
              <a:rPr lang="fr-BE" dirty="0" smtClean="0"/>
              <a:t> to </a:t>
            </a:r>
            <a:r>
              <a:rPr lang="fr-BE" dirty="0" err="1" smtClean="0"/>
              <a:t>communicate</a:t>
            </a:r>
            <a:r>
              <a:rPr lang="fr-BE" dirty="0" smtClean="0"/>
              <a:t> to </a:t>
            </a:r>
            <a:r>
              <a:rPr lang="fr-BE" dirty="0" err="1" smtClean="0"/>
              <a:t>lawyers</a:t>
            </a:r>
            <a:r>
              <a:rPr lang="fr-BE" dirty="0" smtClean="0"/>
              <a:t> and </a:t>
            </a:r>
            <a:r>
              <a:rPr lang="fr-BE" dirty="0" err="1" smtClean="0"/>
              <a:t>academia</a:t>
            </a:r>
            <a:r>
              <a:rPr lang="fr-BE" dirty="0" smtClean="0"/>
              <a:t> (</a:t>
            </a:r>
            <a:r>
              <a:rPr lang="fr-BE" dirty="0" err="1" smtClean="0"/>
              <a:t>so</a:t>
            </a:r>
            <a:r>
              <a:rPr lang="fr-BE" dirty="0" smtClean="0"/>
              <a:t> experts in </a:t>
            </a:r>
            <a:r>
              <a:rPr lang="fr-BE" dirty="0" err="1" smtClean="0"/>
              <a:t>competition</a:t>
            </a:r>
            <a:r>
              <a:rPr lang="fr-BE" dirty="0" smtClean="0"/>
              <a:t> </a:t>
            </a:r>
            <a:r>
              <a:rPr lang="fr-BE" dirty="0" err="1" smtClean="0"/>
              <a:t>law</a:t>
            </a:r>
            <a:r>
              <a:rPr lang="fr-BE" dirty="0" smtClean="0"/>
              <a:t>), </a:t>
            </a:r>
            <a:r>
              <a:rPr lang="fr-BE" dirty="0" err="1" smtClean="0"/>
              <a:t>than</a:t>
            </a:r>
            <a:r>
              <a:rPr lang="fr-BE" dirty="0" smtClean="0"/>
              <a:t> to </a:t>
            </a:r>
            <a:r>
              <a:rPr lang="fr-BE" dirty="0" err="1" smtClean="0"/>
              <a:t>communicate</a:t>
            </a:r>
            <a:r>
              <a:rPr lang="fr-BE" dirty="0" smtClean="0"/>
              <a:t> to business, or to </a:t>
            </a:r>
            <a:r>
              <a:rPr lang="fr-BE" dirty="0" err="1" smtClean="0"/>
              <a:t>communicate</a:t>
            </a:r>
            <a:r>
              <a:rPr lang="fr-BE" dirty="0" smtClean="0"/>
              <a:t> to </a:t>
            </a:r>
            <a:r>
              <a:rPr lang="fr-BE" dirty="0" err="1" smtClean="0"/>
              <a:t>consumers</a:t>
            </a:r>
            <a:r>
              <a:rPr lang="fr-BE" dirty="0" smtClean="0"/>
              <a:t>. You </a:t>
            </a:r>
            <a:r>
              <a:rPr lang="fr-BE" dirty="0" err="1" smtClean="0"/>
              <a:t>might</a:t>
            </a:r>
            <a:r>
              <a:rPr lang="fr-BE" dirty="0" smtClean="0"/>
              <a:t> </a:t>
            </a:r>
            <a:r>
              <a:rPr lang="fr-BE" dirty="0" err="1" smtClean="0"/>
              <a:t>also</a:t>
            </a:r>
            <a:r>
              <a:rPr lang="fr-BE" dirty="0" smtClean="0"/>
              <a:t> </a:t>
            </a:r>
            <a:r>
              <a:rPr lang="fr-BE" dirty="0" err="1" smtClean="0"/>
              <a:t>want</a:t>
            </a:r>
            <a:r>
              <a:rPr lang="fr-BE" dirty="0" smtClean="0"/>
              <a:t> to </a:t>
            </a:r>
            <a:r>
              <a:rPr lang="fr-BE" dirty="0" err="1" smtClean="0"/>
              <a:t>communicate</a:t>
            </a:r>
            <a:r>
              <a:rPr lang="fr-BE" dirty="0" smtClean="0"/>
              <a:t> to a </a:t>
            </a:r>
            <a:r>
              <a:rPr lang="fr-BE" dirty="0" err="1" smtClean="0"/>
              <a:t>specific</a:t>
            </a:r>
            <a:r>
              <a:rPr lang="fr-BE" dirty="0" smtClean="0"/>
              <a:t> group </a:t>
            </a:r>
            <a:r>
              <a:rPr lang="fr-BE" dirty="0" err="1" smtClean="0"/>
              <a:t>within</a:t>
            </a:r>
            <a:r>
              <a:rPr lang="fr-BE" dirty="0" smtClean="0"/>
              <a:t> </a:t>
            </a:r>
            <a:r>
              <a:rPr lang="fr-BE" dirty="0" err="1" smtClean="0"/>
              <a:t>those</a:t>
            </a:r>
            <a:r>
              <a:rPr lang="fr-BE" dirty="0" smtClean="0"/>
              <a:t> groups. For instance, if </a:t>
            </a:r>
            <a:r>
              <a:rPr lang="fr-BE" dirty="0" err="1" smtClean="0"/>
              <a:t>you</a:t>
            </a:r>
            <a:r>
              <a:rPr lang="fr-BE" dirty="0" smtClean="0"/>
              <a:t> </a:t>
            </a:r>
            <a:r>
              <a:rPr lang="fr-BE" dirty="0" err="1" smtClean="0"/>
              <a:t>wnat</a:t>
            </a:r>
            <a:r>
              <a:rPr lang="fr-BE" dirty="0" smtClean="0"/>
              <a:t> to </a:t>
            </a:r>
            <a:r>
              <a:rPr lang="fr-BE" dirty="0" err="1" smtClean="0"/>
              <a:t>target</a:t>
            </a:r>
            <a:r>
              <a:rPr lang="fr-BE" dirty="0" smtClean="0"/>
              <a:t> the group </a:t>
            </a:r>
            <a:r>
              <a:rPr lang="fr-BE" dirty="0" err="1" smtClean="0"/>
              <a:t>young</a:t>
            </a:r>
            <a:r>
              <a:rPr lang="fr-BE" dirty="0" smtClean="0"/>
              <a:t> </a:t>
            </a:r>
            <a:r>
              <a:rPr lang="fr-BE" dirty="0" err="1" smtClean="0"/>
              <a:t>consumers</a:t>
            </a:r>
            <a:r>
              <a:rPr lang="fr-BE" dirty="0" smtClean="0"/>
              <a:t> of mobile services, </a:t>
            </a:r>
            <a:r>
              <a:rPr lang="fr-BE" dirty="0" err="1" smtClean="0"/>
              <a:t>it</a:t>
            </a:r>
            <a:r>
              <a:rPr lang="fr-BE" dirty="0" smtClean="0"/>
              <a:t> </a:t>
            </a:r>
            <a:r>
              <a:rPr lang="fr-BE" dirty="0" err="1" smtClean="0"/>
              <a:t>might</a:t>
            </a:r>
            <a:r>
              <a:rPr lang="fr-BE" dirty="0" smtClean="0"/>
              <a:t> not </a:t>
            </a:r>
            <a:r>
              <a:rPr lang="fr-BE" dirty="0" err="1" smtClean="0"/>
              <a:t>be</a:t>
            </a:r>
            <a:r>
              <a:rPr lang="fr-BE" dirty="0" smtClean="0"/>
              <a:t> </a:t>
            </a:r>
            <a:r>
              <a:rPr lang="fr-BE" dirty="0" err="1" smtClean="0"/>
              <a:t>very</a:t>
            </a:r>
            <a:r>
              <a:rPr lang="fr-BE" dirty="0" smtClean="0"/>
              <a:t> effective to use </a:t>
            </a:r>
            <a:r>
              <a:rPr lang="fr-BE" dirty="0" err="1" smtClean="0"/>
              <a:t>traditional</a:t>
            </a:r>
            <a:r>
              <a:rPr lang="fr-BE" dirty="0" smtClean="0"/>
              <a:t> media </a:t>
            </a:r>
            <a:r>
              <a:rPr lang="fr-BE" dirty="0" err="1" smtClean="0"/>
              <a:t>like</a:t>
            </a:r>
            <a:r>
              <a:rPr lang="fr-BE" dirty="0" smtClean="0"/>
              <a:t> an article in a </a:t>
            </a:r>
            <a:r>
              <a:rPr lang="fr-BE" dirty="0" err="1" smtClean="0"/>
              <a:t>newspaper</a:t>
            </a:r>
            <a:r>
              <a:rPr lang="fr-BE" dirty="0" smtClean="0"/>
              <a:t>. You </a:t>
            </a:r>
            <a:r>
              <a:rPr lang="fr-BE" dirty="0" err="1" smtClean="0"/>
              <a:t>will</a:t>
            </a:r>
            <a:r>
              <a:rPr lang="fr-BE" dirty="0" smtClean="0"/>
              <a:t> </a:t>
            </a:r>
            <a:r>
              <a:rPr lang="fr-BE" dirty="0" err="1" smtClean="0"/>
              <a:t>priviledge</a:t>
            </a:r>
            <a:r>
              <a:rPr lang="fr-BE" dirty="0" smtClean="0"/>
              <a:t> information </a:t>
            </a:r>
            <a:r>
              <a:rPr lang="fr-BE" dirty="0" err="1" smtClean="0"/>
              <a:t>through</a:t>
            </a:r>
            <a:r>
              <a:rPr lang="fr-BE" dirty="0" smtClean="0"/>
              <a:t> </a:t>
            </a:r>
            <a:r>
              <a:rPr lang="fr-BE" dirty="0" err="1" smtClean="0"/>
              <a:t>your</a:t>
            </a:r>
            <a:r>
              <a:rPr lang="fr-BE" dirty="0" smtClean="0"/>
              <a:t> </a:t>
            </a:r>
            <a:r>
              <a:rPr lang="fr-BE" dirty="0" err="1" smtClean="0"/>
              <a:t>website</a:t>
            </a:r>
            <a:r>
              <a:rPr lang="fr-BE" dirty="0" smtClean="0"/>
              <a:t> and social media.</a:t>
            </a:r>
          </a:p>
          <a:p>
            <a:endParaRPr lang="fr-BE" dirty="0" smtClean="0"/>
          </a:p>
          <a:p>
            <a:r>
              <a:rPr lang="fr-BE" dirty="0" smtClean="0"/>
              <a:t>This </a:t>
            </a:r>
            <a:r>
              <a:rPr lang="fr-BE" dirty="0" err="1" smtClean="0"/>
              <a:t>is</a:t>
            </a:r>
            <a:r>
              <a:rPr lang="fr-BE" dirty="0" smtClean="0"/>
              <a:t> all to </a:t>
            </a:r>
            <a:r>
              <a:rPr lang="fr-BE" dirty="0" err="1" smtClean="0"/>
              <a:t>say</a:t>
            </a:r>
            <a:r>
              <a:rPr lang="fr-BE" dirty="0" smtClean="0"/>
              <a:t> </a:t>
            </a:r>
            <a:r>
              <a:rPr lang="fr-BE" dirty="0" err="1" smtClean="0"/>
              <a:t>that</a:t>
            </a:r>
            <a:r>
              <a:rPr lang="fr-BE" dirty="0" smtClean="0"/>
              <a:t> the </a:t>
            </a:r>
            <a:r>
              <a:rPr lang="fr-BE" dirty="0" err="1" smtClean="0"/>
              <a:t>channel</a:t>
            </a:r>
            <a:r>
              <a:rPr lang="fr-BE" dirty="0" smtClean="0"/>
              <a:t> </a:t>
            </a:r>
            <a:r>
              <a:rPr lang="fr-BE" dirty="0" err="1" smtClean="0"/>
              <a:t>follows</a:t>
            </a:r>
            <a:r>
              <a:rPr lang="fr-BE" dirty="0" smtClean="0"/>
              <a:t> the </a:t>
            </a:r>
            <a:r>
              <a:rPr lang="fr-BE" dirty="0" err="1" smtClean="0"/>
              <a:t>target</a:t>
            </a:r>
            <a:r>
              <a:rPr lang="fr-BE" dirty="0" smtClean="0"/>
              <a:t> group, and not the </a:t>
            </a:r>
            <a:r>
              <a:rPr lang="fr-BE" dirty="0" err="1" smtClean="0"/>
              <a:t>other</a:t>
            </a:r>
            <a:r>
              <a:rPr lang="fr-BE" dirty="0" smtClean="0"/>
              <a:t> </a:t>
            </a:r>
            <a:r>
              <a:rPr lang="fr-BE" dirty="0" err="1" smtClean="0"/>
              <a:t>way</a:t>
            </a:r>
            <a:r>
              <a:rPr lang="fr-BE" dirty="0" smtClean="0"/>
              <a:t> </a:t>
            </a:r>
            <a:r>
              <a:rPr lang="fr-BE" dirty="0" err="1" smtClean="0"/>
              <a:t>round.f</a:t>
            </a:r>
            <a:r>
              <a:rPr lang="fr-BE" dirty="0" smtClean="0"/>
              <a:t>  </a:t>
            </a:r>
            <a:endParaRPr lang="en-GB" dirty="0"/>
          </a:p>
        </p:txBody>
      </p:sp>
      <p:sp>
        <p:nvSpPr>
          <p:cNvPr id="4" name="Slide Number Placeholder 3"/>
          <p:cNvSpPr>
            <a:spLocks noGrp="1"/>
          </p:cNvSpPr>
          <p:nvPr>
            <p:ph type="sldNum" sz="quarter" idx="10"/>
          </p:nvPr>
        </p:nvSpPr>
        <p:spPr/>
        <p:txBody>
          <a:bodyPr/>
          <a:lstStyle/>
          <a:p>
            <a:fld id="{8307714E-856A-404D-97F8-ACDDC77D58F5}" type="slidenum">
              <a:rPr lang="en-GB" altLang="en-US" smtClean="0"/>
              <a:pPr/>
              <a:t>5</a:t>
            </a:fld>
            <a:endParaRPr lang="en-GB" altLang="en-US"/>
          </a:p>
        </p:txBody>
      </p:sp>
    </p:spTree>
    <p:extLst>
      <p:ext uri="{BB962C8B-B14F-4D97-AF65-F5344CB8AC3E}">
        <p14:creationId xmlns:p14="http://schemas.microsoft.com/office/powerpoint/2010/main" val="41729555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3513" indent="-163513">
              <a:buFontTx/>
              <a:buChar char="•"/>
            </a:pPr>
            <a:r>
              <a:rPr lang="en-GB" altLang="en-US" dirty="0" smtClean="0"/>
              <a:t>So, you have your messages, your communicator, your target audience, your channel… there is only a minor detail and that is the </a:t>
            </a:r>
            <a:r>
              <a:rPr lang="en-GB" altLang="en-US" dirty="0" err="1" smtClean="0"/>
              <a:t>questionn</a:t>
            </a:r>
            <a:r>
              <a:rPr lang="en-GB" altLang="en-US" dirty="0" smtClean="0"/>
              <a:t> 'when to communicate'? </a:t>
            </a:r>
          </a:p>
          <a:p>
            <a:pPr marL="163513" indent="-163513">
              <a:buFontTx/>
              <a:buChar char="•"/>
            </a:pPr>
            <a:r>
              <a:rPr lang="en-GB" altLang="en-US" dirty="0" smtClean="0"/>
              <a:t>And this is when it comes the most strategic part of the communication. It is not the same to communicate on a Monday than to do it on a Friday. In the Commission, Wednesday are the days where the College of Commissioners meet. There are loads  of decisions adopted that date- so if I want media to pay attention to my case, I'd better not publish the Press release that day. </a:t>
            </a:r>
          </a:p>
          <a:p>
            <a:pPr marL="163513" indent="-163513">
              <a:buFontTx/>
              <a:buChar char="•"/>
            </a:pPr>
            <a:r>
              <a:rPr lang="en-GB" altLang="en-US" dirty="0" smtClean="0"/>
              <a:t>It is not the same either to communicate in January, when there are few news in the newspapers, than to communicate in the middle of the summer holidays.</a:t>
            </a:r>
          </a:p>
          <a:p>
            <a:pPr marL="163513" indent="-163513">
              <a:buFontTx/>
              <a:buChar char="•"/>
            </a:pPr>
            <a:endParaRPr lang="en-GB" altLang="en-US" dirty="0" smtClean="0"/>
          </a:p>
          <a:p>
            <a:pPr marL="163513" indent="-163513">
              <a:buFontTx/>
              <a:buChar char="•"/>
            </a:pPr>
            <a:r>
              <a:rPr lang="en-GB" altLang="en-US" dirty="0" smtClean="0"/>
              <a:t>Having a </a:t>
            </a:r>
            <a:r>
              <a:rPr lang="en-GB" altLang="en-US" b="1" dirty="0" smtClean="0"/>
              <a:t>strategic communication planning</a:t>
            </a:r>
            <a:r>
              <a:rPr lang="en-GB" altLang="en-US" dirty="0" smtClean="0"/>
              <a:t> similar to the one you can see is in general a good practice to organise your message around your communication priorities, the channels that you will use, and the timing for your communication.  </a:t>
            </a:r>
          </a:p>
          <a:p>
            <a:pPr marL="163513" indent="-163513">
              <a:buFontTx/>
              <a:buChar char="•"/>
            </a:pPr>
            <a:endParaRPr lang="en-GB" altLang="en-US" dirty="0" smtClean="0"/>
          </a:p>
          <a:p>
            <a:pPr marL="163513" indent="-163513">
              <a:buFontTx/>
              <a:buChar char="•"/>
            </a:pPr>
            <a:r>
              <a:rPr lang="en-GB" altLang="en-US" dirty="0" smtClean="0"/>
              <a:t>This is a rolling calendar includes on the one hand the timing of important decisions and initiatives (squares in green) on the communication priorities, and on the other, the communication events where the Commissioner or the Director General participate. These can be conferences where they give a speech, press conferences, major articles/interviews (e.g. op-eds), and interventions by the Commissioner before the other institutions.  </a:t>
            </a:r>
          </a:p>
          <a:p>
            <a:endParaRPr lang="en-GB" dirty="0"/>
          </a:p>
        </p:txBody>
      </p:sp>
      <p:sp>
        <p:nvSpPr>
          <p:cNvPr id="4" name="Slide Number Placeholder 3"/>
          <p:cNvSpPr>
            <a:spLocks noGrp="1"/>
          </p:cNvSpPr>
          <p:nvPr>
            <p:ph type="sldNum" sz="quarter" idx="10"/>
          </p:nvPr>
        </p:nvSpPr>
        <p:spPr/>
        <p:txBody>
          <a:bodyPr/>
          <a:lstStyle/>
          <a:p>
            <a:fld id="{8307714E-856A-404D-97F8-ACDDC77D58F5}" type="slidenum">
              <a:rPr lang="en-GB" altLang="en-US" smtClean="0"/>
              <a:pPr/>
              <a:t>6</a:t>
            </a:fld>
            <a:endParaRPr lang="en-GB" altLang="en-US"/>
          </a:p>
        </p:txBody>
      </p:sp>
    </p:spTree>
    <p:extLst>
      <p:ext uri="{BB962C8B-B14F-4D97-AF65-F5344CB8AC3E}">
        <p14:creationId xmlns:p14="http://schemas.microsoft.com/office/powerpoint/2010/main" val="1116163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307714E-856A-404D-97F8-ACDDC77D58F5}" type="slidenum">
              <a:rPr lang="en-GB" altLang="en-US" smtClean="0"/>
              <a:pPr/>
              <a:t>8</a:t>
            </a:fld>
            <a:endParaRPr lang="en-GB" altLang="en-US"/>
          </a:p>
        </p:txBody>
      </p:sp>
    </p:spTree>
    <p:extLst>
      <p:ext uri="{BB962C8B-B14F-4D97-AF65-F5344CB8AC3E}">
        <p14:creationId xmlns:p14="http://schemas.microsoft.com/office/powerpoint/2010/main" val="23413686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9"/>
              </a:srgbClr>
            </a:outerShdw>
          </a:effectLst>
        </p:spPr>
        <p:txBody>
          <a:bodyPr anchor="ctr"/>
          <a:lstStyle/>
          <a:p>
            <a:pPr algn="ctr" defTabSz="457200" fontAlgn="auto">
              <a:spcBef>
                <a:spcPts val="0"/>
              </a:spcBef>
              <a:spcAft>
                <a:spcPts val="0"/>
              </a:spcAft>
              <a:defRPr/>
            </a:pPr>
            <a:endParaRPr lang="en-US" sz="1800">
              <a:solidFill>
                <a:schemeClr val="lt1"/>
              </a:solidFill>
              <a:latin typeface="+mn-lt"/>
            </a:endParaRPr>
          </a:p>
        </p:txBody>
      </p:sp>
      <p:pic>
        <p:nvPicPr>
          <p:cNvPr id="3086"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en-US" altLang="en-US" noProof="0" smtClean="0"/>
              <a:t>Click to edit Master title style</a:t>
            </a:r>
            <a:endParaRPr lang="en-GB" altLang="en-US"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en-US" altLang="en-US" noProof="0" smtClean="0"/>
              <a:t>Click to edit Master subtitle style</a:t>
            </a:r>
            <a:endParaRPr lang="en-GB" altLang="en-US" noProof="0" smtClean="0"/>
          </a:p>
        </p:txBody>
      </p:sp>
      <p:sp>
        <p:nvSpPr>
          <p:cNvPr id="3078" name="Rectangle 6"/>
          <p:cNvSpPr>
            <a:spLocks noGrp="1" noChangeArrowheads="1"/>
          </p:cNvSpPr>
          <p:nvPr>
            <p:ph type="dt" sz="half" idx="2"/>
          </p:nvPr>
        </p:nvSpPr>
        <p:spPr/>
        <p:txBody>
          <a:bodyPr/>
          <a:lstStyle>
            <a:lvl1pPr>
              <a:defRPr sz="1200" b="1">
                <a:solidFill>
                  <a:schemeClr val="bg1"/>
                </a:solidFill>
                <a:latin typeface="+mn-lt"/>
              </a:defRPr>
            </a:lvl1pPr>
          </a:lstStyle>
          <a:p>
            <a:endParaRPr lang="en-GB" altLang="en-US"/>
          </a:p>
        </p:txBody>
      </p:sp>
      <p:sp>
        <p:nvSpPr>
          <p:cNvPr id="3079" name="Rectangle 7"/>
          <p:cNvSpPr>
            <a:spLocks noGrp="1" noChangeArrowheads="1"/>
          </p:cNvSpPr>
          <p:nvPr>
            <p:ph type="ftr" sz="quarter" idx="3"/>
          </p:nvPr>
        </p:nvSpPr>
        <p:spPr/>
        <p:txBody>
          <a:bodyPr/>
          <a:lstStyle>
            <a:lvl1pPr>
              <a:defRPr>
                <a:solidFill>
                  <a:schemeClr val="bg1"/>
                </a:solidFill>
                <a:latin typeface="+mn-lt"/>
              </a:defRPr>
            </a:lvl1pPr>
          </a:lstStyle>
          <a:p>
            <a:endParaRPr lang="en-GB" altLang="en-US"/>
          </a:p>
        </p:txBody>
      </p:sp>
      <p:sp>
        <p:nvSpPr>
          <p:cNvPr id="3080" name="Rectangle 8"/>
          <p:cNvSpPr>
            <a:spLocks noGrp="1" noChangeArrowheads="1"/>
          </p:cNvSpPr>
          <p:nvPr>
            <p:ph type="sldNum" sz="quarter" idx="4"/>
          </p:nvPr>
        </p:nvSpPr>
        <p:spPr/>
        <p:txBody>
          <a:bodyPr/>
          <a:lstStyle>
            <a:lvl1pPr>
              <a:defRPr>
                <a:solidFill>
                  <a:schemeClr val="bg1"/>
                </a:solidFill>
                <a:latin typeface="+mn-lt"/>
              </a:defRPr>
            </a:lvl1pPr>
          </a:lstStyle>
          <a:p>
            <a:fld id="{52CEC46C-9E66-44D2-9CCE-43639172E302}" type="slidenum">
              <a:rPr lang="en-GB" altLang="en-US"/>
              <a:pPr/>
              <a:t>‹#›</a:t>
            </a:fld>
            <a:endParaRPr lang="en-GB" altLang="en-US"/>
          </a:p>
        </p:txBody>
      </p:sp>
      <p:sp>
        <p:nvSpPr>
          <p:cNvPr id="7" name="Rectangle 6"/>
          <p:cNvSpPr/>
          <p:nvPr userDrawn="1"/>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23E69702-2BC1-4A81-B0CD-9D8B37399CE9}" type="slidenum">
              <a:rPr lang="en-GB" altLang="en-US"/>
              <a:pPr/>
              <a:t>‹#›</a:t>
            </a:fld>
            <a:endParaRPr lang="en-GB" altLang="en-US"/>
          </a:p>
        </p:txBody>
      </p:sp>
    </p:spTree>
    <p:extLst>
      <p:ext uri="{BB962C8B-B14F-4D97-AF65-F5344CB8AC3E}">
        <p14:creationId xmlns:p14="http://schemas.microsoft.com/office/powerpoint/2010/main" val="3617767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F54DBE51-8ADB-4F0C-978F-0D527E50F08C}" type="slidenum">
              <a:rPr lang="en-GB" altLang="en-US"/>
              <a:pPr/>
              <a:t>‹#›</a:t>
            </a:fld>
            <a:endParaRPr lang="en-GB" altLang="en-US"/>
          </a:p>
        </p:txBody>
      </p:sp>
    </p:spTree>
    <p:extLst>
      <p:ext uri="{BB962C8B-B14F-4D97-AF65-F5344CB8AC3E}">
        <p14:creationId xmlns:p14="http://schemas.microsoft.com/office/powerpoint/2010/main" val="331395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B6514A98-E690-4BEF-B2BF-1D52327ACF91}" type="slidenum">
              <a:rPr lang="en-GB" altLang="en-US"/>
              <a:pPr/>
              <a:t>‹#›</a:t>
            </a:fld>
            <a:endParaRPr lang="en-GB" altLang="en-US"/>
          </a:p>
        </p:txBody>
      </p:sp>
    </p:spTree>
    <p:extLst>
      <p:ext uri="{BB962C8B-B14F-4D97-AF65-F5344CB8AC3E}">
        <p14:creationId xmlns:p14="http://schemas.microsoft.com/office/powerpoint/2010/main" val="390814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8C966FB6-3DEB-4F30-B22A-B2C06252D9DB}" type="slidenum">
              <a:rPr lang="en-GB" altLang="en-US"/>
              <a:pPr/>
              <a:t>‹#›</a:t>
            </a:fld>
            <a:endParaRPr lang="en-GB" altLang="en-US"/>
          </a:p>
        </p:txBody>
      </p:sp>
    </p:spTree>
    <p:extLst>
      <p:ext uri="{BB962C8B-B14F-4D97-AF65-F5344CB8AC3E}">
        <p14:creationId xmlns:p14="http://schemas.microsoft.com/office/powerpoint/2010/main" val="3936363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35F2E861-44A1-465A-8143-D7E89E8C9E91}" type="slidenum">
              <a:rPr lang="en-GB" altLang="en-US"/>
              <a:pPr/>
              <a:t>‹#›</a:t>
            </a:fld>
            <a:endParaRPr lang="en-GB" altLang="en-US"/>
          </a:p>
        </p:txBody>
      </p:sp>
    </p:spTree>
    <p:extLst>
      <p:ext uri="{BB962C8B-B14F-4D97-AF65-F5344CB8AC3E}">
        <p14:creationId xmlns:p14="http://schemas.microsoft.com/office/powerpoint/2010/main" val="3750065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7DA51369-0D71-42F6-B424-C76C38FA31EF}" type="slidenum">
              <a:rPr lang="en-GB" altLang="en-US"/>
              <a:pPr/>
              <a:t>‹#›</a:t>
            </a:fld>
            <a:endParaRPr lang="en-GB" altLang="en-US"/>
          </a:p>
        </p:txBody>
      </p:sp>
    </p:spTree>
    <p:extLst>
      <p:ext uri="{BB962C8B-B14F-4D97-AF65-F5344CB8AC3E}">
        <p14:creationId xmlns:p14="http://schemas.microsoft.com/office/powerpoint/2010/main" val="330716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75F4B0EA-3494-4213-B175-1D0DF0242B7A}" type="slidenum">
              <a:rPr lang="en-GB" altLang="en-US"/>
              <a:pPr/>
              <a:t>‹#›</a:t>
            </a:fld>
            <a:endParaRPr lang="en-GB" altLang="en-US"/>
          </a:p>
        </p:txBody>
      </p:sp>
    </p:spTree>
    <p:extLst>
      <p:ext uri="{BB962C8B-B14F-4D97-AF65-F5344CB8AC3E}">
        <p14:creationId xmlns:p14="http://schemas.microsoft.com/office/powerpoint/2010/main" val="2703764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447CFA87-1B34-49EE-AB0E-4D3159B5B141}" type="slidenum">
              <a:rPr lang="en-GB" altLang="en-US"/>
              <a:pPr/>
              <a:t>‹#›</a:t>
            </a:fld>
            <a:endParaRPr lang="en-GB" altLang="en-US"/>
          </a:p>
        </p:txBody>
      </p:sp>
    </p:spTree>
    <p:extLst>
      <p:ext uri="{BB962C8B-B14F-4D97-AF65-F5344CB8AC3E}">
        <p14:creationId xmlns:p14="http://schemas.microsoft.com/office/powerpoint/2010/main" val="4281608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D7CF7A7E-150B-4701-B39D-55D55F2DB3BE}" type="slidenum">
              <a:rPr lang="en-GB" altLang="en-US"/>
              <a:pPr/>
              <a:t>‹#›</a:t>
            </a:fld>
            <a:endParaRPr lang="en-GB" altLang="en-US"/>
          </a:p>
        </p:txBody>
      </p:sp>
    </p:spTree>
    <p:extLst>
      <p:ext uri="{BB962C8B-B14F-4D97-AF65-F5344CB8AC3E}">
        <p14:creationId xmlns:p14="http://schemas.microsoft.com/office/powerpoint/2010/main" val="4136930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E4DB1DFC-6E8D-46A0-8EE8-328161EEEC1D}" type="slidenum">
              <a:rPr lang="en-GB" altLang="en-US"/>
              <a:pPr/>
              <a:t>‹#›</a:t>
            </a:fld>
            <a:endParaRPr lang="en-GB" altLang="en-US"/>
          </a:p>
        </p:txBody>
      </p:sp>
    </p:spTree>
    <p:extLst>
      <p:ext uri="{BB962C8B-B14F-4D97-AF65-F5344CB8AC3E}">
        <p14:creationId xmlns:p14="http://schemas.microsoft.com/office/powerpoint/2010/main" val="1952165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ltLang="en-US" smtClean="0"/>
              <a:t>Second level</a:t>
            </a:r>
            <a:endParaRPr lang="en-GB" altLang="en-US" smtClean="0"/>
          </a:p>
          <a:p>
            <a:pPr lvl="1"/>
            <a:r>
              <a:rPr lang="en-GB" altLang="en-US" smtClean="0"/>
              <a:t>Third level</a:t>
            </a:r>
          </a:p>
          <a:p>
            <a:pPr lvl="2"/>
            <a:r>
              <a:rPr lang="en-GB" altLang="en-US"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fld id="{A8B985F7-A461-4E33-AB43-28C00CE32CD5}" type="slidenum">
              <a:rPr lang="en-GB" altLang="en-US"/>
              <a:pPr/>
              <a:t>‹#›</a:t>
            </a:fld>
            <a:endParaRPr lang="en-GB" altLang="en-US"/>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pic>
        <p:nvPicPr>
          <p:cNvPr id="1041" name="Picture 17" descr="LOGO CE_Vertical_EN_NEG_quadri_H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p:titleStyle>
    <p:bodyStyle>
      <a:lvl1pPr marL="342900" indent="-342900" algn="l" rtl="0" eaLnBrk="1" fontAlgn="base" hangingPunct="1">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rgbClr val="0F5494"/>
          </a:solidFill>
          <a:latin typeface="+mn-lt"/>
        </a:defRPr>
      </a:lvl2pPr>
      <a:lvl3pPr marL="1143000" indent="-228600" algn="l" rtl="0" eaLnBrk="1" fontAlgn="base" hangingPunct="1">
        <a:spcBef>
          <a:spcPct val="20000"/>
        </a:spcBef>
        <a:spcAft>
          <a:spcPct val="0"/>
        </a:spcAft>
        <a:defRPr sz="1400">
          <a:solidFill>
            <a:srgbClr val="0F5494"/>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package" Target="../embeddings/Microsoft_Excel_Worksheet1.xlsx"/><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witter.com/EU_Competitio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5" name="Rectangle 5"/>
          <p:cNvSpPr>
            <a:spLocks noGrp="1" noChangeArrowheads="1"/>
          </p:cNvSpPr>
          <p:nvPr>
            <p:ph type="ctrTitle"/>
          </p:nvPr>
        </p:nvSpPr>
        <p:spPr>
          <a:xfrm>
            <a:off x="1187624" y="2565400"/>
            <a:ext cx="7848426" cy="790575"/>
          </a:xfrm>
        </p:spPr>
        <p:txBody>
          <a:bodyPr/>
          <a:lstStyle/>
          <a:p>
            <a:pPr algn="ctr"/>
            <a:r>
              <a:rPr lang="fr-BE" altLang="en-US" sz="3200" dirty="0" err="1" smtClean="0">
                <a:solidFill>
                  <a:schemeClr val="bg1"/>
                </a:solidFill>
              </a:rPr>
              <a:t>Accountability</a:t>
            </a:r>
            <a:r>
              <a:rPr lang="fr-BE" altLang="en-US" sz="3200" dirty="0" smtClean="0">
                <a:solidFill>
                  <a:schemeClr val="bg1"/>
                </a:solidFill>
              </a:rPr>
              <a:t> &amp; communication: </a:t>
            </a:r>
            <a:r>
              <a:rPr lang="fr-BE" altLang="en-US" sz="4000" dirty="0" smtClean="0"/>
              <a:t/>
            </a:r>
            <a:br>
              <a:rPr lang="fr-BE" altLang="en-US" sz="4000" dirty="0" smtClean="0"/>
            </a:br>
            <a:r>
              <a:rPr lang="fr-BE" altLang="en-US" sz="3600" dirty="0" smtClean="0"/>
              <a:t>Building a communication </a:t>
            </a:r>
            <a:r>
              <a:rPr lang="fr-BE" altLang="en-US" sz="3600" dirty="0" err="1" smtClean="0"/>
              <a:t>strategy</a:t>
            </a:r>
            <a:endParaRPr lang="en-GB" altLang="en-US" sz="3600" dirty="0"/>
          </a:p>
        </p:txBody>
      </p:sp>
      <p:sp>
        <p:nvSpPr>
          <p:cNvPr id="81926" name="Rectangle 6"/>
          <p:cNvSpPr>
            <a:spLocks noGrp="1" noChangeArrowheads="1"/>
          </p:cNvSpPr>
          <p:nvPr>
            <p:ph type="subTitle" idx="1"/>
          </p:nvPr>
        </p:nvSpPr>
        <p:spPr/>
        <p:txBody>
          <a:bodyPr/>
          <a:lstStyle/>
          <a:p>
            <a:endParaRPr lang="fr-BE" altLang="en-US" dirty="0" smtClean="0"/>
          </a:p>
          <a:p>
            <a:pPr algn="ctr"/>
            <a:endParaRPr lang="fr-BE" altLang="en-US" sz="2000" dirty="0" smtClean="0"/>
          </a:p>
          <a:p>
            <a:pPr algn="ctr"/>
            <a:r>
              <a:rPr lang="fr-BE" altLang="en-US" sz="2000" dirty="0" smtClean="0"/>
              <a:t>Tatiana Marquez </a:t>
            </a:r>
          </a:p>
          <a:p>
            <a:pPr algn="ctr"/>
            <a:r>
              <a:rPr lang="fr-BE" altLang="en-US" sz="2000" dirty="0" smtClean="0"/>
              <a:t>DG </a:t>
            </a:r>
            <a:r>
              <a:rPr lang="fr-BE" altLang="en-US" sz="2000" dirty="0" err="1" smtClean="0"/>
              <a:t>Competition.European</a:t>
            </a:r>
            <a:r>
              <a:rPr lang="fr-BE" altLang="en-US" sz="2000" dirty="0" smtClean="0"/>
              <a:t> Commission. </a:t>
            </a:r>
            <a:endParaRPr lang="fr-BE" altLang="en-US" sz="2000" dirty="0"/>
          </a:p>
          <a:p>
            <a:pPr algn="ctr"/>
            <a:r>
              <a:rPr lang="fr-BE" altLang="en-US" sz="1100" dirty="0" smtClean="0"/>
              <a:t>ICN – Agency </a:t>
            </a:r>
            <a:r>
              <a:rPr lang="fr-BE" altLang="en-US" sz="1100" dirty="0" err="1" smtClean="0"/>
              <a:t>Effectiveness</a:t>
            </a:r>
            <a:r>
              <a:rPr lang="fr-BE" altLang="en-US" sz="1100" dirty="0" smtClean="0"/>
              <a:t> Workshop</a:t>
            </a:r>
          </a:p>
          <a:p>
            <a:pPr algn="ctr"/>
            <a:r>
              <a:rPr lang="fr-BE" altLang="en-US" sz="1100" dirty="0" smtClean="0"/>
              <a:t>Gaborone, 9 March, 2016.</a:t>
            </a:r>
            <a:endParaRPr lang="en-GB" altLang="en-US" sz="11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5616" y="2060848"/>
            <a:ext cx="4993886" cy="3529013"/>
          </a:xfrm>
        </p:spPr>
      </p:pic>
    </p:spTree>
    <p:extLst>
      <p:ext uri="{BB962C8B-B14F-4D97-AF65-F5344CB8AC3E}">
        <p14:creationId xmlns:p14="http://schemas.microsoft.com/office/powerpoint/2010/main" val="110298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err="1" smtClean="0"/>
              <a:t>Why</a:t>
            </a:r>
            <a:r>
              <a:rPr lang="fr-BE" dirty="0" smtClean="0"/>
              <a:t> do </a:t>
            </a:r>
            <a:r>
              <a:rPr lang="fr-BE" dirty="0" err="1" smtClean="0"/>
              <a:t>we</a:t>
            </a:r>
            <a:r>
              <a:rPr lang="fr-BE" dirty="0" smtClean="0"/>
              <a:t> </a:t>
            </a:r>
            <a:r>
              <a:rPr lang="fr-BE" dirty="0" err="1" smtClean="0"/>
              <a:t>communicate</a:t>
            </a:r>
            <a:r>
              <a:rPr lang="fr-BE" dirty="0" smtClean="0"/>
              <a:t>?</a:t>
            </a:r>
            <a:endParaRPr lang="en-GB" dirty="0"/>
          </a:p>
        </p:txBody>
      </p:sp>
      <p:sp>
        <p:nvSpPr>
          <p:cNvPr id="3" name="Content Placeholder 2"/>
          <p:cNvSpPr>
            <a:spLocks noGrp="1"/>
          </p:cNvSpPr>
          <p:nvPr>
            <p:ph idx="1"/>
          </p:nvPr>
        </p:nvSpPr>
        <p:spPr/>
        <p:txBody>
          <a:bodyPr/>
          <a:lstStyle/>
          <a:p>
            <a:pPr marL="0" indent="0">
              <a:buNone/>
            </a:pPr>
            <a:r>
              <a:rPr lang="fr-BE" dirty="0" smtClean="0"/>
              <a:t>To </a:t>
            </a:r>
            <a:r>
              <a:rPr lang="fr-BE" dirty="0" err="1" smtClean="0"/>
              <a:t>fulfil</a:t>
            </a:r>
            <a:r>
              <a:rPr lang="fr-BE" dirty="0" smtClean="0"/>
              <a:t> a </a:t>
            </a:r>
            <a:r>
              <a:rPr lang="fr-BE" dirty="0" err="1" smtClean="0"/>
              <a:t>legal</a:t>
            </a:r>
            <a:r>
              <a:rPr lang="fr-BE" dirty="0" smtClean="0"/>
              <a:t> obligations </a:t>
            </a:r>
          </a:p>
          <a:p>
            <a:pPr marL="857250" lvl="1" indent="-457200">
              <a:buAutoNum type="arabicPeriod"/>
            </a:pPr>
            <a:r>
              <a:rPr lang="fr-BE" dirty="0" err="1" smtClean="0"/>
              <a:t>Transparency</a:t>
            </a:r>
            <a:r>
              <a:rPr lang="fr-BE" dirty="0" smtClean="0"/>
              <a:t> </a:t>
            </a:r>
            <a:r>
              <a:rPr lang="fr-BE" dirty="0" err="1" smtClean="0"/>
              <a:t>towards</a:t>
            </a:r>
            <a:r>
              <a:rPr lang="fr-BE" dirty="0" smtClean="0"/>
              <a:t> </a:t>
            </a:r>
            <a:r>
              <a:rPr lang="fr-BE" dirty="0" err="1" smtClean="0"/>
              <a:t>citizens</a:t>
            </a:r>
            <a:endParaRPr lang="fr-BE" dirty="0" smtClean="0"/>
          </a:p>
          <a:p>
            <a:pPr marL="857250" lvl="1" indent="-457200">
              <a:buAutoNum type="arabicPeriod"/>
            </a:pPr>
            <a:r>
              <a:rPr lang="fr-BE" dirty="0" err="1" smtClean="0"/>
              <a:t>Accountability</a:t>
            </a:r>
            <a:r>
              <a:rPr lang="fr-BE" dirty="0" smtClean="0"/>
              <a:t> </a:t>
            </a:r>
            <a:r>
              <a:rPr lang="fr-BE" dirty="0" err="1" smtClean="0"/>
              <a:t>towards</a:t>
            </a:r>
            <a:r>
              <a:rPr lang="fr-BE" dirty="0" smtClean="0"/>
              <a:t> a </a:t>
            </a:r>
            <a:r>
              <a:rPr lang="fr-BE" dirty="0" err="1" smtClean="0"/>
              <a:t>parliament</a:t>
            </a:r>
            <a:r>
              <a:rPr lang="fr-BE" dirty="0" smtClean="0"/>
              <a:t> or </a:t>
            </a:r>
            <a:r>
              <a:rPr lang="fr-BE" dirty="0" err="1" smtClean="0"/>
              <a:t>representative</a:t>
            </a:r>
            <a:r>
              <a:rPr lang="fr-BE" dirty="0" smtClean="0"/>
              <a:t> body</a:t>
            </a:r>
          </a:p>
          <a:p>
            <a:pPr marL="857250" lvl="1" indent="-457200">
              <a:buAutoNum type="arabicPeriod"/>
            </a:pPr>
            <a:r>
              <a:rPr lang="fr-BE" dirty="0" smtClean="0"/>
              <a:t>Due </a:t>
            </a:r>
            <a:r>
              <a:rPr lang="fr-BE" dirty="0" err="1" smtClean="0"/>
              <a:t>process</a:t>
            </a:r>
            <a:r>
              <a:rPr lang="fr-BE" dirty="0" smtClean="0"/>
              <a:t>/right of </a:t>
            </a:r>
            <a:r>
              <a:rPr lang="fr-BE" dirty="0" err="1" smtClean="0"/>
              <a:t>defence</a:t>
            </a:r>
            <a:r>
              <a:rPr lang="fr-BE" dirty="0" smtClean="0"/>
              <a:t> </a:t>
            </a:r>
            <a:r>
              <a:rPr lang="fr-BE" dirty="0" err="1" smtClean="0"/>
              <a:t>towards</a:t>
            </a:r>
            <a:r>
              <a:rPr lang="fr-BE" dirty="0" smtClean="0"/>
              <a:t> parties </a:t>
            </a:r>
            <a:endParaRPr lang="en-GB" dirty="0"/>
          </a:p>
          <a:p>
            <a:pPr marL="0" indent="0">
              <a:buNone/>
            </a:pPr>
            <a:r>
              <a:rPr lang="fr-BE" dirty="0" smtClean="0"/>
              <a:t>To </a:t>
            </a:r>
            <a:r>
              <a:rPr lang="fr-BE" dirty="0" err="1" smtClean="0"/>
              <a:t>develop</a:t>
            </a:r>
            <a:r>
              <a:rPr lang="fr-BE" dirty="0" smtClean="0"/>
              <a:t> a </a:t>
            </a:r>
            <a:r>
              <a:rPr lang="fr-BE" dirty="0" err="1" smtClean="0"/>
              <a:t>competition</a:t>
            </a:r>
            <a:r>
              <a:rPr lang="fr-BE" dirty="0" smtClean="0"/>
              <a:t> culture</a:t>
            </a:r>
          </a:p>
          <a:p>
            <a:pPr marL="0" indent="0">
              <a:buNone/>
            </a:pPr>
            <a:r>
              <a:rPr lang="fr-BE" dirty="0" smtClean="0"/>
              <a:t>To </a:t>
            </a:r>
            <a:r>
              <a:rPr lang="fr-BE" dirty="0" err="1" smtClean="0"/>
              <a:t>create</a:t>
            </a:r>
            <a:r>
              <a:rPr lang="fr-BE" dirty="0" smtClean="0"/>
              <a:t> a </a:t>
            </a:r>
            <a:r>
              <a:rPr lang="fr-BE" dirty="0" err="1" smtClean="0"/>
              <a:t>deterrant</a:t>
            </a:r>
            <a:r>
              <a:rPr lang="fr-BE" dirty="0" smtClean="0"/>
              <a:t> </a:t>
            </a:r>
            <a:r>
              <a:rPr lang="fr-BE" dirty="0" err="1" smtClean="0"/>
              <a:t>effect</a:t>
            </a:r>
            <a:endParaRPr lang="fr-BE" dirty="0" smtClean="0"/>
          </a:p>
          <a:p>
            <a:pPr marL="0" indent="0">
              <a:buNone/>
            </a:pPr>
            <a:r>
              <a:rPr lang="fr-BE" dirty="0" smtClean="0"/>
              <a:t>To </a:t>
            </a:r>
            <a:r>
              <a:rPr lang="fr-BE" dirty="0" err="1" smtClean="0"/>
              <a:t>increase</a:t>
            </a:r>
            <a:r>
              <a:rPr lang="fr-BE" dirty="0" smtClean="0"/>
              <a:t> </a:t>
            </a:r>
            <a:r>
              <a:rPr lang="fr-BE" dirty="0" err="1" smtClean="0"/>
              <a:t>our</a:t>
            </a:r>
            <a:r>
              <a:rPr lang="fr-BE" dirty="0" smtClean="0"/>
              <a:t> prestige </a:t>
            </a:r>
          </a:p>
          <a:p>
            <a:pPr marL="0" indent="0">
              <a:buNone/>
            </a:pPr>
            <a:r>
              <a:rPr lang="fr-BE" dirty="0" smtClean="0"/>
              <a:t>To gain public support </a:t>
            </a:r>
            <a:endParaRPr lang="en-GB" dirty="0"/>
          </a:p>
        </p:txBody>
      </p:sp>
    </p:spTree>
    <p:extLst>
      <p:ext uri="{BB962C8B-B14F-4D97-AF65-F5344CB8AC3E}">
        <p14:creationId xmlns:p14="http://schemas.microsoft.com/office/powerpoint/2010/main" val="31811127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err="1" smtClean="0"/>
              <a:t>What</a:t>
            </a:r>
            <a:r>
              <a:rPr lang="fr-BE" dirty="0" smtClean="0"/>
              <a:t> do </a:t>
            </a:r>
            <a:r>
              <a:rPr lang="fr-BE" dirty="0" err="1" smtClean="0"/>
              <a:t>we</a:t>
            </a:r>
            <a:r>
              <a:rPr lang="fr-BE" dirty="0" smtClean="0"/>
              <a:t> </a:t>
            </a:r>
            <a:r>
              <a:rPr lang="fr-BE" dirty="0" err="1" smtClean="0"/>
              <a:t>communicate</a:t>
            </a:r>
            <a:r>
              <a:rPr lang="fr-BE" dirty="0" smtClean="0"/>
              <a:t> about?	</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fr-BE" sz="2000" dirty="0" err="1"/>
              <a:t>Establish</a:t>
            </a:r>
            <a:r>
              <a:rPr lang="fr-BE" sz="2000" dirty="0"/>
              <a:t> communication </a:t>
            </a:r>
            <a:r>
              <a:rPr lang="fr-BE" sz="2000" dirty="0" err="1" smtClean="0"/>
              <a:t>priorities</a:t>
            </a:r>
            <a:endParaRPr lang="fr-BE" sz="2000" dirty="0" smtClean="0"/>
          </a:p>
          <a:p>
            <a:pPr>
              <a:buFont typeface="Arial" panose="020B0604020202020204" pitchFamily="34" charset="0"/>
              <a:buChar char="•"/>
            </a:pPr>
            <a:r>
              <a:rPr lang="fr-BE" sz="2000" dirty="0" smtClean="0"/>
              <a:t> </a:t>
            </a:r>
            <a:endParaRPr lang="fr-BE" sz="2000" dirty="0"/>
          </a:p>
          <a:p>
            <a:pPr>
              <a:buFont typeface="Arial" panose="020B0604020202020204" pitchFamily="34" charset="0"/>
              <a:buChar char="•"/>
            </a:pPr>
            <a:r>
              <a:rPr lang="fr-BE" sz="2000" dirty="0" err="1" smtClean="0"/>
              <a:t>Decisions</a:t>
            </a:r>
            <a:r>
              <a:rPr lang="fr-BE" sz="2000" dirty="0" smtClean="0"/>
              <a:t>, Policy, </a:t>
            </a:r>
            <a:r>
              <a:rPr lang="fr-BE" sz="2000" dirty="0" err="1" smtClean="0"/>
              <a:t>formal</a:t>
            </a:r>
            <a:r>
              <a:rPr lang="fr-BE" sz="2000" dirty="0" smtClean="0"/>
              <a:t> </a:t>
            </a:r>
            <a:r>
              <a:rPr lang="fr-BE" sz="2000" dirty="0" err="1" smtClean="0"/>
              <a:t>steps</a:t>
            </a:r>
            <a:r>
              <a:rPr lang="fr-BE" sz="2000" dirty="0" smtClean="0"/>
              <a:t> in investigations</a:t>
            </a:r>
          </a:p>
          <a:p>
            <a:pPr>
              <a:buFont typeface="Arial" panose="020B0604020202020204" pitchFamily="34" charset="0"/>
              <a:buChar char="•"/>
            </a:pPr>
            <a:endParaRPr lang="fr-BE" sz="2000" dirty="0"/>
          </a:p>
          <a:p>
            <a:pPr>
              <a:buFont typeface="Arial" panose="020B0604020202020204" pitchFamily="34" charset="0"/>
              <a:buChar char="•"/>
            </a:pPr>
            <a:r>
              <a:rPr lang="fr-BE" sz="2000" dirty="0" smtClean="0"/>
              <a:t>No communication on open investigations – no communication </a:t>
            </a:r>
            <a:r>
              <a:rPr lang="fr-BE" sz="2000" dirty="0" err="1" smtClean="0"/>
              <a:t>could</a:t>
            </a:r>
            <a:r>
              <a:rPr lang="fr-BE" sz="2000" dirty="0" smtClean="0"/>
              <a:t> </a:t>
            </a:r>
            <a:r>
              <a:rPr lang="fr-BE" sz="2000" dirty="0" err="1" smtClean="0"/>
              <a:t>also</a:t>
            </a:r>
            <a:r>
              <a:rPr lang="fr-BE" sz="2000" dirty="0" smtClean="0"/>
              <a:t> </a:t>
            </a:r>
            <a:r>
              <a:rPr lang="fr-BE" sz="2000" dirty="0" err="1" smtClean="0"/>
              <a:t>be</a:t>
            </a:r>
            <a:r>
              <a:rPr lang="fr-BE" sz="2000" dirty="0" smtClean="0"/>
              <a:t> part of </a:t>
            </a:r>
            <a:r>
              <a:rPr lang="fr-BE" sz="2000" dirty="0" err="1" smtClean="0"/>
              <a:t>your</a:t>
            </a:r>
            <a:r>
              <a:rPr lang="fr-BE" sz="2000" dirty="0" smtClean="0"/>
              <a:t> </a:t>
            </a:r>
            <a:r>
              <a:rPr lang="fr-BE" sz="2000" dirty="0" err="1" smtClean="0"/>
              <a:t>strategy</a:t>
            </a:r>
            <a:r>
              <a:rPr lang="fr-BE" sz="2000" dirty="0" smtClean="0"/>
              <a:t> </a:t>
            </a:r>
          </a:p>
          <a:p>
            <a:pPr>
              <a:buFont typeface="Arial" panose="020B0604020202020204" pitchFamily="34" charset="0"/>
              <a:buChar char="•"/>
            </a:pPr>
            <a:endParaRPr lang="fr-BE" sz="2000" dirty="0"/>
          </a:p>
          <a:p>
            <a:pPr>
              <a:buFont typeface="Arial" panose="020B0604020202020204" pitchFamily="34" charset="0"/>
              <a:buChar char="•"/>
            </a:pPr>
            <a:r>
              <a:rPr lang="fr-BE" sz="2000" dirty="0" smtClean="0"/>
              <a:t>Relevance for </a:t>
            </a:r>
            <a:r>
              <a:rPr lang="fr-BE" sz="2000" dirty="0" err="1" smtClean="0"/>
              <a:t>citizens</a:t>
            </a:r>
            <a:r>
              <a:rPr lang="fr-BE" sz="2000" dirty="0" smtClean="0"/>
              <a:t> and business (</a:t>
            </a:r>
            <a:r>
              <a:rPr lang="fr-BE" sz="2000" dirty="0" err="1" smtClean="0"/>
              <a:t>what</a:t>
            </a:r>
            <a:r>
              <a:rPr lang="fr-BE" sz="2000" dirty="0" smtClean="0"/>
              <a:t> </a:t>
            </a:r>
            <a:r>
              <a:rPr lang="fr-BE" sz="2000" dirty="0" err="1" smtClean="0"/>
              <a:t>is</a:t>
            </a:r>
            <a:r>
              <a:rPr lang="fr-BE" sz="2000" dirty="0" smtClean="0"/>
              <a:t> </a:t>
            </a:r>
            <a:r>
              <a:rPr lang="fr-BE" sz="2000" dirty="0" err="1" smtClean="0"/>
              <a:t>there</a:t>
            </a:r>
            <a:r>
              <a:rPr lang="fr-BE" sz="2000" dirty="0" smtClean="0"/>
              <a:t> for me?)</a:t>
            </a:r>
          </a:p>
          <a:p>
            <a:pPr>
              <a:buFont typeface="Arial" panose="020B0604020202020204" pitchFamily="34" charset="0"/>
              <a:buChar char="•"/>
            </a:pPr>
            <a:r>
              <a:rPr lang="fr-BE" sz="2000" dirty="0" smtClean="0"/>
              <a:t>Arguments, </a:t>
            </a:r>
            <a:r>
              <a:rPr lang="fr-BE" sz="2000" dirty="0" err="1" smtClean="0"/>
              <a:t>Facts</a:t>
            </a:r>
            <a:r>
              <a:rPr lang="fr-BE" sz="2000" dirty="0" smtClean="0"/>
              <a:t> and figures</a:t>
            </a:r>
          </a:p>
          <a:p>
            <a:pPr>
              <a:buFont typeface="Arial" panose="020B0604020202020204" pitchFamily="34" charset="0"/>
              <a:buChar char="•"/>
            </a:pPr>
            <a:r>
              <a:rPr lang="fr-BE" sz="2000" dirty="0" smtClean="0"/>
              <a:t> </a:t>
            </a:r>
            <a:endParaRPr lang="en-GB" sz="2000" dirty="0"/>
          </a:p>
        </p:txBody>
      </p:sp>
    </p:spTree>
    <p:extLst>
      <p:ext uri="{BB962C8B-B14F-4D97-AF65-F5344CB8AC3E}">
        <p14:creationId xmlns:p14="http://schemas.microsoft.com/office/powerpoint/2010/main" val="2916994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fr-BE" dirty="0" err="1" smtClean="0"/>
              <a:t>Who</a:t>
            </a:r>
            <a:r>
              <a:rPr lang="fr-BE" dirty="0" smtClean="0"/>
              <a:t> </a:t>
            </a:r>
            <a:r>
              <a:rPr lang="fr-BE" dirty="0" err="1" smtClean="0"/>
              <a:t>communicates</a:t>
            </a:r>
            <a:r>
              <a:rPr lang="fr-BE" dirty="0" smtClean="0"/>
              <a:t>?</a:t>
            </a:r>
            <a:endParaRPr lang="en-US" altLang="en-US" dirty="0"/>
          </a:p>
        </p:txBody>
      </p:sp>
      <p:sp>
        <p:nvSpPr>
          <p:cNvPr id="83971" name="Rectangle 3"/>
          <p:cNvSpPr>
            <a:spLocks noGrp="1" noChangeArrowheads="1"/>
          </p:cNvSpPr>
          <p:nvPr>
            <p:ph type="body" idx="1"/>
          </p:nvPr>
        </p:nvSpPr>
        <p:spPr/>
        <p:txBody>
          <a:bodyPr/>
          <a:lstStyle/>
          <a:p>
            <a:pPr lvl="2"/>
            <a:r>
              <a:rPr lang="en-US" altLang="en-US" dirty="0" smtClean="0"/>
              <a:t>				</a:t>
            </a:r>
            <a:r>
              <a:rPr lang="en-US" altLang="en-US" sz="2000" dirty="0" smtClean="0"/>
              <a:t>Three main communication 				actors:</a:t>
            </a:r>
          </a:p>
          <a:p>
            <a:pPr lvl="2"/>
            <a:r>
              <a:rPr lang="en-US" altLang="en-US" sz="2000" dirty="0"/>
              <a:t>	</a:t>
            </a:r>
            <a:r>
              <a:rPr lang="en-US" altLang="en-US" sz="2000" dirty="0" smtClean="0"/>
              <a:t>			- Our Commissioner: Margrethe 			  </a:t>
            </a:r>
            <a:r>
              <a:rPr lang="en-US" altLang="en-US" sz="2000" dirty="0" err="1" smtClean="0"/>
              <a:t>Vestager</a:t>
            </a:r>
            <a:endParaRPr lang="en-US" altLang="en-US" sz="2000" dirty="0" smtClean="0"/>
          </a:p>
          <a:p>
            <a:pPr lvl="2"/>
            <a:r>
              <a:rPr lang="en-US" altLang="en-US" sz="2000" dirty="0" smtClean="0"/>
              <a:t>				- the Spokesperson </a:t>
            </a:r>
          </a:p>
          <a:p>
            <a:pPr lvl="2"/>
            <a:r>
              <a:rPr lang="en-US" altLang="en-US" sz="2000" dirty="0"/>
              <a:t>	</a:t>
            </a:r>
            <a:r>
              <a:rPr lang="en-US" altLang="en-US" sz="2000" dirty="0" smtClean="0"/>
              <a:t>			- Communication unit in DG 			  Competition</a:t>
            </a:r>
          </a:p>
          <a:p>
            <a:pPr lvl="2"/>
            <a:r>
              <a:rPr lang="en-US" altLang="en-US" sz="2000" dirty="0" smtClean="0"/>
              <a:t>		</a:t>
            </a:r>
            <a:r>
              <a:rPr lang="en-US" altLang="en-US" sz="2000" dirty="0"/>
              <a:t>	</a:t>
            </a:r>
            <a:r>
              <a:rPr lang="en-US" altLang="en-US" sz="2000" dirty="0" smtClean="0"/>
              <a:t>			</a:t>
            </a:r>
          </a:p>
          <a:p>
            <a:pPr lvl="1"/>
            <a:r>
              <a:rPr lang="en-US" altLang="en-US" b="0" dirty="0" smtClean="0"/>
              <a:t>Multipliers (media, stakeholders, politicians…) can pass some messages more effectively</a:t>
            </a:r>
            <a:endParaRPr lang="en-US" alt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950" y="2567434"/>
            <a:ext cx="2820938" cy="237373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How? </a:t>
            </a:r>
            <a:r>
              <a:rPr lang="fr-BE" dirty="0" err="1" smtClean="0"/>
              <a:t>Channels</a:t>
            </a:r>
            <a:r>
              <a:rPr lang="fr-BE" dirty="0" smtClean="0"/>
              <a:t> &amp; </a:t>
            </a:r>
            <a:r>
              <a:rPr lang="fr-BE" dirty="0" err="1" smtClean="0"/>
              <a:t>target</a:t>
            </a:r>
            <a:r>
              <a:rPr lang="fr-BE" dirty="0" smtClean="0"/>
              <a:t> groups</a:t>
            </a:r>
            <a:endParaRPr lang="en-GB" dirty="0"/>
          </a:p>
        </p:txBody>
      </p:sp>
      <p:sp>
        <p:nvSpPr>
          <p:cNvPr id="3" name="Content Placeholder 2"/>
          <p:cNvSpPr>
            <a:spLocks noGrp="1"/>
          </p:cNvSpPr>
          <p:nvPr>
            <p:ph idx="1"/>
          </p:nvPr>
        </p:nvSpPr>
        <p:spPr/>
        <p:txBody>
          <a:bodyPr/>
          <a:lstStyle/>
          <a:p>
            <a:r>
              <a:rPr lang="fr-BE" dirty="0" smtClean="0"/>
              <a:t>The  </a:t>
            </a:r>
            <a:r>
              <a:rPr lang="fr-BE" dirty="0" err="1" smtClean="0"/>
              <a:t>channel</a:t>
            </a:r>
            <a:r>
              <a:rPr lang="fr-BE" dirty="0" smtClean="0"/>
              <a:t> </a:t>
            </a:r>
            <a:r>
              <a:rPr lang="fr-BE" dirty="0" err="1" smtClean="0"/>
              <a:t>follows</a:t>
            </a:r>
            <a:r>
              <a:rPr lang="fr-BE" dirty="0" smtClean="0"/>
              <a:t> the </a:t>
            </a:r>
            <a:r>
              <a:rPr lang="fr-BE" dirty="0" err="1" smtClean="0"/>
              <a:t>target</a:t>
            </a:r>
            <a:r>
              <a:rPr lang="fr-BE" dirty="0" smtClean="0"/>
              <a:t> </a:t>
            </a:r>
          </a:p>
          <a:p>
            <a:pPr marL="457200" indent="-457200">
              <a:buFont typeface="+mj-lt"/>
              <a:buAutoNum type="arabicPeriod"/>
            </a:pPr>
            <a:r>
              <a:rPr lang="fr-BE" dirty="0" smtClean="0"/>
              <a:t>General public/Media: </a:t>
            </a:r>
            <a:r>
              <a:rPr lang="fr-BE" sz="2000" dirty="0" err="1" smtClean="0"/>
              <a:t>Press</a:t>
            </a:r>
            <a:r>
              <a:rPr lang="fr-BE" sz="2000" dirty="0" smtClean="0"/>
              <a:t> releases, </a:t>
            </a:r>
            <a:r>
              <a:rPr lang="fr-BE" sz="2000" dirty="0" err="1" smtClean="0"/>
              <a:t>Press</a:t>
            </a:r>
            <a:r>
              <a:rPr lang="fr-BE" sz="2000" dirty="0" smtClean="0"/>
              <a:t> </a:t>
            </a:r>
            <a:r>
              <a:rPr lang="fr-BE" sz="2000" dirty="0" err="1" smtClean="0"/>
              <a:t>conferences</a:t>
            </a:r>
            <a:r>
              <a:rPr lang="fr-BE" sz="2000" dirty="0" smtClean="0"/>
              <a:t>, Op-</a:t>
            </a:r>
            <a:r>
              <a:rPr lang="fr-BE" sz="2000" dirty="0" err="1" smtClean="0"/>
              <a:t>eds</a:t>
            </a:r>
            <a:r>
              <a:rPr lang="fr-BE" sz="2000" dirty="0" smtClean="0"/>
              <a:t>, interviews, </a:t>
            </a:r>
            <a:r>
              <a:rPr lang="fr-BE" sz="2000" dirty="0" err="1" smtClean="0"/>
              <a:t>Website</a:t>
            </a:r>
            <a:r>
              <a:rPr lang="fr-BE" sz="2000" dirty="0" smtClean="0"/>
              <a:t>, brochures, </a:t>
            </a:r>
            <a:r>
              <a:rPr lang="fr-BE" sz="2000" dirty="0" err="1" smtClean="0"/>
              <a:t>infographics</a:t>
            </a:r>
            <a:r>
              <a:rPr lang="fr-BE" sz="2000" dirty="0" smtClean="0"/>
              <a:t>, social media…</a:t>
            </a:r>
          </a:p>
          <a:p>
            <a:pPr marL="457200" indent="-457200">
              <a:buFont typeface="+mj-lt"/>
              <a:buAutoNum type="arabicPeriod"/>
            </a:pPr>
            <a:r>
              <a:rPr lang="fr-BE" dirty="0" smtClean="0"/>
              <a:t>Law </a:t>
            </a:r>
            <a:r>
              <a:rPr lang="fr-BE" dirty="0" err="1" smtClean="0"/>
              <a:t>firms</a:t>
            </a:r>
            <a:r>
              <a:rPr lang="fr-BE" dirty="0" smtClean="0"/>
              <a:t>: </a:t>
            </a:r>
            <a:r>
              <a:rPr lang="fr-BE" sz="2000" dirty="0" err="1" smtClean="0"/>
              <a:t>academic</a:t>
            </a:r>
            <a:r>
              <a:rPr lang="fr-BE" sz="2000" dirty="0" smtClean="0"/>
              <a:t> </a:t>
            </a:r>
            <a:r>
              <a:rPr lang="fr-BE" sz="2000" dirty="0" err="1" smtClean="0"/>
              <a:t>conferences</a:t>
            </a:r>
            <a:r>
              <a:rPr lang="fr-BE" sz="2000" dirty="0" smtClean="0"/>
              <a:t>, articles</a:t>
            </a:r>
          </a:p>
          <a:p>
            <a:pPr marL="457200" indent="-457200">
              <a:buFont typeface="+mj-lt"/>
              <a:buAutoNum type="arabicPeriod"/>
            </a:pPr>
            <a:r>
              <a:rPr lang="fr-BE" dirty="0" err="1" smtClean="0"/>
              <a:t>Consumers</a:t>
            </a:r>
            <a:r>
              <a:rPr lang="fr-BE" dirty="0" smtClean="0"/>
              <a:t> and business associations: </a:t>
            </a:r>
            <a:r>
              <a:rPr lang="fr-BE" sz="2000" dirty="0" err="1" smtClean="0"/>
              <a:t>roundtables</a:t>
            </a:r>
            <a:r>
              <a:rPr lang="fr-BE" sz="2000" dirty="0" smtClean="0"/>
              <a:t>, meetings, Commission national </a:t>
            </a:r>
            <a:r>
              <a:rPr lang="fr-BE" sz="2000" dirty="0" err="1" smtClean="0"/>
              <a:t>representations</a:t>
            </a:r>
            <a:r>
              <a:rPr lang="fr-BE" sz="2000" dirty="0" smtClean="0"/>
              <a:t>, </a:t>
            </a:r>
            <a:r>
              <a:rPr lang="fr-BE" sz="2000" dirty="0" err="1" smtClean="0"/>
              <a:t>NCAs</a:t>
            </a:r>
            <a:r>
              <a:rPr lang="fr-BE" sz="2000" dirty="0" smtClean="0"/>
              <a:t> </a:t>
            </a:r>
          </a:p>
          <a:p>
            <a:pPr marL="457200" indent="-457200">
              <a:buFont typeface="+mj-lt"/>
              <a:buAutoNum type="arabicPeriod"/>
            </a:pPr>
            <a:r>
              <a:rPr lang="fr-BE" dirty="0" err="1" smtClean="0"/>
              <a:t>Other</a:t>
            </a:r>
            <a:r>
              <a:rPr lang="fr-BE" dirty="0" smtClean="0"/>
              <a:t> EU institutions (EP, Council), EU MS</a:t>
            </a:r>
          </a:p>
          <a:p>
            <a:pPr marL="457200" indent="-457200">
              <a:buFont typeface="+mj-lt"/>
              <a:buAutoNum type="arabicPeriod"/>
            </a:pPr>
            <a:r>
              <a:rPr lang="fr-BE" dirty="0" smtClean="0"/>
              <a:t>… </a:t>
            </a:r>
          </a:p>
          <a:p>
            <a:pPr marL="457200" indent="-457200">
              <a:buFont typeface="+mj-lt"/>
              <a:buAutoNum type="arabicPeriod"/>
            </a:pPr>
            <a:r>
              <a:rPr lang="fr-BE" dirty="0" smtClean="0"/>
              <a:t> </a:t>
            </a:r>
            <a:endParaRPr lang="en-GB" dirty="0"/>
          </a:p>
        </p:txBody>
      </p:sp>
    </p:spTree>
    <p:extLst>
      <p:ext uri="{BB962C8B-B14F-4D97-AF65-F5344CB8AC3E}">
        <p14:creationId xmlns:p14="http://schemas.microsoft.com/office/powerpoint/2010/main" val="2433729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err="1" smtClean="0"/>
              <a:t>When</a:t>
            </a:r>
            <a:r>
              <a:rPr lang="fr-BE" dirty="0" smtClean="0"/>
              <a:t>? </a:t>
            </a:r>
            <a:r>
              <a:rPr lang="fr-BE" dirty="0" err="1" smtClean="0"/>
              <a:t>Strategic</a:t>
            </a:r>
            <a:r>
              <a:rPr lang="fr-BE" dirty="0" smtClean="0"/>
              <a:t> planning</a:t>
            </a:r>
            <a:endParaRPr lang="en-GB" dirty="0"/>
          </a:p>
        </p:txBody>
      </p:sp>
      <p:graphicFrame>
        <p:nvGraphicFramePr>
          <p:cNvPr id="10" name="Content Placeholder 9"/>
          <p:cNvGraphicFramePr>
            <a:graphicFrameLocks noGrp="1" noChangeAspect="1"/>
          </p:cNvGraphicFramePr>
          <p:nvPr>
            <p:ph idx="1"/>
            <p:extLst>
              <p:ext uri="{D42A27DB-BD31-4B8C-83A1-F6EECF244321}">
                <p14:modId xmlns:p14="http://schemas.microsoft.com/office/powerpoint/2010/main" val="2690850441"/>
              </p:ext>
            </p:extLst>
          </p:nvPr>
        </p:nvGraphicFramePr>
        <p:xfrm>
          <a:off x="611560" y="2132856"/>
          <a:ext cx="7776864" cy="4680520"/>
        </p:xfrm>
        <a:graphic>
          <a:graphicData uri="http://schemas.openxmlformats.org/presentationml/2006/ole">
            <mc:AlternateContent xmlns:mc="http://schemas.openxmlformats.org/markup-compatibility/2006">
              <mc:Choice xmlns:v="urn:schemas-microsoft-com:vml" Requires="v">
                <p:oleObj spid="_x0000_s89114" name="Worksheet" r:id="rId5" imgW="9372735" imgH="10820400" progId="Excel.Sheet.12">
                  <p:embed/>
                </p:oleObj>
              </mc:Choice>
              <mc:Fallback>
                <p:oleObj name="Worksheet" r:id="rId5" imgW="9372735" imgH="10820400" progId="Excel.Sheet.12">
                  <p:embed/>
                  <p:pic>
                    <p:nvPicPr>
                      <p:cNvPr id="0" name="Content Placeholder 2"/>
                      <p:cNvPicPr>
                        <a:picLocks noGrp="1" noChangeAspect="1" noChangeArrowheads="1"/>
                      </p:cNvPicPr>
                      <p:nvPr/>
                    </p:nvPicPr>
                    <p:blipFill>
                      <a:blip r:embed="rId6"/>
                      <a:srcRect/>
                      <a:stretch>
                        <a:fillRect/>
                      </a:stretch>
                    </p:blipFill>
                    <p:spPr bwMode="auto">
                      <a:xfrm>
                        <a:off x="611560" y="2132856"/>
                        <a:ext cx="7776864" cy="468052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7084110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a:t>Background slides</a:t>
            </a:r>
            <a:r>
              <a:rPr lang="en-GB" dirty="0"/>
              <a:t/>
            </a:r>
            <a:br>
              <a:rPr lang="en-GB" dirty="0"/>
            </a:br>
            <a:endParaRPr lang="en-GB" dirty="0"/>
          </a:p>
        </p:txBody>
      </p:sp>
      <p:sp>
        <p:nvSpPr>
          <p:cNvPr id="3" name="Text Placeholder 2"/>
          <p:cNvSpPr>
            <a:spLocks noGrp="1"/>
          </p:cNvSpPr>
          <p:nvPr>
            <p:ph type="body" idx="1"/>
          </p:nvPr>
        </p:nvSpPr>
        <p:spPr>
          <a:xfrm>
            <a:off x="722313" y="2906713"/>
            <a:ext cx="7772400" cy="738311"/>
          </a:xfrm>
        </p:spPr>
        <p:txBody>
          <a:bodyPr/>
          <a:lstStyle/>
          <a:p>
            <a:endParaRPr lang="en-GB" dirty="0"/>
          </a:p>
        </p:txBody>
      </p:sp>
    </p:spTree>
    <p:extLst>
      <p:ext uri="{BB962C8B-B14F-4D97-AF65-F5344CB8AC3E}">
        <p14:creationId xmlns:p14="http://schemas.microsoft.com/office/powerpoint/2010/main" val="6769210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Communication </a:t>
            </a:r>
            <a:r>
              <a:rPr lang="fr-BE" dirty="0" err="1" smtClean="0"/>
              <a:t>dilemmas</a:t>
            </a:r>
            <a:r>
              <a:rPr lang="fr-BE" dirty="0" smtClean="0"/>
              <a:t> </a:t>
            </a:r>
            <a:endParaRPr lang="en-GB" dirty="0"/>
          </a:p>
        </p:txBody>
      </p:sp>
      <p:sp>
        <p:nvSpPr>
          <p:cNvPr id="3" name="Content Placeholder 2"/>
          <p:cNvSpPr>
            <a:spLocks noGrp="1"/>
          </p:cNvSpPr>
          <p:nvPr>
            <p:ph idx="1"/>
          </p:nvPr>
        </p:nvSpPr>
        <p:spPr/>
        <p:txBody>
          <a:bodyPr/>
          <a:lstStyle/>
          <a:p>
            <a:r>
              <a:rPr lang="fr-BE" dirty="0" smtClean="0"/>
              <a:t>Public communication v. parties' </a:t>
            </a:r>
            <a:r>
              <a:rPr lang="fr-BE" dirty="0" err="1" smtClean="0"/>
              <a:t>interests</a:t>
            </a:r>
            <a:r>
              <a:rPr lang="fr-BE" dirty="0" smtClean="0"/>
              <a:t>/</a:t>
            </a:r>
            <a:r>
              <a:rPr lang="fr-BE" dirty="0" err="1" smtClean="0"/>
              <a:t>confidentiality</a:t>
            </a:r>
            <a:r>
              <a:rPr lang="fr-BE" dirty="0" smtClean="0"/>
              <a:t> </a:t>
            </a:r>
            <a:r>
              <a:rPr lang="fr-BE" dirty="0" err="1" smtClean="0"/>
              <a:t>requirements</a:t>
            </a:r>
            <a:r>
              <a:rPr lang="fr-BE" dirty="0" smtClean="0"/>
              <a:t> </a:t>
            </a:r>
          </a:p>
          <a:p>
            <a:endParaRPr lang="fr-BE" dirty="0" smtClean="0"/>
          </a:p>
          <a:p>
            <a:r>
              <a:rPr lang="fr-BE" dirty="0" smtClean="0"/>
              <a:t>Public communication v. </a:t>
            </a:r>
            <a:r>
              <a:rPr lang="fr-BE" dirty="0" err="1" smtClean="0"/>
              <a:t>Discretion</a:t>
            </a:r>
            <a:r>
              <a:rPr lang="fr-BE" dirty="0" smtClean="0"/>
              <a:t> in </a:t>
            </a:r>
            <a:r>
              <a:rPr lang="fr-BE" dirty="0" err="1" smtClean="0"/>
              <a:t>decisions</a:t>
            </a:r>
            <a:r>
              <a:rPr lang="fr-BE" dirty="0" smtClean="0"/>
              <a:t> </a:t>
            </a:r>
          </a:p>
          <a:p>
            <a:r>
              <a:rPr lang="fr-BE" dirty="0" smtClean="0"/>
              <a:t>  </a:t>
            </a:r>
            <a:endParaRPr lang="fr-BE" dirty="0"/>
          </a:p>
          <a:p>
            <a:r>
              <a:rPr lang="fr-BE" dirty="0" smtClean="0"/>
              <a:t>Relations </a:t>
            </a:r>
            <a:r>
              <a:rPr lang="fr-BE" dirty="0" err="1" smtClean="0"/>
              <a:t>with</a:t>
            </a:r>
            <a:r>
              <a:rPr lang="fr-BE" dirty="0" smtClean="0"/>
              <a:t> the media/</a:t>
            </a:r>
            <a:r>
              <a:rPr lang="fr-BE" dirty="0" err="1" smtClean="0"/>
              <a:t>stakeholders</a:t>
            </a:r>
            <a:r>
              <a:rPr lang="fr-BE" dirty="0" smtClean="0"/>
              <a:t> v. </a:t>
            </a:r>
            <a:r>
              <a:rPr lang="fr-BE" dirty="0" err="1" smtClean="0"/>
              <a:t>independence</a:t>
            </a:r>
            <a:r>
              <a:rPr lang="fr-BE" dirty="0" smtClean="0"/>
              <a:t>   </a:t>
            </a:r>
          </a:p>
          <a:p>
            <a:endParaRPr lang="fr-BE" dirty="0"/>
          </a:p>
          <a:p>
            <a:endParaRPr lang="en-GB" dirty="0"/>
          </a:p>
        </p:txBody>
      </p:sp>
    </p:spTree>
    <p:extLst>
      <p:ext uri="{BB962C8B-B14F-4D97-AF65-F5344CB8AC3E}">
        <p14:creationId xmlns:p14="http://schemas.microsoft.com/office/powerpoint/2010/main" val="1371522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hlinkClick r:id="rId2"/>
              </a:rPr>
              <a:t>https://</a:t>
            </a:r>
            <a:r>
              <a:rPr lang="en-GB" dirty="0" smtClean="0">
                <a:hlinkClick r:id="rId2"/>
              </a:rPr>
              <a:t>twitter.com/EU_Competition</a:t>
            </a:r>
            <a:endParaRPr lang="en-GB" dirty="0" smtClean="0"/>
          </a:p>
          <a:p>
            <a:endParaRPr lang="fr-BE" dirty="0"/>
          </a:p>
          <a:p>
            <a:r>
              <a:rPr lang="en-GB" dirty="0"/>
              <a:t>http://ec.europa.eu/competition/index_en.html</a:t>
            </a:r>
          </a:p>
        </p:txBody>
      </p:sp>
    </p:spTree>
    <p:extLst>
      <p:ext uri="{BB962C8B-B14F-4D97-AF65-F5344CB8AC3E}">
        <p14:creationId xmlns:p14="http://schemas.microsoft.com/office/powerpoint/2010/main" val="2552115401"/>
      </p:ext>
    </p:extLst>
  </p:cSld>
  <p:clrMapOvr>
    <a:masterClrMapping/>
  </p:clrMapOvr>
</p:sld>
</file>

<file path=ppt/theme/theme1.xml><?xml version="1.0" encoding="utf-8"?>
<a:theme xmlns:a="http://schemas.openxmlformats.org/drawingml/2006/main" name="Blank">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2482</TotalTime>
  <Words>1500</Words>
  <Application>Microsoft Office PowerPoint</Application>
  <PresentationFormat>On-screen Show (4:3)</PresentationFormat>
  <Paragraphs>107</Paragraphs>
  <Slides>10</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Blank</vt:lpstr>
      <vt:lpstr>Worksheet</vt:lpstr>
      <vt:lpstr>Accountability &amp; communication:  Building a communication strategy</vt:lpstr>
      <vt:lpstr>Why do we communicate?</vt:lpstr>
      <vt:lpstr>What do we communicate about? </vt:lpstr>
      <vt:lpstr>Who communicates?</vt:lpstr>
      <vt:lpstr>How? Channels &amp; target groups</vt:lpstr>
      <vt:lpstr>When? Strategic planning</vt:lpstr>
      <vt:lpstr>Background slides </vt:lpstr>
      <vt:lpstr>Communication dilemmas </vt:lpstr>
      <vt:lpstr>PowerPoint Presentation</vt:lpstr>
      <vt:lpstr>PowerPoint Presentation</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Advocacy and Accountability</dc:title>
  <dc:creator>MARQUEZ URIARTE Tatiana (COMP)</dc:creator>
  <cp:lastModifiedBy>CA Admin</cp:lastModifiedBy>
  <cp:revision>27</cp:revision>
  <dcterms:created xsi:type="dcterms:W3CDTF">2016-03-09T12:21:56Z</dcterms:created>
  <dcterms:modified xsi:type="dcterms:W3CDTF">2016-03-11T06:56:54Z</dcterms:modified>
</cp:coreProperties>
</file>