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handoutMasterIdLst>
    <p:handoutMasterId r:id="rId37"/>
  </p:handoutMasterIdLst>
  <p:sldIdLst>
    <p:sldId id="256" r:id="rId2"/>
    <p:sldId id="257" r:id="rId3"/>
    <p:sldId id="258" r:id="rId4"/>
    <p:sldId id="316" r:id="rId5"/>
    <p:sldId id="341" r:id="rId6"/>
    <p:sldId id="260" r:id="rId7"/>
    <p:sldId id="333" r:id="rId8"/>
    <p:sldId id="321" r:id="rId9"/>
    <p:sldId id="334" r:id="rId10"/>
    <p:sldId id="335" r:id="rId11"/>
    <p:sldId id="336" r:id="rId12"/>
    <p:sldId id="337" r:id="rId13"/>
    <p:sldId id="338" r:id="rId14"/>
    <p:sldId id="339" r:id="rId15"/>
    <p:sldId id="340" r:id="rId16"/>
    <p:sldId id="310" r:id="rId17"/>
    <p:sldId id="342" r:id="rId18"/>
    <p:sldId id="343" r:id="rId19"/>
    <p:sldId id="355" r:id="rId20"/>
    <p:sldId id="356" r:id="rId21"/>
    <p:sldId id="344" r:id="rId22"/>
    <p:sldId id="345" r:id="rId23"/>
    <p:sldId id="346" r:id="rId24"/>
    <p:sldId id="347" r:id="rId25"/>
    <p:sldId id="348" r:id="rId26"/>
    <p:sldId id="349" r:id="rId27"/>
    <p:sldId id="350" r:id="rId28"/>
    <p:sldId id="351" r:id="rId29"/>
    <p:sldId id="352" r:id="rId30"/>
    <p:sldId id="353" r:id="rId31"/>
    <p:sldId id="354" r:id="rId32"/>
    <p:sldId id="357" r:id="rId33"/>
    <p:sldId id="271" r:id="rId34"/>
    <p:sldId id="277"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6" d="100"/>
          <a:sy n="56" d="100"/>
        </p:scale>
        <p:origin x="-1962" y="-10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_rels/data1.xml.rels><?xml version="1.0" encoding="UTF-8" standalone="yes"?>
<Relationships xmlns="http://schemas.openxmlformats.org/package/2006/relationships"><Relationship Id="rId2" Type="http://schemas.openxmlformats.org/officeDocument/2006/relationships/hyperlink" Target="mailto:CC@competitionauthority.co.bw" TargetMode="External"/><Relationship Id="rId1" Type="http://schemas.openxmlformats.org/officeDocument/2006/relationships/hyperlink" Target="mailto:temalebeswa@mmlc.co.bw" TargetMode="Externa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D3694A-44AC-4C8F-9907-EB3E60041B77}"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n-ZA"/>
        </a:p>
      </dgm:t>
    </dgm:pt>
    <dgm:pt modelId="{A91D69C8-687B-4626-91AB-C735E941A209}">
      <dgm:prSet phldrT="[Text]" custT="1"/>
      <dgm:spPr/>
      <dgm:t>
        <a:bodyPr/>
        <a:lstStyle/>
        <a:p>
          <a:endParaRPr lang="en-ZA" sz="1600" dirty="0" smtClean="0"/>
        </a:p>
        <a:p>
          <a:r>
            <a:rPr lang="en-ZA" sz="4000" b="1" dirty="0" smtClean="0"/>
            <a:t>KE A LEBOGA…</a:t>
          </a:r>
        </a:p>
        <a:p>
          <a:endParaRPr lang="en-ZA" sz="1600" dirty="0" smtClean="0"/>
        </a:p>
        <a:p>
          <a:r>
            <a:rPr lang="en-ZA" sz="1600" dirty="0" smtClean="0"/>
            <a:t>FOR FURTHER INFORMATION:</a:t>
          </a:r>
        </a:p>
        <a:p>
          <a:pPr marL="982663" indent="0"/>
          <a:r>
            <a:rPr lang="en-ZA" sz="1600" b="1" dirty="0" smtClean="0">
              <a:solidFill>
                <a:schemeClr val="tx1"/>
              </a:solidFill>
            </a:rPr>
            <a:t>Tendekani E. </a:t>
          </a:r>
          <a:r>
            <a:rPr lang="en-ZA" sz="1600" b="1" dirty="0" err="1" smtClean="0">
              <a:solidFill>
                <a:schemeClr val="tx1"/>
              </a:solidFill>
            </a:rPr>
            <a:t>Malebeswa</a:t>
          </a:r>
          <a:endParaRPr lang="en-ZA" sz="1600" b="1" dirty="0" smtClean="0">
            <a:solidFill>
              <a:schemeClr val="tx1"/>
            </a:solidFill>
          </a:endParaRPr>
        </a:p>
        <a:p>
          <a:pPr marL="982663" indent="0"/>
          <a:r>
            <a:rPr lang="en-ZA" sz="1600" b="1" dirty="0" smtClean="0">
              <a:solidFill>
                <a:schemeClr val="tx1"/>
              </a:solidFill>
            </a:rPr>
            <a:t>Commissioner &amp; Chair of the Technical Committee</a:t>
          </a:r>
        </a:p>
        <a:p>
          <a:pPr marL="982663" indent="0"/>
          <a:r>
            <a:rPr lang="en-ZA" sz="1600" b="1" dirty="0" smtClean="0">
              <a:solidFill>
                <a:schemeClr val="tx1"/>
              </a:solidFill>
            </a:rPr>
            <a:t>Competition Commission</a:t>
          </a:r>
        </a:p>
        <a:p>
          <a:pPr marL="982663" indent="0"/>
          <a:r>
            <a:rPr lang="en-ZA" sz="1600" b="1" dirty="0" smtClean="0">
              <a:solidFill>
                <a:schemeClr val="tx1"/>
              </a:solidFill>
            </a:rPr>
            <a:t>Plot 50664, Fairgrounds Office Park</a:t>
          </a:r>
        </a:p>
        <a:p>
          <a:pPr marL="982663" indent="0"/>
          <a:r>
            <a:rPr lang="en-ZA" sz="1600" b="1" dirty="0" smtClean="0">
              <a:solidFill>
                <a:schemeClr val="tx1"/>
              </a:solidFill>
            </a:rPr>
            <a:t>Private Bag 00101</a:t>
          </a:r>
        </a:p>
        <a:p>
          <a:pPr marL="982663" indent="0"/>
          <a:r>
            <a:rPr lang="en-ZA" sz="1600" b="1" dirty="0" smtClean="0">
              <a:solidFill>
                <a:schemeClr val="tx1"/>
              </a:solidFill>
            </a:rPr>
            <a:t>Gaborone, BOTSWANA</a:t>
          </a:r>
        </a:p>
        <a:p>
          <a:pPr marL="982663" indent="0"/>
          <a:r>
            <a:rPr lang="en-ZA" sz="1600" b="1" dirty="0" smtClean="0">
              <a:solidFill>
                <a:schemeClr val="tx1"/>
              </a:solidFill>
            </a:rPr>
            <a:t>Tel: +267 393 4278  I   3184838 (business)</a:t>
          </a:r>
        </a:p>
        <a:p>
          <a:pPr marL="982663" indent="0"/>
          <a:r>
            <a:rPr lang="en-ZA" sz="1600" b="1" dirty="0" smtClean="0">
              <a:solidFill>
                <a:schemeClr val="tx1"/>
              </a:solidFill>
            </a:rPr>
            <a:t>Fax: +267 </a:t>
          </a:r>
          <a:r>
            <a:rPr lang="en-GB" sz="1600" b="1" dirty="0" smtClean="0">
              <a:solidFill>
                <a:schemeClr val="tx1"/>
              </a:solidFill>
            </a:rPr>
            <a:t>391</a:t>
          </a:r>
          <a:r>
            <a:rPr lang="en-GB" sz="1600" dirty="0" smtClean="0">
              <a:solidFill>
                <a:schemeClr val="tx1"/>
              </a:solidFill>
            </a:rPr>
            <a:t> </a:t>
          </a:r>
          <a:r>
            <a:rPr lang="en-GB" sz="1600" b="1" dirty="0" smtClean="0">
              <a:solidFill>
                <a:schemeClr val="tx1"/>
              </a:solidFill>
            </a:rPr>
            <a:t>9358</a:t>
          </a:r>
        </a:p>
        <a:p>
          <a:pPr marL="982663" indent="0"/>
          <a:r>
            <a:rPr lang="en-ZA" sz="1600" b="1" dirty="0" smtClean="0"/>
            <a:t>Email</a:t>
          </a:r>
          <a:r>
            <a:rPr lang="en-ZA" sz="1600" dirty="0" smtClean="0"/>
            <a:t>: </a:t>
          </a:r>
          <a:r>
            <a:rPr lang="en-GB" sz="1600" dirty="0" smtClean="0"/>
            <a:t> </a:t>
          </a:r>
          <a:r>
            <a:rPr lang="en-GB" sz="1600" dirty="0" smtClean="0">
              <a:hlinkClick xmlns:r="http://schemas.openxmlformats.org/officeDocument/2006/relationships" r:id="rId1"/>
            </a:rPr>
            <a:t>temalebeswa@mmlc.co.bw</a:t>
          </a:r>
          <a:r>
            <a:rPr lang="en-GB" sz="1600" dirty="0" smtClean="0"/>
            <a:t> </a:t>
          </a:r>
          <a:r>
            <a:rPr lang="en-ZA" sz="1600" dirty="0" smtClean="0"/>
            <a:t> </a:t>
          </a:r>
        </a:p>
        <a:p>
          <a:pPr marL="982663" indent="0"/>
          <a:r>
            <a:rPr lang="en-ZA" sz="1600" dirty="0" smtClean="0">
              <a:hlinkClick xmlns:r="http://schemas.openxmlformats.org/officeDocument/2006/relationships" r:id="rId2"/>
            </a:rPr>
            <a:t>CC@competitionauthority.co.bw</a:t>
          </a:r>
          <a:r>
            <a:rPr lang="en-ZA" sz="1600" dirty="0" smtClean="0"/>
            <a:t>  </a:t>
          </a:r>
        </a:p>
      </dgm:t>
    </dgm:pt>
    <dgm:pt modelId="{D27E0355-71E3-49EF-AF3B-A3D95045ECF3}" type="parTrans" cxnId="{F4B5A0FC-A61F-4807-B125-A65A91508876}">
      <dgm:prSet/>
      <dgm:spPr/>
      <dgm:t>
        <a:bodyPr/>
        <a:lstStyle/>
        <a:p>
          <a:endParaRPr lang="en-ZA"/>
        </a:p>
      </dgm:t>
    </dgm:pt>
    <dgm:pt modelId="{06AB8E3C-5F82-49A2-BFD7-B8098223966F}" type="sibTrans" cxnId="{F4B5A0FC-A61F-4807-B125-A65A91508876}">
      <dgm:prSet/>
      <dgm:spPr/>
      <dgm:t>
        <a:bodyPr/>
        <a:lstStyle/>
        <a:p>
          <a:endParaRPr lang="en-ZA"/>
        </a:p>
      </dgm:t>
    </dgm:pt>
    <dgm:pt modelId="{E0ABE697-AB55-4053-8A04-E1251A901383}" type="pres">
      <dgm:prSet presAssocID="{B9D3694A-44AC-4C8F-9907-EB3E60041B77}" presName="linear" presStyleCnt="0">
        <dgm:presLayoutVars>
          <dgm:animLvl val="lvl"/>
          <dgm:resizeHandles val="exact"/>
        </dgm:presLayoutVars>
      </dgm:prSet>
      <dgm:spPr/>
      <dgm:t>
        <a:bodyPr/>
        <a:lstStyle/>
        <a:p>
          <a:endParaRPr lang="en-GB"/>
        </a:p>
      </dgm:t>
    </dgm:pt>
    <dgm:pt modelId="{5FFF3B1F-8C28-4D67-A382-54FE23031A7E}" type="pres">
      <dgm:prSet presAssocID="{A91D69C8-687B-4626-91AB-C735E941A209}" presName="parentText" presStyleLbl="node1" presStyleIdx="0" presStyleCnt="1">
        <dgm:presLayoutVars>
          <dgm:chMax val="0"/>
          <dgm:bulletEnabled val="1"/>
        </dgm:presLayoutVars>
      </dgm:prSet>
      <dgm:spPr/>
      <dgm:t>
        <a:bodyPr/>
        <a:lstStyle/>
        <a:p>
          <a:endParaRPr lang="en-GB"/>
        </a:p>
      </dgm:t>
    </dgm:pt>
  </dgm:ptLst>
  <dgm:cxnLst>
    <dgm:cxn modelId="{F4B5A0FC-A61F-4807-B125-A65A91508876}" srcId="{B9D3694A-44AC-4C8F-9907-EB3E60041B77}" destId="{A91D69C8-687B-4626-91AB-C735E941A209}" srcOrd="0" destOrd="0" parTransId="{D27E0355-71E3-49EF-AF3B-A3D95045ECF3}" sibTransId="{06AB8E3C-5F82-49A2-BFD7-B8098223966F}"/>
    <dgm:cxn modelId="{660477A3-32CE-47F8-ADFA-FCC5D4B3A392}" type="presOf" srcId="{A91D69C8-687B-4626-91AB-C735E941A209}" destId="{5FFF3B1F-8C28-4D67-A382-54FE23031A7E}" srcOrd="0" destOrd="0" presId="urn:microsoft.com/office/officeart/2005/8/layout/vList2"/>
    <dgm:cxn modelId="{FEEC417D-55C7-47FD-87B0-14D43C2099CB}" type="presOf" srcId="{B9D3694A-44AC-4C8F-9907-EB3E60041B77}" destId="{E0ABE697-AB55-4053-8A04-E1251A901383}" srcOrd="0" destOrd="0" presId="urn:microsoft.com/office/officeart/2005/8/layout/vList2"/>
    <dgm:cxn modelId="{8FF016E3-4342-4FB6-B603-BC2E32DAAB6A}" type="presParOf" srcId="{E0ABE697-AB55-4053-8A04-E1251A901383}" destId="{5FFF3B1F-8C28-4D67-A382-54FE23031A7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501324-59ED-445C-9FC1-9FEF7D869E0F}" type="datetimeFigureOut">
              <a:rPr lang="en-GB" smtClean="0"/>
              <a:t>11/12/2014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45F1508-DF9E-4741-8563-C420A08C9387}" type="slidenum">
              <a:rPr lang="en-GB" smtClean="0"/>
              <a:t>‹#›</a:t>
            </a:fld>
            <a:endParaRPr lang="en-GB"/>
          </a:p>
        </p:txBody>
      </p:sp>
    </p:spTree>
    <p:extLst>
      <p:ext uri="{BB962C8B-B14F-4D97-AF65-F5344CB8AC3E}">
        <p14:creationId xmlns:p14="http://schemas.microsoft.com/office/powerpoint/2010/main" val="42364276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4851C5-D641-4089-B3C3-F3DDF12120B1}" type="datetimeFigureOut">
              <a:rPr lang="en-ZA" smtClean="0"/>
              <a:t>2014/12/11</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1AC243-B940-496A-8919-1D5062610722}" type="slidenum">
              <a:rPr lang="en-ZA" smtClean="0"/>
              <a:t>‹#›</a:t>
            </a:fld>
            <a:endParaRPr lang="en-ZA"/>
          </a:p>
        </p:txBody>
      </p:sp>
    </p:spTree>
    <p:extLst>
      <p:ext uri="{BB962C8B-B14F-4D97-AF65-F5344CB8AC3E}">
        <p14:creationId xmlns:p14="http://schemas.microsoft.com/office/powerpoint/2010/main" val="3066420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F1AC243-B940-496A-8919-1D5062610722}" type="slidenum">
              <a:rPr lang="en-ZA" smtClean="0"/>
              <a:t>16</a:t>
            </a:fld>
            <a:endParaRPr lang="en-ZA"/>
          </a:p>
        </p:txBody>
      </p:sp>
    </p:spTree>
    <p:extLst>
      <p:ext uri="{BB962C8B-B14F-4D97-AF65-F5344CB8AC3E}">
        <p14:creationId xmlns:p14="http://schemas.microsoft.com/office/powerpoint/2010/main" val="30530294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F1AC243-B940-496A-8919-1D5062610722}" type="slidenum">
              <a:rPr lang="en-ZA" smtClean="0"/>
              <a:t>25</a:t>
            </a:fld>
            <a:endParaRPr lang="en-ZA"/>
          </a:p>
        </p:txBody>
      </p:sp>
    </p:spTree>
    <p:extLst>
      <p:ext uri="{BB962C8B-B14F-4D97-AF65-F5344CB8AC3E}">
        <p14:creationId xmlns:p14="http://schemas.microsoft.com/office/powerpoint/2010/main" val="30530294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F1AC243-B940-496A-8919-1D5062610722}" type="slidenum">
              <a:rPr lang="en-ZA" smtClean="0"/>
              <a:t>26</a:t>
            </a:fld>
            <a:endParaRPr lang="en-ZA"/>
          </a:p>
        </p:txBody>
      </p:sp>
    </p:spTree>
    <p:extLst>
      <p:ext uri="{BB962C8B-B14F-4D97-AF65-F5344CB8AC3E}">
        <p14:creationId xmlns:p14="http://schemas.microsoft.com/office/powerpoint/2010/main" val="30530294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F1AC243-B940-496A-8919-1D5062610722}" type="slidenum">
              <a:rPr lang="en-ZA" smtClean="0"/>
              <a:t>27</a:t>
            </a:fld>
            <a:endParaRPr lang="en-ZA"/>
          </a:p>
        </p:txBody>
      </p:sp>
    </p:spTree>
    <p:extLst>
      <p:ext uri="{BB962C8B-B14F-4D97-AF65-F5344CB8AC3E}">
        <p14:creationId xmlns:p14="http://schemas.microsoft.com/office/powerpoint/2010/main" val="30530294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F1AC243-B940-496A-8919-1D5062610722}" type="slidenum">
              <a:rPr lang="en-ZA" smtClean="0"/>
              <a:t>28</a:t>
            </a:fld>
            <a:endParaRPr lang="en-ZA"/>
          </a:p>
        </p:txBody>
      </p:sp>
    </p:spTree>
    <p:extLst>
      <p:ext uri="{BB962C8B-B14F-4D97-AF65-F5344CB8AC3E}">
        <p14:creationId xmlns:p14="http://schemas.microsoft.com/office/powerpoint/2010/main" val="30530294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F1AC243-B940-496A-8919-1D5062610722}" type="slidenum">
              <a:rPr lang="en-ZA" smtClean="0"/>
              <a:t>29</a:t>
            </a:fld>
            <a:endParaRPr lang="en-ZA"/>
          </a:p>
        </p:txBody>
      </p:sp>
    </p:spTree>
    <p:extLst>
      <p:ext uri="{BB962C8B-B14F-4D97-AF65-F5344CB8AC3E}">
        <p14:creationId xmlns:p14="http://schemas.microsoft.com/office/powerpoint/2010/main" val="30530294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F1AC243-B940-496A-8919-1D5062610722}" type="slidenum">
              <a:rPr lang="en-ZA" smtClean="0"/>
              <a:t>30</a:t>
            </a:fld>
            <a:endParaRPr lang="en-ZA"/>
          </a:p>
        </p:txBody>
      </p:sp>
    </p:spTree>
    <p:extLst>
      <p:ext uri="{BB962C8B-B14F-4D97-AF65-F5344CB8AC3E}">
        <p14:creationId xmlns:p14="http://schemas.microsoft.com/office/powerpoint/2010/main" val="30530294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F1AC243-B940-496A-8919-1D5062610722}" type="slidenum">
              <a:rPr lang="en-ZA" smtClean="0"/>
              <a:t>31</a:t>
            </a:fld>
            <a:endParaRPr lang="en-ZA"/>
          </a:p>
        </p:txBody>
      </p:sp>
    </p:spTree>
    <p:extLst>
      <p:ext uri="{BB962C8B-B14F-4D97-AF65-F5344CB8AC3E}">
        <p14:creationId xmlns:p14="http://schemas.microsoft.com/office/powerpoint/2010/main" val="30530294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F1AC243-B940-496A-8919-1D5062610722}" type="slidenum">
              <a:rPr lang="en-ZA" smtClean="0"/>
              <a:t>32</a:t>
            </a:fld>
            <a:endParaRPr lang="en-ZA"/>
          </a:p>
        </p:txBody>
      </p:sp>
    </p:spTree>
    <p:extLst>
      <p:ext uri="{BB962C8B-B14F-4D97-AF65-F5344CB8AC3E}">
        <p14:creationId xmlns:p14="http://schemas.microsoft.com/office/powerpoint/2010/main" val="30530294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F1AC243-B940-496A-8919-1D5062610722}" type="slidenum">
              <a:rPr lang="en-ZA" smtClean="0"/>
              <a:t>17</a:t>
            </a:fld>
            <a:endParaRPr lang="en-ZA"/>
          </a:p>
        </p:txBody>
      </p:sp>
    </p:spTree>
    <p:extLst>
      <p:ext uri="{BB962C8B-B14F-4D97-AF65-F5344CB8AC3E}">
        <p14:creationId xmlns:p14="http://schemas.microsoft.com/office/powerpoint/2010/main" val="3053029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F1AC243-B940-496A-8919-1D5062610722}" type="slidenum">
              <a:rPr lang="en-ZA" smtClean="0"/>
              <a:t>18</a:t>
            </a:fld>
            <a:endParaRPr lang="en-ZA"/>
          </a:p>
        </p:txBody>
      </p:sp>
    </p:spTree>
    <p:extLst>
      <p:ext uri="{BB962C8B-B14F-4D97-AF65-F5344CB8AC3E}">
        <p14:creationId xmlns:p14="http://schemas.microsoft.com/office/powerpoint/2010/main" val="3053029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F1AC243-B940-496A-8919-1D5062610722}" type="slidenum">
              <a:rPr lang="en-ZA" smtClean="0"/>
              <a:t>19</a:t>
            </a:fld>
            <a:endParaRPr lang="en-ZA"/>
          </a:p>
        </p:txBody>
      </p:sp>
    </p:spTree>
    <p:extLst>
      <p:ext uri="{BB962C8B-B14F-4D97-AF65-F5344CB8AC3E}">
        <p14:creationId xmlns:p14="http://schemas.microsoft.com/office/powerpoint/2010/main" val="3053029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F1AC243-B940-496A-8919-1D5062610722}" type="slidenum">
              <a:rPr lang="en-ZA" smtClean="0"/>
              <a:t>20</a:t>
            </a:fld>
            <a:endParaRPr lang="en-ZA"/>
          </a:p>
        </p:txBody>
      </p:sp>
    </p:spTree>
    <p:extLst>
      <p:ext uri="{BB962C8B-B14F-4D97-AF65-F5344CB8AC3E}">
        <p14:creationId xmlns:p14="http://schemas.microsoft.com/office/powerpoint/2010/main" val="30530294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F1AC243-B940-496A-8919-1D5062610722}" type="slidenum">
              <a:rPr lang="en-ZA" smtClean="0"/>
              <a:t>21</a:t>
            </a:fld>
            <a:endParaRPr lang="en-ZA"/>
          </a:p>
        </p:txBody>
      </p:sp>
    </p:spTree>
    <p:extLst>
      <p:ext uri="{BB962C8B-B14F-4D97-AF65-F5344CB8AC3E}">
        <p14:creationId xmlns:p14="http://schemas.microsoft.com/office/powerpoint/2010/main" val="30530294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F1AC243-B940-496A-8919-1D5062610722}" type="slidenum">
              <a:rPr lang="en-ZA" smtClean="0"/>
              <a:t>22</a:t>
            </a:fld>
            <a:endParaRPr lang="en-ZA"/>
          </a:p>
        </p:txBody>
      </p:sp>
    </p:spTree>
    <p:extLst>
      <p:ext uri="{BB962C8B-B14F-4D97-AF65-F5344CB8AC3E}">
        <p14:creationId xmlns:p14="http://schemas.microsoft.com/office/powerpoint/2010/main" val="30530294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F1AC243-B940-496A-8919-1D5062610722}" type="slidenum">
              <a:rPr lang="en-ZA" smtClean="0"/>
              <a:t>23</a:t>
            </a:fld>
            <a:endParaRPr lang="en-ZA"/>
          </a:p>
        </p:txBody>
      </p:sp>
    </p:spTree>
    <p:extLst>
      <p:ext uri="{BB962C8B-B14F-4D97-AF65-F5344CB8AC3E}">
        <p14:creationId xmlns:p14="http://schemas.microsoft.com/office/powerpoint/2010/main" val="3053029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F1AC243-B940-496A-8919-1D5062610722}" type="slidenum">
              <a:rPr lang="en-ZA" smtClean="0"/>
              <a:t>24</a:t>
            </a:fld>
            <a:endParaRPr lang="en-ZA"/>
          </a:p>
        </p:txBody>
      </p:sp>
    </p:spTree>
    <p:extLst>
      <p:ext uri="{BB962C8B-B14F-4D97-AF65-F5344CB8AC3E}">
        <p14:creationId xmlns:p14="http://schemas.microsoft.com/office/powerpoint/2010/main" val="3053029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2EC63096-5218-4D87-9B0B-B812945B3655}" type="datetime1">
              <a:rPr lang="en-ZA" smtClean="0"/>
              <a:t>2014/12/11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51D064B-60CB-488A-A319-61B81CF833B3}" type="slidenum">
              <a:rPr lang="en-ZA" smtClean="0"/>
              <a:t>‹#›</a:t>
            </a:fld>
            <a:endParaRPr lang="en-ZA"/>
          </a:p>
        </p:txBody>
      </p:sp>
    </p:spTree>
    <p:extLst>
      <p:ext uri="{BB962C8B-B14F-4D97-AF65-F5344CB8AC3E}">
        <p14:creationId xmlns:p14="http://schemas.microsoft.com/office/powerpoint/2010/main" val="2332091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5DB6C935-DB6E-453D-BAA1-E9F10BF92A1F}" type="datetime1">
              <a:rPr lang="en-ZA" smtClean="0"/>
              <a:t>2014/12/11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51D064B-60CB-488A-A319-61B81CF833B3}" type="slidenum">
              <a:rPr lang="en-ZA" smtClean="0"/>
              <a:t>‹#›</a:t>
            </a:fld>
            <a:endParaRPr lang="en-ZA"/>
          </a:p>
        </p:txBody>
      </p:sp>
    </p:spTree>
    <p:extLst>
      <p:ext uri="{BB962C8B-B14F-4D97-AF65-F5344CB8AC3E}">
        <p14:creationId xmlns:p14="http://schemas.microsoft.com/office/powerpoint/2010/main" val="3478299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47D2404-1EA7-4D8C-B3B9-B5E56776126A}" type="datetime1">
              <a:rPr lang="en-ZA" smtClean="0"/>
              <a:t>2014/12/11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51D064B-60CB-488A-A319-61B81CF833B3}" type="slidenum">
              <a:rPr lang="en-ZA" smtClean="0"/>
              <a:t>‹#›</a:t>
            </a:fld>
            <a:endParaRPr lang="en-ZA"/>
          </a:p>
        </p:txBody>
      </p:sp>
    </p:spTree>
    <p:extLst>
      <p:ext uri="{BB962C8B-B14F-4D97-AF65-F5344CB8AC3E}">
        <p14:creationId xmlns:p14="http://schemas.microsoft.com/office/powerpoint/2010/main" val="726546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986BDDE1-7A21-453D-A3BA-B881DA5E0B4E}" type="datetime1">
              <a:rPr lang="en-ZA" smtClean="0"/>
              <a:t>2014/12/11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51D064B-60CB-488A-A319-61B81CF833B3}" type="slidenum">
              <a:rPr lang="en-ZA" smtClean="0"/>
              <a:t>‹#›</a:t>
            </a:fld>
            <a:endParaRPr lang="en-ZA"/>
          </a:p>
        </p:txBody>
      </p:sp>
    </p:spTree>
    <p:extLst>
      <p:ext uri="{BB962C8B-B14F-4D97-AF65-F5344CB8AC3E}">
        <p14:creationId xmlns:p14="http://schemas.microsoft.com/office/powerpoint/2010/main" val="3326002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9F7888-2206-404E-8B3A-DE8B8B3ED0F3}" type="datetime1">
              <a:rPr lang="en-ZA" smtClean="0"/>
              <a:t>2014/12/11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51D064B-60CB-488A-A319-61B81CF833B3}" type="slidenum">
              <a:rPr lang="en-ZA" smtClean="0"/>
              <a:t>‹#›</a:t>
            </a:fld>
            <a:endParaRPr lang="en-ZA"/>
          </a:p>
        </p:txBody>
      </p:sp>
    </p:spTree>
    <p:extLst>
      <p:ext uri="{BB962C8B-B14F-4D97-AF65-F5344CB8AC3E}">
        <p14:creationId xmlns:p14="http://schemas.microsoft.com/office/powerpoint/2010/main" val="1244506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FD5A4E98-F15C-4A1F-9598-30390295D173}" type="datetime1">
              <a:rPr lang="en-ZA" smtClean="0"/>
              <a:t>2014/12/11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E51D064B-60CB-488A-A319-61B81CF833B3}" type="slidenum">
              <a:rPr lang="en-ZA" smtClean="0"/>
              <a:t>‹#›</a:t>
            </a:fld>
            <a:endParaRPr lang="en-ZA"/>
          </a:p>
        </p:txBody>
      </p:sp>
    </p:spTree>
    <p:extLst>
      <p:ext uri="{BB962C8B-B14F-4D97-AF65-F5344CB8AC3E}">
        <p14:creationId xmlns:p14="http://schemas.microsoft.com/office/powerpoint/2010/main" val="852988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B3A87CB7-0923-4CE3-B0FD-257FBEEEDE7E}" type="datetime1">
              <a:rPr lang="en-ZA" smtClean="0"/>
              <a:t>2014/12/11</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E51D064B-60CB-488A-A319-61B81CF833B3}" type="slidenum">
              <a:rPr lang="en-ZA" smtClean="0"/>
              <a:t>‹#›</a:t>
            </a:fld>
            <a:endParaRPr lang="en-ZA"/>
          </a:p>
        </p:txBody>
      </p:sp>
    </p:spTree>
    <p:extLst>
      <p:ext uri="{BB962C8B-B14F-4D97-AF65-F5344CB8AC3E}">
        <p14:creationId xmlns:p14="http://schemas.microsoft.com/office/powerpoint/2010/main" val="1091143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4D12C896-7FCB-4D45-A6C8-70A8544F5A40}" type="datetime1">
              <a:rPr lang="en-ZA" smtClean="0"/>
              <a:t>2014/12/11</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E51D064B-60CB-488A-A319-61B81CF833B3}" type="slidenum">
              <a:rPr lang="en-ZA" smtClean="0"/>
              <a:t>‹#›</a:t>
            </a:fld>
            <a:endParaRPr lang="en-ZA"/>
          </a:p>
        </p:txBody>
      </p:sp>
    </p:spTree>
    <p:extLst>
      <p:ext uri="{BB962C8B-B14F-4D97-AF65-F5344CB8AC3E}">
        <p14:creationId xmlns:p14="http://schemas.microsoft.com/office/powerpoint/2010/main" val="2001053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A72C26-FBD9-4807-B4E8-22F676BC340A}" type="datetime1">
              <a:rPr lang="en-ZA" smtClean="0"/>
              <a:t>2014/12/11</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E51D064B-60CB-488A-A319-61B81CF833B3}" type="slidenum">
              <a:rPr lang="en-ZA" smtClean="0"/>
              <a:t>‹#›</a:t>
            </a:fld>
            <a:endParaRPr lang="en-ZA"/>
          </a:p>
        </p:txBody>
      </p:sp>
    </p:spTree>
    <p:extLst>
      <p:ext uri="{BB962C8B-B14F-4D97-AF65-F5344CB8AC3E}">
        <p14:creationId xmlns:p14="http://schemas.microsoft.com/office/powerpoint/2010/main" val="3631717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1DAB06-F388-4F78-811F-C41637158AF5}" type="datetime1">
              <a:rPr lang="en-ZA" smtClean="0"/>
              <a:t>2014/12/11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E51D064B-60CB-488A-A319-61B81CF833B3}" type="slidenum">
              <a:rPr lang="en-ZA" smtClean="0"/>
              <a:t>‹#›</a:t>
            </a:fld>
            <a:endParaRPr lang="en-ZA"/>
          </a:p>
        </p:txBody>
      </p:sp>
    </p:spTree>
    <p:extLst>
      <p:ext uri="{BB962C8B-B14F-4D97-AF65-F5344CB8AC3E}">
        <p14:creationId xmlns:p14="http://schemas.microsoft.com/office/powerpoint/2010/main" val="581538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3EF6BB-ACE5-473E-B9E9-6F220C8921B8}" type="datetime1">
              <a:rPr lang="en-ZA" smtClean="0"/>
              <a:t>2014/12/11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E51D064B-60CB-488A-A319-61B81CF833B3}" type="slidenum">
              <a:rPr lang="en-ZA" smtClean="0"/>
              <a:t>‹#›</a:t>
            </a:fld>
            <a:endParaRPr lang="en-ZA"/>
          </a:p>
        </p:txBody>
      </p:sp>
    </p:spTree>
    <p:extLst>
      <p:ext uri="{BB962C8B-B14F-4D97-AF65-F5344CB8AC3E}">
        <p14:creationId xmlns:p14="http://schemas.microsoft.com/office/powerpoint/2010/main" val="2478200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D0C054-DF5B-4CD7-AE62-F1953C2AF214}" type="datetime1">
              <a:rPr lang="en-ZA" smtClean="0"/>
              <a:t>2014/12/11</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1D064B-60CB-488A-A319-61B81CF833B3}" type="slidenum">
              <a:rPr lang="en-ZA" smtClean="0"/>
              <a:t>‹#›</a:t>
            </a:fld>
            <a:endParaRPr lang="en-ZA"/>
          </a:p>
        </p:txBody>
      </p:sp>
    </p:spTree>
    <p:extLst>
      <p:ext uri="{BB962C8B-B14F-4D97-AF65-F5344CB8AC3E}">
        <p14:creationId xmlns:p14="http://schemas.microsoft.com/office/powerpoint/2010/main" val="815135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99592" y="2204864"/>
            <a:ext cx="7272808" cy="3946554"/>
          </a:xfrm>
        </p:spPr>
        <p:txBody>
          <a:bodyPr>
            <a:normAutofit fontScale="55000" lnSpcReduction="20000"/>
          </a:bodyPr>
          <a:lstStyle/>
          <a:p>
            <a:r>
              <a:rPr lang="en-ZA" sz="6300" b="1" dirty="0" smtClean="0">
                <a:solidFill>
                  <a:schemeClr val="tx1"/>
                </a:solidFill>
                <a:latin typeface="Arial Black" pitchFamily="34" charset="0"/>
              </a:rPr>
              <a:t>COMMISSION RULES OF PROCEDURE</a:t>
            </a:r>
          </a:p>
          <a:p>
            <a:endParaRPr lang="en-ZA" b="1" dirty="0">
              <a:solidFill>
                <a:schemeClr val="tx1"/>
              </a:solidFill>
            </a:endParaRPr>
          </a:p>
          <a:p>
            <a:endParaRPr lang="en-ZA" b="1" dirty="0" smtClean="0">
              <a:solidFill>
                <a:schemeClr val="tx1"/>
              </a:solidFill>
            </a:endParaRPr>
          </a:p>
          <a:p>
            <a:r>
              <a:rPr lang="en-ZA" b="1" dirty="0" smtClean="0">
                <a:solidFill>
                  <a:schemeClr val="tx1"/>
                </a:solidFill>
              </a:rPr>
              <a:t>by </a:t>
            </a:r>
          </a:p>
          <a:p>
            <a:r>
              <a:rPr lang="en-ZA" sz="4000" b="1" dirty="0" smtClean="0">
                <a:solidFill>
                  <a:schemeClr val="tx1"/>
                </a:solidFill>
              </a:rPr>
              <a:t>Tendekani   E.  </a:t>
            </a:r>
            <a:r>
              <a:rPr lang="en-ZA" sz="4000" b="1" dirty="0" err="1" smtClean="0">
                <a:solidFill>
                  <a:schemeClr val="tx1"/>
                </a:solidFill>
              </a:rPr>
              <a:t>Malebeswa</a:t>
            </a:r>
            <a:endParaRPr lang="en-ZA" sz="4000" b="1" dirty="0" smtClean="0">
              <a:solidFill>
                <a:schemeClr val="tx1"/>
              </a:solidFill>
            </a:endParaRPr>
          </a:p>
          <a:p>
            <a:r>
              <a:rPr lang="en-ZA" sz="4000" b="1" dirty="0" smtClean="0">
                <a:solidFill>
                  <a:schemeClr val="tx1"/>
                </a:solidFill>
              </a:rPr>
              <a:t>Chair of the Technical Committee</a:t>
            </a:r>
          </a:p>
          <a:p>
            <a:endParaRPr lang="en-ZA" b="1" dirty="0">
              <a:solidFill>
                <a:schemeClr val="tx1"/>
              </a:solidFill>
            </a:endParaRPr>
          </a:p>
          <a:p>
            <a:endParaRPr lang="en-ZA" b="1" dirty="0" smtClean="0">
              <a:solidFill>
                <a:schemeClr val="tx1"/>
              </a:solidFill>
            </a:endParaRPr>
          </a:p>
          <a:p>
            <a:r>
              <a:rPr lang="en-ZA" b="1" i="1" dirty="0" smtClean="0">
                <a:solidFill>
                  <a:schemeClr val="tx1"/>
                </a:solidFill>
              </a:rPr>
              <a:t>Presentation at the Second (2</a:t>
            </a:r>
            <a:r>
              <a:rPr lang="en-ZA" b="1" i="1" baseline="30000" dirty="0" smtClean="0">
                <a:solidFill>
                  <a:schemeClr val="tx1"/>
                </a:solidFill>
              </a:rPr>
              <a:t>nd</a:t>
            </a:r>
            <a:r>
              <a:rPr lang="en-ZA" b="1" i="1" dirty="0" smtClean="0">
                <a:solidFill>
                  <a:schemeClr val="tx1"/>
                </a:solidFill>
              </a:rPr>
              <a:t>) National Competition Conference at Gaborone Intl Conference Centre (GICC)</a:t>
            </a:r>
          </a:p>
          <a:p>
            <a:r>
              <a:rPr lang="en-ZA" b="1" i="1" dirty="0" smtClean="0">
                <a:solidFill>
                  <a:schemeClr val="tx1"/>
                </a:solidFill>
              </a:rPr>
              <a:t> 14 March 2013</a:t>
            </a:r>
          </a:p>
        </p:txBody>
      </p:sp>
      <p:sp>
        <p:nvSpPr>
          <p:cNvPr id="4" name="Title 3"/>
          <p:cNvSpPr>
            <a:spLocks noGrp="1"/>
          </p:cNvSpPr>
          <p:nvPr>
            <p:ph type="ctrTitle"/>
          </p:nvPr>
        </p:nvSpPr>
        <p:spPr>
          <a:xfrm>
            <a:off x="539552" y="404664"/>
            <a:ext cx="7772400" cy="1512168"/>
          </a:xfrm>
        </p:spPr>
        <p:txBody>
          <a:bodyPr>
            <a:normAutofit/>
          </a:bodyPr>
          <a:lstStyle/>
          <a:p>
            <a:r>
              <a:rPr lang="en-ZA" b="1" dirty="0" smtClean="0">
                <a:latin typeface="Arial Black" pitchFamily="34" charset="0"/>
              </a:rPr>
              <a:t>COMPETITION COMMISSION</a:t>
            </a:r>
            <a:endParaRPr lang="en-ZA" b="1" dirty="0">
              <a:latin typeface="Arial Black" pitchFamily="34" charset="0"/>
            </a:endParaRPr>
          </a:p>
        </p:txBody>
      </p:sp>
    </p:spTree>
    <p:extLst>
      <p:ext uri="{BB962C8B-B14F-4D97-AF65-F5344CB8AC3E}">
        <p14:creationId xmlns:p14="http://schemas.microsoft.com/office/powerpoint/2010/main" val="33197070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Autofit/>
          </a:bodyPr>
          <a:lstStyle/>
          <a:p>
            <a:r>
              <a:rPr lang="en-ZA" sz="3400" b="1" dirty="0" smtClean="0"/>
              <a:t>3. DOCUMENTS &amp; COMMUNICATION </a:t>
            </a:r>
            <a:r>
              <a:rPr lang="en-ZA" sz="3400" b="1" i="1" dirty="0" smtClean="0"/>
              <a:t>cont’d</a:t>
            </a:r>
            <a:endParaRPr lang="en-ZA" sz="3400" b="1" dirty="0"/>
          </a:p>
        </p:txBody>
      </p:sp>
      <p:sp>
        <p:nvSpPr>
          <p:cNvPr id="3" name="Content Placeholder 2"/>
          <p:cNvSpPr>
            <a:spLocks noGrp="1"/>
          </p:cNvSpPr>
          <p:nvPr>
            <p:ph idx="1"/>
          </p:nvPr>
        </p:nvSpPr>
        <p:spPr>
          <a:xfrm>
            <a:off x="457200" y="1124744"/>
            <a:ext cx="8229600" cy="5184576"/>
          </a:xfrm>
        </p:spPr>
        <p:txBody>
          <a:bodyPr>
            <a:noAutofit/>
          </a:bodyPr>
          <a:lstStyle/>
          <a:p>
            <a:pPr>
              <a:buFont typeface="Wingdings" pitchFamily="2" charset="2"/>
              <a:buChar char="§"/>
            </a:pPr>
            <a:r>
              <a:rPr lang="en-GB" b="1" dirty="0" smtClean="0"/>
              <a:t>Rule 7 introduces fees as follows:</a:t>
            </a:r>
            <a:endParaRPr lang="en-GB" b="1" dirty="0"/>
          </a:p>
          <a:p>
            <a:pPr marL="514350" indent="-514350">
              <a:buAutoNum type="arabicParenBoth"/>
            </a:pPr>
            <a:r>
              <a:rPr lang="en-GB" b="1" dirty="0" smtClean="0"/>
              <a:t>The </a:t>
            </a:r>
            <a:r>
              <a:rPr lang="en-GB" b="1" dirty="0"/>
              <a:t>fee for filing an initiating document is </a:t>
            </a:r>
            <a:r>
              <a:rPr lang="en-GB" b="1" dirty="0" err="1" smtClean="0"/>
              <a:t>P250.00</a:t>
            </a:r>
            <a:endParaRPr lang="en-GB" b="1" dirty="0"/>
          </a:p>
          <a:p>
            <a:pPr marL="514350" indent="-514350">
              <a:buAutoNum type="arabicParenBoth"/>
            </a:pPr>
            <a:r>
              <a:rPr lang="en-GB" b="1" dirty="0" smtClean="0"/>
              <a:t>The </a:t>
            </a:r>
            <a:r>
              <a:rPr lang="en-GB" b="1" dirty="0"/>
              <a:t>Registrar may charge a fee for making a copy of a document in </a:t>
            </a:r>
            <a:r>
              <a:rPr lang="en-GB" b="1" dirty="0" smtClean="0"/>
              <a:t>the possession </a:t>
            </a:r>
            <a:r>
              <a:rPr lang="en-GB" b="1" dirty="0"/>
              <a:t>of the </a:t>
            </a:r>
            <a:r>
              <a:rPr lang="en-GB" b="1" dirty="0" smtClean="0"/>
              <a:t>Commission.</a:t>
            </a:r>
            <a:endParaRPr lang="en-GB" b="1" dirty="0"/>
          </a:p>
          <a:p>
            <a:r>
              <a:rPr lang="en-GB" b="1" dirty="0" smtClean="0"/>
              <a:t>Under Rule 10, </a:t>
            </a:r>
            <a:r>
              <a:rPr lang="en-GB" b="1" dirty="0"/>
              <a:t>a</a:t>
            </a:r>
            <a:r>
              <a:rPr lang="en-GB" b="1" dirty="0" smtClean="0"/>
              <a:t>ny </a:t>
            </a:r>
            <a:r>
              <a:rPr lang="en-GB" b="1" dirty="0"/>
              <a:t>person, upon payment of the prescribed fee of P100.00, may inspect or copy any Commission </a:t>
            </a:r>
            <a:r>
              <a:rPr lang="en-GB" b="1" dirty="0" smtClean="0"/>
              <a:t>non-confidential information. </a:t>
            </a:r>
            <a:endParaRPr lang="en-GB" b="1" dirty="0"/>
          </a:p>
        </p:txBody>
      </p:sp>
      <p:sp>
        <p:nvSpPr>
          <p:cNvPr id="4" name="Slide Number Placeholder 3"/>
          <p:cNvSpPr>
            <a:spLocks noGrp="1"/>
          </p:cNvSpPr>
          <p:nvPr>
            <p:ph type="sldNum" sz="quarter" idx="12"/>
          </p:nvPr>
        </p:nvSpPr>
        <p:spPr/>
        <p:txBody>
          <a:bodyPr/>
          <a:lstStyle/>
          <a:p>
            <a:fld id="{E51D064B-60CB-488A-A319-61B81CF833B3}" type="slidenum">
              <a:rPr lang="en-ZA" smtClean="0"/>
              <a:t>10</a:t>
            </a:fld>
            <a:endParaRPr lang="en-ZA"/>
          </a:p>
        </p:txBody>
      </p:sp>
    </p:spTree>
    <p:extLst>
      <p:ext uri="{BB962C8B-B14F-4D97-AF65-F5344CB8AC3E}">
        <p14:creationId xmlns:p14="http://schemas.microsoft.com/office/powerpoint/2010/main" val="22076598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Autofit/>
          </a:bodyPr>
          <a:lstStyle/>
          <a:p>
            <a:r>
              <a:rPr lang="en-ZA" sz="3400" b="1" dirty="0" smtClean="0"/>
              <a:t>4. COMPLAINT PROCEDURES</a:t>
            </a:r>
            <a:endParaRPr lang="en-ZA" sz="3400" b="1" dirty="0"/>
          </a:p>
        </p:txBody>
      </p:sp>
      <p:sp>
        <p:nvSpPr>
          <p:cNvPr id="3" name="Content Placeholder 2"/>
          <p:cNvSpPr>
            <a:spLocks noGrp="1"/>
          </p:cNvSpPr>
          <p:nvPr>
            <p:ph idx="1"/>
          </p:nvPr>
        </p:nvSpPr>
        <p:spPr>
          <a:xfrm>
            <a:off x="457200" y="1124744"/>
            <a:ext cx="8229600" cy="5184576"/>
          </a:xfrm>
        </p:spPr>
        <p:txBody>
          <a:bodyPr>
            <a:noAutofit/>
          </a:bodyPr>
          <a:lstStyle/>
          <a:p>
            <a:pPr>
              <a:buFont typeface="Wingdings" pitchFamily="2" charset="2"/>
              <a:buChar char="§"/>
            </a:pPr>
            <a:r>
              <a:rPr lang="en-GB" sz="2900" b="1" dirty="0" smtClean="0"/>
              <a:t>Under Rule 11</a:t>
            </a:r>
          </a:p>
          <a:p>
            <a:pPr marL="0" indent="0">
              <a:buNone/>
            </a:pPr>
            <a:r>
              <a:rPr lang="en-GB" sz="2900" b="1" dirty="0" smtClean="0"/>
              <a:t>(1</a:t>
            </a:r>
            <a:r>
              <a:rPr lang="en-GB" sz="2900" b="1" dirty="0"/>
              <a:t>)	A complaint referral may be filed -</a:t>
            </a:r>
          </a:p>
          <a:p>
            <a:pPr marL="0" indent="0">
              <a:buNone/>
            </a:pPr>
            <a:r>
              <a:rPr lang="en-GB" sz="2900" b="1" dirty="0"/>
              <a:t>(a)	by the Authority in terms of section 39 of the Act or in Form I of Regulation 14(4) of </a:t>
            </a:r>
            <a:r>
              <a:rPr lang="en-GB" sz="2900" b="1" dirty="0" smtClean="0"/>
              <a:t>the Competition </a:t>
            </a:r>
            <a:r>
              <a:rPr lang="en-GB" sz="2900" b="1" dirty="0"/>
              <a:t>Regulations;</a:t>
            </a:r>
          </a:p>
          <a:p>
            <a:pPr marL="0" indent="0">
              <a:buNone/>
            </a:pPr>
            <a:r>
              <a:rPr lang="en-GB" sz="2900" b="1" dirty="0"/>
              <a:t>(b)	by a complainant in terms of section 39(6) of the Act or in Form I of Regulation 14(4) of the </a:t>
            </a:r>
            <a:r>
              <a:rPr lang="en-GB" sz="2900" b="1" dirty="0" smtClean="0"/>
              <a:t>Competition Regulations</a:t>
            </a:r>
            <a:r>
              <a:rPr lang="en-GB" sz="2900" b="1" dirty="0"/>
              <a:t>; or</a:t>
            </a:r>
          </a:p>
          <a:p>
            <a:pPr marL="0" indent="0">
              <a:buNone/>
            </a:pPr>
            <a:r>
              <a:rPr lang="en-GB" sz="2900" b="1" dirty="0"/>
              <a:t>(c)	by any other party to an action in a Court that has been referred to the Commission in terms of section 71(1) (a) of the Act.</a:t>
            </a:r>
          </a:p>
        </p:txBody>
      </p:sp>
      <p:sp>
        <p:nvSpPr>
          <p:cNvPr id="4" name="Slide Number Placeholder 3"/>
          <p:cNvSpPr>
            <a:spLocks noGrp="1"/>
          </p:cNvSpPr>
          <p:nvPr>
            <p:ph type="sldNum" sz="quarter" idx="12"/>
          </p:nvPr>
        </p:nvSpPr>
        <p:spPr/>
        <p:txBody>
          <a:bodyPr/>
          <a:lstStyle/>
          <a:p>
            <a:fld id="{E51D064B-60CB-488A-A319-61B81CF833B3}" type="slidenum">
              <a:rPr lang="en-ZA" smtClean="0"/>
              <a:t>11</a:t>
            </a:fld>
            <a:endParaRPr lang="en-ZA"/>
          </a:p>
        </p:txBody>
      </p:sp>
    </p:spTree>
    <p:extLst>
      <p:ext uri="{BB962C8B-B14F-4D97-AF65-F5344CB8AC3E}">
        <p14:creationId xmlns:p14="http://schemas.microsoft.com/office/powerpoint/2010/main" val="22652578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Autofit/>
          </a:bodyPr>
          <a:lstStyle/>
          <a:p>
            <a:r>
              <a:rPr lang="en-ZA" sz="3400" b="1" dirty="0" smtClean="0"/>
              <a:t>4. COMPLAINT PROCEDURES </a:t>
            </a:r>
            <a:r>
              <a:rPr lang="en-ZA" sz="3400" b="1" i="1" dirty="0"/>
              <a:t>cont’d</a:t>
            </a:r>
            <a:endParaRPr lang="en-ZA" sz="3400" b="1" dirty="0"/>
          </a:p>
        </p:txBody>
      </p:sp>
      <p:sp>
        <p:nvSpPr>
          <p:cNvPr id="3" name="Content Placeholder 2"/>
          <p:cNvSpPr>
            <a:spLocks noGrp="1"/>
          </p:cNvSpPr>
          <p:nvPr>
            <p:ph idx="1"/>
          </p:nvPr>
        </p:nvSpPr>
        <p:spPr>
          <a:xfrm>
            <a:off x="457200" y="1124744"/>
            <a:ext cx="8229600" cy="5184576"/>
          </a:xfrm>
        </p:spPr>
        <p:txBody>
          <a:bodyPr>
            <a:noAutofit/>
          </a:bodyPr>
          <a:lstStyle/>
          <a:p>
            <a:pPr>
              <a:buFont typeface="Wingdings" pitchFamily="2" charset="2"/>
              <a:buChar char="§"/>
            </a:pPr>
            <a:r>
              <a:rPr lang="en-GB" sz="2900" b="1" dirty="0" smtClean="0"/>
              <a:t>Under Rule 13, an ‘Answer’ must be given</a:t>
            </a:r>
          </a:p>
          <a:p>
            <a:pPr marL="0" indent="0">
              <a:buNone/>
            </a:pPr>
            <a:r>
              <a:rPr lang="en-GB" sz="2800" b="1" dirty="0" smtClean="0"/>
              <a:t>(1</a:t>
            </a:r>
            <a:r>
              <a:rPr lang="en-GB" sz="2800" b="1" dirty="0"/>
              <a:t>)	Within ten (10) working days after being served with a complaint referral filed by the </a:t>
            </a:r>
            <a:r>
              <a:rPr lang="en-GB" sz="2800" b="1" dirty="0" smtClean="0"/>
              <a:t>Authority. </a:t>
            </a:r>
            <a:r>
              <a:rPr lang="en-GB" sz="2800" b="1" dirty="0"/>
              <a:t>A</a:t>
            </a:r>
            <a:r>
              <a:rPr lang="en-GB" sz="2800" b="1" dirty="0" smtClean="0"/>
              <a:t>ny </a:t>
            </a:r>
            <a:r>
              <a:rPr lang="en-GB" sz="2800" b="1" dirty="0"/>
              <a:t>respondent who wishes to oppose the complaint referral must - </a:t>
            </a:r>
          </a:p>
          <a:p>
            <a:pPr marL="514350" indent="-514350">
              <a:buAutoNum type="alphaLcParenBoth"/>
            </a:pPr>
            <a:r>
              <a:rPr lang="en-GB" sz="2800" b="1" dirty="0" smtClean="0"/>
              <a:t>serve </a:t>
            </a:r>
            <a:r>
              <a:rPr lang="en-GB" sz="2800" b="1" dirty="0"/>
              <a:t>a copy of their answer on the Authority</a:t>
            </a:r>
            <a:r>
              <a:rPr lang="en-GB" sz="2800" b="1" dirty="0" smtClean="0"/>
              <a:t>; and </a:t>
            </a:r>
            <a:endParaRPr lang="en-GB" sz="2800" b="1" dirty="0"/>
          </a:p>
          <a:p>
            <a:pPr marL="514350" indent="-514350">
              <a:buAutoNum type="alphaLcParenBoth"/>
            </a:pPr>
            <a:r>
              <a:rPr lang="en-GB" sz="2800" b="1" dirty="0" smtClean="0"/>
              <a:t>file </a:t>
            </a:r>
            <a:r>
              <a:rPr lang="en-GB" sz="2800" b="1" dirty="0"/>
              <a:t>the answer with proof of service.</a:t>
            </a:r>
          </a:p>
          <a:p>
            <a:r>
              <a:rPr lang="en-GB" sz="2800" b="1" dirty="0"/>
              <a:t>(2)	Within ten (10) working days after being served with a complaint referral filed by a person other than the Authority, a respondent who wishes to oppose the complaint referral must -</a:t>
            </a:r>
          </a:p>
          <a:p>
            <a:pPr marL="0" indent="0">
              <a:buNone/>
            </a:pPr>
            <a:r>
              <a:rPr lang="en-GB" sz="2900" b="1" dirty="0" smtClean="0"/>
              <a:t>.</a:t>
            </a:r>
            <a:endParaRPr lang="en-GB" sz="2900" b="1" dirty="0"/>
          </a:p>
        </p:txBody>
      </p:sp>
      <p:sp>
        <p:nvSpPr>
          <p:cNvPr id="4" name="Slide Number Placeholder 3"/>
          <p:cNvSpPr>
            <a:spLocks noGrp="1"/>
          </p:cNvSpPr>
          <p:nvPr>
            <p:ph type="sldNum" sz="quarter" idx="12"/>
          </p:nvPr>
        </p:nvSpPr>
        <p:spPr/>
        <p:txBody>
          <a:bodyPr/>
          <a:lstStyle/>
          <a:p>
            <a:fld id="{E51D064B-60CB-488A-A319-61B81CF833B3}" type="slidenum">
              <a:rPr lang="en-ZA" smtClean="0"/>
              <a:t>12</a:t>
            </a:fld>
            <a:endParaRPr lang="en-ZA"/>
          </a:p>
        </p:txBody>
      </p:sp>
    </p:spTree>
    <p:extLst>
      <p:ext uri="{BB962C8B-B14F-4D97-AF65-F5344CB8AC3E}">
        <p14:creationId xmlns:p14="http://schemas.microsoft.com/office/powerpoint/2010/main" val="20136218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Autofit/>
          </a:bodyPr>
          <a:lstStyle/>
          <a:p>
            <a:r>
              <a:rPr lang="en-ZA" sz="3400" b="1" dirty="0" smtClean="0"/>
              <a:t>4. COMPLAINT PROCEDURES </a:t>
            </a:r>
            <a:r>
              <a:rPr lang="en-ZA" sz="3400" b="1" i="1" dirty="0" smtClean="0"/>
              <a:t>cont’d</a:t>
            </a:r>
            <a:endParaRPr lang="en-ZA" sz="3400" b="1" dirty="0"/>
          </a:p>
        </p:txBody>
      </p:sp>
      <p:sp>
        <p:nvSpPr>
          <p:cNvPr id="3" name="Content Placeholder 2"/>
          <p:cNvSpPr>
            <a:spLocks noGrp="1"/>
          </p:cNvSpPr>
          <p:nvPr>
            <p:ph idx="1"/>
          </p:nvPr>
        </p:nvSpPr>
        <p:spPr>
          <a:xfrm>
            <a:off x="457200" y="1124744"/>
            <a:ext cx="8229600" cy="5184576"/>
          </a:xfrm>
        </p:spPr>
        <p:txBody>
          <a:bodyPr>
            <a:noAutofit/>
          </a:bodyPr>
          <a:lstStyle/>
          <a:p>
            <a:pPr marL="514350" indent="-514350">
              <a:buAutoNum type="alphaLcParenBoth"/>
            </a:pPr>
            <a:r>
              <a:rPr lang="en-GB" sz="3100" b="1" dirty="0" smtClean="0"/>
              <a:t>serve </a:t>
            </a:r>
            <a:r>
              <a:rPr lang="en-GB" sz="3100" b="1" dirty="0"/>
              <a:t>a copy of their answer on the Authority, on the person who filed the referral, and on </a:t>
            </a:r>
            <a:r>
              <a:rPr lang="en-GB" sz="3100" b="1" dirty="0" smtClean="0"/>
              <a:t>any </a:t>
            </a:r>
            <a:r>
              <a:rPr lang="en-GB" sz="3100" b="1" dirty="0"/>
              <a:t>other person who has previously filed a complaint referral in that matter; </a:t>
            </a:r>
            <a:r>
              <a:rPr lang="en-GB" sz="3100" b="1" dirty="0" smtClean="0"/>
              <a:t>and</a:t>
            </a:r>
          </a:p>
          <a:p>
            <a:pPr marL="514350" indent="-514350">
              <a:buAutoNum type="alphaLcParenBoth"/>
            </a:pPr>
            <a:r>
              <a:rPr lang="en-GB" sz="3100" b="1" dirty="0" smtClean="0"/>
              <a:t>file </a:t>
            </a:r>
            <a:r>
              <a:rPr lang="en-GB" sz="3100" b="1" dirty="0"/>
              <a:t>the answer with proof of service.</a:t>
            </a:r>
          </a:p>
          <a:p>
            <a:pPr>
              <a:buFont typeface="Wingdings" pitchFamily="2" charset="2"/>
              <a:buChar char="§"/>
            </a:pPr>
            <a:r>
              <a:rPr lang="en-GB" sz="3100" b="1" dirty="0" smtClean="0"/>
              <a:t>An </a:t>
            </a:r>
            <a:r>
              <a:rPr lang="en-GB" sz="3100" b="1" dirty="0"/>
              <a:t>answer that raises only a point of law must set out the question of law to be resolved</a:t>
            </a:r>
            <a:r>
              <a:rPr lang="en-GB" sz="3100" b="1" dirty="0" smtClean="0"/>
              <a:t>.</a:t>
            </a:r>
          </a:p>
          <a:p>
            <a:pPr>
              <a:buFont typeface="Wingdings" pitchFamily="2" charset="2"/>
              <a:buChar char="§"/>
            </a:pPr>
            <a:r>
              <a:rPr lang="en-GB" sz="3100" b="1" dirty="0" smtClean="0"/>
              <a:t>Any </a:t>
            </a:r>
            <a:r>
              <a:rPr lang="en-GB" sz="3100" b="1" dirty="0"/>
              <a:t>other answer must be in affidavit form, setting out in numbered paragraphs -</a:t>
            </a:r>
          </a:p>
          <a:p>
            <a:pPr marL="0" indent="0">
              <a:buNone/>
            </a:pPr>
            <a:endParaRPr lang="en-GB" sz="3100" b="1" dirty="0"/>
          </a:p>
        </p:txBody>
      </p:sp>
      <p:sp>
        <p:nvSpPr>
          <p:cNvPr id="4" name="Slide Number Placeholder 3"/>
          <p:cNvSpPr>
            <a:spLocks noGrp="1"/>
          </p:cNvSpPr>
          <p:nvPr>
            <p:ph type="sldNum" sz="quarter" idx="12"/>
          </p:nvPr>
        </p:nvSpPr>
        <p:spPr/>
        <p:txBody>
          <a:bodyPr/>
          <a:lstStyle/>
          <a:p>
            <a:fld id="{E51D064B-60CB-488A-A319-61B81CF833B3}" type="slidenum">
              <a:rPr lang="en-ZA" smtClean="0"/>
              <a:t>13</a:t>
            </a:fld>
            <a:endParaRPr lang="en-ZA"/>
          </a:p>
        </p:txBody>
      </p:sp>
    </p:spTree>
    <p:extLst>
      <p:ext uri="{BB962C8B-B14F-4D97-AF65-F5344CB8AC3E}">
        <p14:creationId xmlns:p14="http://schemas.microsoft.com/office/powerpoint/2010/main" val="42712753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Autofit/>
          </a:bodyPr>
          <a:lstStyle/>
          <a:p>
            <a:r>
              <a:rPr lang="en-ZA" sz="3400" b="1" dirty="0" smtClean="0"/>
              <a:t>4. COMPLAINT PROCEDURES </a:t>
            </a:r>
            <a:r>
              <a:rPr lang="en-ZA" sz="3400" b="1" i="1" dirty="0" smtClean="0"/>
              <a:t>cont’d</a:t>
            </a:r>
            <a:endParaRPr lang="en-ZA" sz="3400" b="1" dirty="0"/>
          </a:p>
        </p:txBody>
      </p:sp>
      <p:sp>
        <p:nvSpPr>
          <p:cNvPr id="3" name="Content Placeholder 2"/>
          <p:cNvSpPr>
            <a:spLocks noGrp="1"/>
          </p:cNvSpPr>
          <p:nvPr>
            <p:ph idx="1"/>
          </p:nvPr>
        </p:nvSpPr>
        <p:spPr>
          <a:xfrm>
            <a:off x="457200" y="1124744"/>
            <a:ext cx="8229600" cy="5184576"/>
          </a:xfrm>
        </p:spPr>
        <p:txBody>
          <a:bodyPr>
            <a:noAutofit/>
          </a:bodyPr>
          <a:lstStyle/>
          <a:p>
            <a:pPr marL="514350" indent="-514350">
              <a:buAutoNum type="alphaLcParenBoth"/>
            </a:pPr>
            <a:r>
              <a:rPr lang="en-GB" b="1" dirty="0" smtClean="0"/>
              <a:t>a </a:t>
            </a:r>
            <a:r>
              <a:rPr lang="en-GB" b="1" dirty="0"/>
              <a:t>concise statement of the grounds on which the complaint referral is </a:t>
            </a:r>
            <a:r>
              <a:rPr lang="en-GB" b="1" dirty="0" smtClean="0"/>
              <a:t>opposed;</a:t>
            </a:r>
          </a:p>
          <a:p>
            <a:pPr marL="514350" indent="-514350">
              <a:buAutoNum type="alphaLcParenBoth"/>
            </a:pPr>
            <a:r>
              <a:rPr lang="en-GB" b="1" dirty="0" smtClean="0"/>
              <a:t>the </a:t>
            </a:r>
            <a:r>
              <a:rPr lang="en-GB" b="1" dirty="0"/>
              <a:t>material facts or points of law on which the respondent relies; </a:t>
            </a:r>
            <a:r>
              <a:rPr lang="en-GB" b="1" dirty="0" smtClean="0"/>
              <a:t>and</a:t>
            </a:r>
          </a:p>
          <a:p>
            <a:pPr marL="514350" indent="-514350">
              <a:buAutoNum type="alphaLcParenBoth"/>
            </a:pPr>
            <a:r>
              <a:rPr lang="en-GB" b="1" dirty="0" smtClean="0"/>
              <a:t>an </a:t>
            </a:r>
            <a:r>
              <a:rPr lang="en-GB" b="1" dirty="0"/>
              <a:t>admission or denial of each ground and of each material fact relevant to each ground set out in the complaint referral</a:t>
            </a:r>
            <a:r>
              <a:rPr lang="en-GB" b="1" dirty="0" smtClean="0"/>
              <a:t>.</a:t>
            </a:r>
            <a:endParaRPr lang="en-GB" b="1" dirty="0"/>
          </a:p>
        </p:txBody>
      </p:sp>
      <p:sp>
        <p:nvSpPr>
          <p:cNvPr id="4" name="Slide Number Placeholder 3"/>
          <p:cNvSpPr>
            <a:spLocks noGrp="1"/>
          </p:cNvSpPr>
          <p:nvPr>
            <p:ph type="sldNum" sz="quarter" idx="12"/>
          </p:nvPr>
        </p:nvSpPr>
        <p:spPr/>
        <p:txBody>
          <a:bodyPr/>
          <a:lstStyle/>
          <a:p>
            <a:fld id="{E51D064B-60CB-488A-A319-61B81CF833B3}" type="slidenum">
              <a:rPr lang="en-ZA" smtClean="0"/>
              <a:t>14</a:t>
            </a:fld>
            <a:endParaRPr lang="en-ZA"/>
          </a:p>
        </p:txBody>
      </p:sp>
    </p:spTree>
    <p:extLst>
      <p:ext uri="{BB962C8B-B14F-4D97-AF65-F5344CB8AC3E}">
        <p14:creationId xmlns:p14="http://schemas.microsoft.com/office/powerpoint/2010/main" val="28372149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Autofit/>
          </a:bodyPr>
          <a:lstStyle/>
          <a:p>
            <a:r>
              <a:rPr lang="en-ZA" sz="3400" b="1" dirty="0" smtClean="0"/>
              <a:t>4. COMPLAINT PROCEDURES </a:t>
            </a:r>
            <a:r>
              <a:rPr lang="en-ZA" sz="3400" b="1" i="1" dirty="0" smtClean="0"/>
              <a:t>cont’d</a:t>
            </a:r>
            <a:endParaRPr lang="en-ZA" sz="3400" b="1" dirty="0"/>
          </a:p>
        </p:txBody>
      </p:sp>
      <p:sp>
        <p:nvSpPr>
          <p:cNvPr id="3" name="Content Placeholder 2"/>
          <p:cNvSpPr>
            <a:spLocks noGrp="1"/>
          </p:cNvSpPr>
          <p:nvPr>
            <p:ph idx="1"/>
          </p:nvPr>
        </p:nvSpPr>
        <p:spPr>
          <a:xfrm>
            <a:off x="457200" y="1124744"/>
            <a:ext cx="8229600" cy="5184576"/>
          </a:xfrm>
        </p:spPr>
        <p:txBody>
          <a:bodyPr>
            <a:noAutofit/>
          </a:bodyPr>
          <a:lstStyle/>
          <a:p>
            <a:pPr>
              <a:buFont typeface="Wingdings" pitchFamily="2" charset="2"/>
              <a:buChar char="§"/>
            </a:pPr>
            <a:r>
              <a:rPr lang="en-GB" sz="3000" b="1" dirty="0"/>
              <a:t>An allegation of fact set out in the complaint referral that is not specifically denied or admitted in an answer will be deemed to be </a:t>
            </a:r>
            <a:r>
              <a:rPr lang="en-GB" sz="3000" b="1" dirty="0" smtClean="0"/>
              <a:t>admitted - Rule 13(4)</a:t>
            </a:r>
          </a:p>
          <a:p>
            <a:pPr>
              <a:buFont typeface="Wingdings" pitchFamily="2" charset="2"/>
              <a:buChar char="§"/>
            </a:pPr>
            <a:r>
              <a:rPr lang="en-GB" sz="3000" b="1" dirty="0" smtClean="0"/>
              <a:t>In </a:t>
            </a:r>
            <a:r>
              <a:rPr lang="en-GB" sz="3000" b="1" dirty="0"/>
              <a:t>an answer, the respondent must qualify or explain a denial of an allegation, if necessary in the </a:t>
            </a:r>
            <a:r>
              <a:rPr lang="en-GB" sz="3000" b="1" dirty="0" smtClean="0"/>
              <a:t>circumstances – Rule 13(5)</a:t>
            </a:r>
          </a:p>
          <a:p>
            <a:pPr>
              <a:buFont typeface="Wingdings" pitchFamily="2" charset="2"/>
              <a:buChar char="§"/>
            </a:pPr>
            <a:r>
              <a:rPr lang="en-GB" sz="3000" b="1" dirty="0" smtClean="0"/>
              <a:t>Reply </a:t>
            </a:r>
            <a:r>
              <a:rPr lang="en-GB" sz="3000" b="1" dirty="0"/>
              <a:t>to </a:t>
            </a:r>
            <a:r>
              <a:rPr lang="en-GB" sz="3000" b="1" dirty="0" smtClean="0"/>
              <a:t>an Answer by Affidavit may be made within 10 working days  where </a:t>
            </a:r>
            <a:r>
              <a:rPr lang="en-GB" sz="3000" b="1" dirty="0"/>
              <a:t>the answer only raises a point of law and not any other issues raised in the complaint </a:t>
            </a:r>
            <a:r>
              <a:rPr lang="en-GB" sz="3000" b="1" dirty="0" smtClean="0"/>
              <a:t>referral -  Rule 14</a:t>
            </a:r>
            <a:endParaRPr lang="en-GB" sz="3000" b="1" dirty="0"/>
          </a:p>
        </p:txBody>
      </p:sp>
      <p:sp>
        <p:nvSpPr>
          <p:cNvPr id="4" name="Slide Number Placeholder 3"/>
          <p:cNvSpPr>
            <a:spLocks noGrp="1"/>
          </p:cNvSpPr>
          <p:nvPr>
            <p:ph type="sldNum" sz="quarter" idx="12"/>
          </p:nvPr>
        </p:nvSpPr>
        <p:spPr/>
        <p:txBody>
          <a:bodyPr/>
          <a:lstStyle/>
          <a:p>
            <a:fld id="{E51D064B-60CB-488A-A319-61B81CF833B3}" type="slidenum">
              <a:rPr lang="en-ZA" smtClean="0"/>
              <a:t>15</a:t>
            </a:fld>
            <a:endParaRPr lang="en-ZA" dirty="0"/>
          </a:p>
        </p:txBody>
      </p:sp>
    </p:spTree>
    <p:extLst>
      <p:ext uri="{BB962C8B-B14F-4D97-AF65-F5344CB8AC3E}">
        <p14:creationId xmlns:p14="http://schemas.microsoft.com/office/powerpoint/2010/main" val="40878586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algn="l"/>
            <a:r>
              <a:rPr lang="en-ZA" sz="3800" b="1" dirty="0"/>
              <a:t>5</a:t>
            </a:r>
            <a:r>
              <a:rPr lang="en-ZA" sz="3800" b="1" dirty="0" smtClean="0"/>
              <a:t>. COMMISSION SITTINGS</a:t>
            </a:r>
            <a:endParaRPr lang="en-ZA" sz="3800" b="1" dirty="0"/>
          </a:p>
        </p:txBody>
      </p:sp>
      <p:sp>
        <p:nvSpPr>
          <p:cNvPr id="3" name="Content Placeholder 2"/>
          <p:cNvSpPr>
            <a:spLocks noGrp="1"/>
          </p:cNvSpPr>
          <p:nvPr>
            <p:ph idx="1"/>
          </p:nvPr>
        </p:nvSpPr>
        <p:spPr>
          <a:xfrm>
            <a:off x="457200" y="1052736"/>
            <a:ext cx="8229600" cy="5184576"/>
          </a:xfrm>
        </p:spPr>
        <p:txBody>
          <a:bodyPr>
            <a:noAutofit/>
          </a:bodyPr>
          <a:lstStyle/>
          <a:p>
            <a:pPr>
              <a:lnSpc>
                <a:spcPct val="80000"/>
              </a:lnSpc>
              <a:buFont typeface="Wingdings" pitchFamily="2" charset="2"/>
              <a:buChar char="§"/>
              <a:defRPr/>
            </a:pPr>
            <a:r>
              <a:rPr lang="en-GB" b="1" dirty="0" smtClean="0"/>
              <a:t>Under Rule 17, the </a:t>
            </a:r>
            <a:r>
              <a:rPr lang="en-GB" b="1" dirty="0"/>
              <a:t>Chairperson, Deputy Chairperson or any person acting on behalf of the Commission may, where applicable, appoint not more than three members of the Commission to hear an application filed in terms of these Rules or appoint not less than four members of the Commission to constitute a panel for purposes of hearing a case referred to the Commission in terms of sections 39(6) or 46 of the Act. </a:t>
            </a:r>
            <a:endParaRPr lang="en-GB" b="1" dirty="0" smtClean="0"/>
          </a:p>
          <a:p>
            <a:pPr>
              <a:lnSpc>
                <a:spcPct val="80000"/>
              </a:lnSpc>
              <a:buFont typeface="Wingdings" pitchFamily="2" charset="2"/>
              <a:buChar char="§"/>
              <a:defRPr/>
            </a:pPr>
            <a:r>
              <a:rPr lang="en-GB" b="1" dirty="0" smtClean="0"/>
              <a:t>Within 14 working days after filings have been made, the Chairman will convene a pre-hearing conference</a:t>
            </a:r>
            <a:endParaRPr lang="en-GB" b="1" dirty="0"/>
          </a:p>
          <a:p>
            <a:pPr>
              <a:lnSpc>
                <a:spcPct val="80000"/>
              </a:lnSpc>
              <a:buFont typeface="Wingdings" pitchFamily="2" charset="2"/>
              <a:buChar char="§"/>
              <a:defRPr/>
            </a:pPr>
            <a:endParaRPr lang="fr-CH" b="1" dirty="0"/>
          </a:p>
        </p:txBody>
      </p:sp>
      <p:sp>
        <p:nvSpPr>
          <p:cNvPr id="4" name="Slide Number Placeholder 3"/>
          <p:cNvSpPr>
            <a:spLocks noGrp="1"/>
          </p:cNvSpPr>
          <p:nvPr>
            <p:ph type="sldNum" sz="quarter" idx="12"/>
          </p:nvPr>
        </p:nvSpPr>
        <p:spPr/>
        <p:txBody>
          <a:bodyPr/>
          <a:lstStyle/>
          <a:p>
            <a:fld id="{E51D064B-60CB-488A-A319-61B81CF833B3}" type="slidenum">
              <a:rPr lang="en-ZA" smtClean="0"/>
              <a:t>16</a:t>
            </a:fld>
            <a:endParaRPr lang="en-ZA"/>
          </a:p>
        </p:txBody>
      </p:sp>
    </p:spTree>
    <p:extLst>
      <p:ext uri="{BB962C8B-B14F-4D97-AF65-F5344CB8AC3E}">
        <p14:creationId xmlns:p14="http://schemas.microsoft.com/office/powerpoint/2010/main" val="2931323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algn="l"/>
            <a:r>
              <a:rPr lang="en-ZA" sz="3800" b="1" dirty="0"/>
              <a:t>5</a:t>
            </a:r>
            <a:r>
              <a:rPr lang="en-ZA" sz="3800" b="1" dirty="0" smtClean="0"/>
              <a:t>. COMMISSION SITTINGS </a:t>
            </a:r>
            <a:r>
              <a:rPr lang="en-ZA" sz="3800" b="1" i="1" dirty="0" smtClean="0"/>
              <a:t>cont’d</a:t>
            </a:r>
            <a:endParaRPr lang="en-ZA" sz="3800" b="1" dirty="0"/>
          </a:p>
        </p:txBody>
      </p:sp>
      <p:sp>
        <p:nvSpPr>
          <p:cNvPr id="3" name="Content Placeholder 2"/>
          <p:cNvSpPr>
            <a:spLocks noGrp="1"/>
          </p:cNvSpPr>
          <p:nvPr>
            <p:ph idx="1"/>
          </p:nvPr>
        </p:nvSpPr>
        <p:spPr>
          <a:xfrm>
            <a:off x="457200" y="1196752"/>
            <a:ext cx="8229600" cy="5040560"/>
          </a:xfrm>
        </p:spPr>
        <p:txBody>
          <a:bodyPr>
            <a:noAutofit/>
          </a:bodyPr>
          <a:lstStyle/>
          <a:p>
            <a:pPr>
              <a:lnSpc>
                <a:spcPct val="80000"/>
              </a:lnSpc>
              <a:buFont typeface="Wingdings" pitchFamily="2" charset="2"/>
              <a:buChar char="§"/>
              <a:defRPr/>
            </a:pPr>
            <a:r>
              <a:rPr lang="en-GB" b="1" dirty="0" smtClean="0"/>
              <a:t>WHAT IS A PRE-HEARING CONFERENCE?</a:t>
            </a:r>
          </a:p>
          <a:p>
            <a:pPr lvl="1">
              <a:lnSpc>
                <a:spcPct val="80000"/>
              </a:lnSpc>
              <a:buFont typeface="Wingdings" pitchFamily="2" charset="2"/>
              <a:buChar char="Ø"/>
              <a:defRPr/>
            </a:pPr>
            <a:r>
              <a:rPr lang="en-GB" sz="3200" b="1" dirty="0" smtClean="0"/>
              <a:t>A pre-hearing conference is where the Chairperson of the Commission and a panel sits with the Authority and all the parties to a dispute to discuss any issues that need to be ironed out in terms of procedure or other technicalities before the full hearing takes place</a:t>
            </a:r>
          </a:p>
          <a:p>
            <a:pPr lvl="1">
              <a:lnSpc>
                <a:spcPct val="80000"/>
              </a:lnSpc>
              <a:buFont typeface="Wingdings" pitchFamily="2" charset="2"/>
              <a:buChar char="Ø"/>
              <a:defRPr/>
            </a:pPr>
            <a:r>
              <a:rPr lang="en-GB" sz="3200" b="1" dirty="0"/>
              <a:t>Pre-hearing conferences may be conducted in person or by any other means authorised by the Commission. </a:t>
            </a:r>
          </a:p>
          <a:p>
            <a:pPr>
              <a:lnSpc>
                <a:spcPct val="80000"/>
              </a:lnSpc>
              <a:buFont typeface="Wingdings" pitchFamily="2" charset="2"/>
              <a:buChar char="§"/>
              <a:defRPr/>
            </a:pPr>
            <a:endParaRPr lang="fr-CH" b="1" dirty="0"/>
          </a:p>
        </p:txBody>
      </p:sp>
      <p:sp>
        <p:nvSpPr>
          <p:cNvPr id="4" name="Slide Number Placeholder 3"/>
          <p:cNvSpPr>
            <a:spLocks noGrp="1"/>
          </p:cNvSpPr>
          <p:nvPr>
            <p:ph type="sldNum" sz="quarter" idx="12"/>
          </p:nvPr>
        </p:nvSpPr>
        <p:spPr/>
        <p:txBody>
          <a:bodyPr/>
          <a:lstStyle/>
          <a:p>
            <a:fld id="{E51D064B-60CB-488A-A319-61B81CF833B3}" type="slidenum">
              <a:rPr lang="en-ZA" smtClean="0"/>
              <a:t>17</a:t>
            </a:fld>
            <a:endParaRPr lang="en-ZA"/>
          </a:p>
        </p:txBody>
      </p:sp>
    </p:spTree>
    <p:extLst>
      <p:ext uri="{BB962C8B-B14F-4D97-AF65-F5344CB8AC3E}">
        <p14:creationId xmlns:p14="http://schemas.microsoft.com/office/powerpoint/2010/main" val="40734081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algn="l"/>
            <a:r>
              <a:rPr lang="en-ZA" sz="3800" b="1" dirty="0"/>
              <a:t>5</a:t>
            </a:r>
            <a:r>
              <a:rPr lang="en-ZA" sz="3800" b="1" dirty="0" smtClean="0"/>
              <a:t>. COMMISSION SITTINGS </a:t>
            </a:r>
            <a:r>
              <a:rPr lang="en-ZA" sz="3800" b="1" i="1" dirty="0" smtClean="0"/>
              <a:t>cont’d</a:t>
            </a:r>
            <a:endParaRPr lang="en-ZA" sz="3800" b="1" dirty="0"/>
          </a:p>
        </p:txBody>
      </p:sp>
      <p:sp>
        <p:nvSpPr>
          <p:cNvPr id="3" name="Content Placeholder 2"/>
          <p:cNvSpPr>
            <a:spLocks noGrp="1"/>
          </p:cNvSpPr>
          <p:nvPr>
            <p:ph idx="1"/>
          </p:nvPr>
        </p:nvSpPr>
        <p:spPr>
          <a:xfrm>
            <a:off x="457200" y="1124744"/>
            <a:ext cx="8229600" cy="5112568"/>
          </a:xfrm>
        </p:spPr>
        <p:txBody>
          <a:bodyPr>
            <a:noAutofit/>
          </a:bodyPr>
          <a:lstStyle/>
          <a:p>
            <a:pPr>
              <a:lnSpc>
                <a:spcPct val="80000"/>
              </a:lnSpc>
              <a:buFont typeface="Wingdings" pitchFamily="2" charset="2"/>
              <a:buChar char="§"/>
              <a:defRPr/>
            </a:pPr>
            <a:r>
              <a:rPr lang="en-GB" b="1" dirty="0"/>
              <a:t>At any time before the Commission makes a final order in complaint proceedings, the Commission, on its own initiative or at the request of the participants, may order an adjournment of the proceedings to allow the participants to attempt to reach an agreement on the outstanding </a:t>
            </a:r>
            <a:r>
              <a:rPr lang="en-GB" b="1" dirty="0" smtClean="0"/>
              <a:t>issues</a:t>
            </a:r>
            <a:r>
              <a:rPr lang="en-GB" b="1" dirty="0"/>
              <a:t> </a:t>
            </a:r>
            <a:r>
              <a:rPr lang="en-GB" b="1" dirty="0" smtClean="0"/>
              <a:t>-  Rule 20</a:t>
            </a:r>
            <a:endParaRPr lang="en-GB" b="1" dirty="0"/>
          </a:p>
          <a:p>
            <a:pPr marL="0" indent="0">
              <a:lnSpc>
                <a:spcPct val="80000"/>
              </a:lnSpc>
              <a:buNone/>
              <a:defRPr/>
            </a:pPr>
            <a:endParaRPr lang="en-GB" sz="3200" b="1" dirty="0"/>
          </a:p>
          <a:p>
            <a:pPr>
              <a:lnSpc>
                <a:spcPct val="80000"/>
              </a:lnSpc>
              <a:buFont typeface="Wingdings" pitchFamily="2" charset="2"/>
              <a:buChar char="§"/>
              <a:defRPr/>
            </a:pPr>
            <a:endParaRPr lang="fr-CH" b="1" dirty="0"/>
          </a:p>
        </p:txBody>
      </p:sp>
      <p:sp>
        <p:nvSpPr>
          <p:cNvPr id="4" name="Slide Number Placeholder 3"/>
          <p:cNvSpPr>
            <a:spLocks noGrp="1"/>
          </p:cNvSpPr>
          <p:nvPr>
            <p:ph type="sldNum" sz="quarter" idx="12"/>
          </p:nvPr>
        </p:nvSpPr>
        <p:spPr/>
        <p:txBody>
          <a:bodyPr/>
          <a:lstStyle/>
          <a:p>
            <a:fld id="{E51D064B-60CB-488A-A319-61B81CF833B3}" type="slidenum">
              <a:rPr lang="en-ZA" smtClean="0"/>
              <a:t>18</a:t>
            </a:fld>
            <a:endParaRPr lang="en-ZA"/>
          </a:p>
        </p:txBody>
      </p:sp>
    </p:spTree>
    <p:extLst>
      <p:ext uri="{BB962C8B-B14F-4D97-AF65-F5344CB8AC3E}">
        <p14:creationId xmlns:p14="http://schemas.microsoft.com/office/powerpoint/2010/main" val="18886525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algn="l"/>
            <a:r>
              <a:rPr lang="en-ZA" sz="3400" b="1" i="1" dirty="0"/>
              <a:t>5</a:t>
            </a:r>
            <a:r>
              <a:rPr lang="en-ZA" sz="3400" b="1" i="1" dirty="0" smtClean="0"/>
              <a:t>.1 Conduct of Hearings – Rule 35</a:t>
            </a:r>
            <a:endParaRPr lang="en-ZA" sz="3400" b="1" i="1" dirty="0"/>
          </a:p>
        </p:txBody>
      </p:sp>
      <p:sp>
        <p:nvSpPr>
          <p:cNvPr id="3" name="Content Placeholder 2"/>
          <p:cNvSpPr>
            <a:spLocks noGrp="1"/>
          </p:cNvSpPr>
          <p:nvPr>
            <p:ph idx="1"/>
          </p:nvPr>
        </p:nvSpPr>
        <p:spPr>
          <a:xfrm>
            <a:off x="457200" y="1124744"/>
            <a:ext cx="8229600" cy="5112568"/>
          </a:xfrm>
        </p:spPr>
        <p:txBody>
          <a:bodyPr>
            <a:noAutofit/>
          </a:bodyPr>
          <a:lstStyle/>
          <a:p>
            <a:pPr>
              <a:buFont typeface="Wingdings" pitchFamily="2" charset="2"/>
              <a:buChar char="§"/>
            </a:pPr>
            <a:r>
              <a:rPr lang="en-GB" b="1" dirty="0" smtClean="0"/>
              <a:t>If</a:t>
            </a:r>
            <a:r>
              <a:rPr lang="en-GB" b="1" dirty="0"/>
              <a:t>, in the course of proceedings, a person is uncertain as to the practice and procedure to be followed, the Chairperson of the Commission or any assigned member presiding over a matter -</a:t>
            </a:r>
          </a:p>
          <a:p>
            <a:pPr marL="914400" lvl="1" indent="-514350">
              <a:buAutoNum type="alphaLcParenBoth"/>
            </a:pPr>
            <a:r>
              <a:rPr lang="en-GB" b="1" dirty="0" smtClean="0"/>
              <a:t>may </a:t>
            </a:r>
            <a:r>
              <a:rPr lang="en-GB" b="1" dirty="0"/>
              <a:t>give directions on how to proceed; </a:t>
            </a:r>
            <a:r>
              <a:rPr lang="en-GB" b="1" dirty="0" smtClean="0"/>
              <a:t>and</a:t>
            </a:r>
          </a:p>
          <a:p>
            <a:pPr marL="914400" lvl="1" indent="-514350">
              <a:buAutoNum type="alphaLcParenBoth"/>
            </a:pPr>
            <a:r>
              <a:rPr lang="en-GB" b="1" dirty="0" smtClean="0"/>
              <a:t>for </a:t>
            </a:r>
            <a:r>
              <a:rPr lang="en-GB" b="1" dirty="0"/>
              <a:t>that purpose, if a question arises as to the practice or the procedure to be followed in cases not provided for by these Rules, the Chairperson or assigned member presiding may have regard to the Rules of the High Court. </a:t>
            </a:r>
          </a:p>
          <a:p>
            <a:pPr marL="0" indent="0">
              <a:lnSpc>
                <a:spcPct val="80000"/>
              </a:lnSpc>
              <a:buNone/>
              <a:defRPr/>
            </a:pPr>
            <a:endParaRPr lang="en-GB" sz="3200" b="1" dirty="0"/>
          </a:p>
          <a:p>
            <a:pPr>
              <a:lnSpc>
                <a:spcPct val="80000"/>
              </a:lnSpc>
              <a:buFont typeface="Wingdings" pitchFamily="2" charset="2"/>
              <a:buChar char="§"/>
              <a:defRPr/>
            </a:pPr>
            <a:endParaRPr lang="fr-CH" b="1" dirty="0"/>
          </a:p>
        </p:txBody>
      </p:sp>
      <p:sp>
        <p:nvSpPr>
          <p:cNvPr id="4" name="Slide Number Placeholder 3"/>
          <p:cNvSpPr>
            <a:spLocks noGrp="1"/>
          </p:cNvSpPr>
          <p:nvPr>
            <p:ph type="sldNum" sz="quarter" idx="12"/>
          </p:nvPr>
        </p:nvSpPr>
        <p:spPr/>
        <p:txBody>
          <a:bodyPr/>
          <a:lstStyle/>
          <a:p>
            <a:fld id="{E51D064B-60CB-488A-A319-61B81CF833B3}" type="slidenum">
              <a:rPr lang="en-ZA" smtClean="0"/>
              <a:t>19</a:t>
            </a:fld>
            <a:endParaRPr lang="en-ZA"/>
          </a:p>
        </p:txBody>
      </p:sp>
    </p:spTree>
    <p:extLst>
      <p:ext uri="{BB962C8B-B14F-4D97-AF65-F5344CB8AC3E}">
        <p14:creationId xmlns:p14="http://schemas.microsoft.com/office/powerpoint/2010/main" val="3729676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ZA" b="1" dirty="0" smtClean="0"/>
              <a:t>PRESENTATION OUTLINE</a:t>
            </a:r>
            <a:endParaRPr lang="en-ZA" b="1" dirty="0"/>
          </a:p>
        </p:txBody>
      </p:sp>
      <p:sp>
        <p:nvSpPr>
          <p:cNvPr id="3" name="Content Placeholder 2"/>
          <p:cNvSpPr>
            <a:spLocks noGrp="1"/>
          </p:cNvSpPr>
          <p:nvPr>
            <p:ph idx="1"/>
          </p:nvPr>
        </p:nvSpPr>
        <p:spPr>
          <a:xfrm>
            <a:off x="457200" y="1124744"/>
            <a:ext cx="8229600" cy="5256584"/>
          </a:xfrm>
        </p:spPr>
        <p:txBody>
          <a:bodyPr>
            <a:noAutofit/>
          </a:bodyPr>
          <a:lstStyle/>
          <a:p>
            <a:pPr marL="514350" indent="-514350">
              <a:buFont typeface="+mj-lt"/>
              <a:buAutoNum type="arabicPeriod"/>
            </a:pPr>
            <a:r>
              <a:rPr lang="en-ZA" b="1" dirty="0" smtClean="0"/>
              <a:t>Introduction</a:t>
            </a:r>
          </a:p>
          <a:p>
            <a:pPr marL="514350" indent="-514350">
              <a:buFont typeface="+mj-lt"/>
              <a:buAutoNum type="arabicPeriod"/>
            </a:pPr>
            <a:r>
              <a:rPr lang="en-ZA" b="1" dirty="0" smtClean="0"/>
              <a:t>Secretariat for Adjudication purposes</a:t>
            </a:r>
          </a:p>
          <a:p>
            <a:pPr marL="514350" indent="-514350">
              <a:buFont typeface="+mj-lt"/>
              <a:buAutoNum type="arabicPeriod"/>
            </a:pPr>
            <a:r>
              <a:rPr lang="en-ZA" b="1" dirty="0" smtClean="0"/>
              <a:t>Documents and Communication</a:t>
            </a:r>
          </a:p>
          <a:p>
            <a:pPr marL="514350" indent="-514350">
              <a:buFont typeface="+mj-lt"/>
              <a:buAutoNum type="arabicPeriod"/>
            </a:pPr>
            <a:r>
              <a:rPr lang="en-ZA" b="1" dirty="0" smtClean="0"/>
              <a:t>Complaint Procedures</a:t>
            </a:r>
          </a:p>
          <a:p>
            <a:pPr marL="514350" indent="-514350">
              <a:buFont typeface="+mj-lt"/>
              <a:buAutoNum type="arabicPeriod"/>
            </a:pPr>
            <a:r>
              <a:rPr lang="en-ZA" b="1" dirty="0" smtClean="0"/>
              <a:t>Commission Sittings</a:t>
            </a:r>
          </a:p>
          <a:p>
            <a:pPr marL="514350" indent="-514350">
              <a:buFont typeface="+mj-lt"/>
              <a:buAutoNum type="arabicPeriod"/>
            </a:pPr>
            <a:r>
              <a:rPr lang="en-ZA" b="1" dirty="0" smtClean="0"/>
              <a:t>Application for Interim Relief</a:t>
            </a:r>
          </a:p>
          <a:p>
            <a:pPr marL="514350" indent="-514350">
              <a:buFont typeface="+mj-lt"/>
              <a:buAutoNum type="arabicPeriod"/>
            </a:pPr>
            <a:r>
              <a:rPr lang="en-ZA" b="1" dirty="0"/>
              <a:t>T</a:t>
            </a:r>
            <a:r>
              <a:rPr lang="en-ZA" b="1" dirty="0" smtClean="0"/>
              <a:t>hird parties, witnesses &amp; interpreters</a:t>
            </a:r>
          </a:p>
          <a:p>
            <a:pPr marL="514350" indent="-514350">
              <a:buFont typeface="+mj-lt"/>
              <a:buAutoNum type="arabicPeriod"/>
            </a:pPr>
            <a:r>
              <a:rPr lang="en-ZA" b="1" dirty="0"/>
              <a:t>W</a:t>
            </a:r>
            <a:r>
              <a:rPr lang="en-ZA" b="1" dirty="0" smtClean="0"/>
              <a:t>ithdrawal of Complaints</a:t>
            </a:r>
          </a:p>
          <a:p>
            <a:pPr marL="514350" indent="-514350">
              <a:buFont typeface="+mj-lt"/>
              <a:buAutoNum type="arabicPeriod"/>
            </a:pPr>
            <a:r>
              <a:rPr lang="en-ZA" b="1" dirty="0" smtClean="0"/>
              <a:t>Conclusions</a:t>
            </a:r>
            <a:endParaRPr lang="en-ZA" b="1" dirty="0"/>
          </a:p>
        </p:txBody>
      </p:sp>
      <p:sp>
        <p:nvSpPr>
          <p:cNvPr id="4" name="Slide Number Placeholder 3"/>
          <p:cNvSpPr>
            <a:spLocks noGrp="1"/>
          </p:cNvSpPr>
          <p:nvPr>
            <p:ph type="sldNum" sz="quarter" idx="12"/>
          </p:nvPr>
        </p:nvSpPr>
        <p:spPr/>
        <p:txBody>
          <a:bodyPr/>
          <a:lstStyle/>
          <a:p>
            <a:fld id="{E51D064B-60CB-488A-A319-61B81CF833B3}" type="slidenum">
              <a:rPr lang="en-ZA" smtClean="0"/>
              <a:t>2</a:t>
            </a:fld>
            <a:endParaRPr lang="en-ZA"/>
          </a:p>
        </p:txBody>
      </p:sp>
    </p:spTree>
    <p:extLst>
      <p:ext uri="{BB962C8B-B14F-4D97-AF65-F5344CB8AC3E}">
        <p14:creationId xmlns:p14="http://schemas.microsoft.com/office/powerpoint/2010/main" val="3694528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algn="l"/>
            <a:r>
              <a:rPr lang="en-ZA" sz="3400" b="1" i="1" dirty="0"/>
              <a:t>5</a:t>
            </a:r>
            <a:r>
              <a:rPr lang="en-ZA" sz="3400" b="1" i="1" dirty="0" smtClean="0"/>
              <a:t>.2 Record of Hearings – Rule 36</a:t>
            </a:r>
            <a:endParaRPr lang="en-ZA" sz="3400" b="1" i="1" dirty="0"/>
          </a:p>
        </p:txBody>
      </p:sp>
      <p:sp>
        <p:nvSpPr>
          <p:cNvPr id="3" name="Content Placeholder 2"/>
          <p:cNvSpPr>
            <a:spLocks noGrp="1"/>
          </p:cNvSpPr>
          <p:nvPr>
            <p:ph idx="1"/>
          </p:nvPr>
        </p:nvSpPr>
        <p:spPr>
          <a:xfrm>
            <a:off x="457200" y="1124744"/>
            <a:ext cx="8229600" cy="5256584"/>
          </a:xfrm>
        </p:spPr>
        <p:txBody>
          <a:bodyPr>
            <a:noAutofit/>
          </a:bodyPr>
          <a:lstStyle/>
          <a:p>
            <a:pPr>
              <a:buFont typeface="Wingdings" pitchFamily="2" charset="2"/>
              <a:buChar char="§"/>
            </a:pPr>
            <a:r>
              <a:rPr lang="en-GB" sz="2800" b="1" dirty="0" smtClean="0"/>
              <a:t>The </a:t>
            </a:r>
            <a:r>
              <a:rPr lang="en-GB" sz="2800" b="1" dirty="0"/>
              <a:t>Registrar must compile a record of any proceedings in which a hearing has been conducted, including -</a:t>
            </a:r>
          </a:p>
          <a:p>
            <a:pPr marL="914400" lvl="1" indent="-514350">
              <a:buAutoNum type="alphaLcParenBoth"/>
            </a:pPr>
            <a:r>
              <a:rPr lang="en-GB" b="1" dirty="0" smtClean="0"/>
              <a:t>the </a:t>
            </a:r>
            <a:r>
              <a:rPr lang="en-GB" b="1" dirty="0"/>
              <a:t>initiating </a:t>
            </a:r>
            <a:r>
              <a:rPr lang="en-GB" b="1" dirty="0" smtClean="0"/>
              <a:t>document;</a:t>
            </a:r>
          </a:p>
          <a:p>
            <a:pPr marL="914400" lvl="1" indent="-514350">
              <a:buAutoNum type="alphaLcParenBoth"/>
            </a:pPr>
            <a:r>
              <a:rPr lang="en-GB" b="1" dirty="0" smtClean="0"/>
              <a:t>notice </a:t>
            </a:r>
            <a:r>
              <a:rPr lang="en-GB" b="1" dirty="0"/>
              <a:t>of any </a:t>
            </a:r>
            <a:r>
              <a:rPr lang="en-GB" b="1" dirty="0" smtClean="0"/>
              <a:t>hearing;</a:t>
            </a:r>
          </a:p>
          <a:p>
            <a:pPr marL="914400" lvl="1" indent="-514350">
              <a:buAutoNum type="alphaLcParenBoth"/>
            </a:pPr>
            <a:r>
              <a:rPr lang="en-GB" b="1" dirty="0" smtClean="0"/>
              <a:t>any </a:t>
            </a:r>
            <a:r>
              <a:rPr lang="en-GB" b="1" dirty="0"/>
              <a:t>interlocutory orders made by the </a:t>
            </a:r>
            <a:r>
              <a:rPr lang="en-GB" b="1" dirty="0" smtClean="0"/>
              <a:t>CC;</a:t>
            </a:r>
          </a:p>
          <a:p>
            <a:pPr marL="914400" lvl="1" indent="-514350">
              <a:buAutoNum type="alphaLcParenBoth"/>
            </a:pPr>
            <a:r>
              <a:rPr lang="en-GB" b="1" dirty="0" smtClean="0"/>
              <a:t>all </a:t>
            </a:r>
            <a:r>
              <a:rPr lang="en-GB" b="1" dirty="0"/>
              <a:t>documentary evidence filed with the </a:t>
            </a:r>
            <a:r>
              <a:rPr lang="en-GB" b="1" dirty="0" smtClean="0"/>
              <a:t>CC;</a:t>
            </a:r>
          </a:p>
          <a:p>
            <a:pPr marL="914400" lvl="1" indent="-514350">
              <a:buAutoNum type="alphaLcParenBoth"/>
            </a:pPr>
            <a:r>
              <a:rPr lang="en-GB" b="1" dirty="0" smtClean="0"/>
              <a:t>the </a:t>
            </a:r>
            <a:r>
              <a:rPr lang="en-GB" b="1" dirty="0"/>
              <a:t>transcript, if any, of the oral evidence given at the hearing; </a:t>
            </a:r>
            <a:r>
              <a:rPr lang="en-GB" b="1" dirty="0" smtClean="0"/>
              <a:t>and</a:t>
            </a:r>
          </a:p>
          <a:p>
            <a:pPr marL="914400" lvl="1" indent="-514350">
              <a:buAutoNum type="alphaLcParenBoth"/>
            </a:pPr>
            <a:r>
              <a:rPr lang="en-GB" b="1" dirty="0" smtClean="0"/>
              <a:t>the </a:t>
            </a:r>
            <a:r>
              <a:rPr lang="en-GB" b="1" dirty="0"/>
              <a:t>final decision of the Commission and </a:t>
            </a:r>
            <a:r>
              <a:rPr lang="en-GB" b="1" dirty="0" smtClean="0"/>
              <a:t>its reasons.</a:t>
            </a:r>
            <a:endParaRPr lang="en-GB" b="1" dirty="0"/>
          </a:p>
          <a:p>
            <a:pPr>
              <a:buFont typeface="Wingdings" pitchFamily="2" charset="2"/>
              <a:buChar char="§"/>
            </a:pPr>
            <a:endParaRPr lang="en-GB" sz="2800" b="1" dirty="0"/>
          </a:p>
          <a:p>
            <a:pPr marL="0" indent="0">
              <a:lnSpc>
                <a:spcPct val="80000"/>
              </a:lnSpc>
              <a:buNone/>
              <a:defRPr/>
            </a:pPr>
            <a:endParaRPr lang="en-GB" sz="2800" b="1" dirty="0"/>
          </a:p>
          <a:p>
            <a:pPr>
              <a:lnSpc>
                <a:spcPct val="80000"/>
              </a:lnSpc>
              <a:buFont typeface="Wingdings" pitchFamily="2" charset="2"/>
              <a:buChar char="§"/>
              <a:defRPr/>
            </a:pPr>
            <a:endParaRPr lang="fr-CH" sz="2800" b="1" dirty="0"/>
          </a:p>
        </p:txBody>
      </p:sp>
      <p:sp>
        <p:nvSpPr>
          <p:cNvPr id="4" name="Slide Number Placeholder 3"/>
          <p:cNvSpPr>
            <a:spLocks noGrp="1"/>
          </p:cNvSpPr>
          <p:nvPr>
            <p:ph type="sldNum" sz="quarter" idx="12"/>
          </p:nvPr>
        </p:nvSpPr>
        <p:spPr/>
        <p:txBody>
          <a:bodyPr/>
          <a:lstStyle/>
          <a:p>
            <a:fld id="{E51D064B-60CB-488A-A319-61B81CF833B3}" type="slidenum">
              <a:rPr lang="en-ZA" smtClean="0"/>
              <a:t>20</a:t>
            </a:fld>
            <a:endParaRPr lang="en-ZA"/>
          </a:p>
        </p:txBody>
      </p:sp>
    </p:spTree>
    <p:extLst>
      <p:ext uri="{BB962C8B-B14F-4D97-AF65-F5344CB8AC3E}">
        <p14:creationId xmlns:p14="http://schemas.microsoft.com/office/powerpoint/2010/main" val="23552032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algn="l"/>
            <a:r>
              <a:rPr lang="en-ZA" sz="3800" b="1" dirty="0"/>
              <a:t>6</a:t>
            </a:r>
            <a:r>
              <a:rPr lang="en-ZA" sz="3800" b="1" dirty="0" smtClean="0"/>
              <a:t>. APPLICATION FOR INTERIM RELIEF</a:t>
            </a:r>
            <a:endParaRPr lang="en-ZA" sz="3800" b="1" dirty="0"/>
          </a:p>
        </p:txBody>
      </p:sp>
      <p:sp>
        <p:nvSpPr>
          <p:cNvPr id="3" name="Content Placeholder 2"/>
          <p:cNvSpPr>
            <a:spLocks noGrp="1"/>
          </p:cNvSpPr>
          <p:nvPr>
            <p:ph idx="1"/>
          </p:nvPr>
        </p:nvSpPr>
        <p:spPr>
          <a:xfrm>
            <a:off x="457200" y="1124744"/>
            <a:ext cx="8229600" cy="5112568"/>
          </a:xfrm>
        </p:spPr>
        <p:txBody>
          <a:bodyPr>
            <a:noAutofit/>
          </a:bodyPr>
          <a:lstStyle/>
          <a:p>
            <a:pPr>
              <a:buFont typeface="Wingdings" pitchFamily="2" charset="2"/>
              <a:buChar char="§"/>
            </a:pPr>
            <a:r>
              <a:rPr lang="en-GB" b="1" dirty="0"/>
              <a:t>An enterprise or person wishing to apply for an interim order in terms of section 46 of the Act must file a notice of motion in Form </a:t>
            </a:r>
            <a:r>
              <a:rPr lang="en-GB" b="1" dirty="0" err="1"/>
              <a:t>CCR</a:t>
            </a:r>
            <a:r>
              <a:rPr lang="en-GB" b="1" dirty="0"/>
              <a:t> 1, and supporting affidavits setting out the facts on which the application is </a:t>
            </a:r>
            <a:r>
              <a:rPr lang="en-GB" b="1" dirty="0" smtClean="0"/>
              <a:t>based.</a:t>
            </a:r>
          </a:p>
          <a:p>
            <a:pPr>
              <a:buFont typeface="Wingdings" pitchFamily="2" charset="2"/>
              <a:buChar char="§"/>
            </a:pPr>
            <a:r>
              <a:rPr lang="en-GB" b="1" dirty="0" smtClean="0"/>
              <a:t>The </a:t>
            </a:r>
            <a:r>
              <a:rPr lang="en-GB" b="1" dirty="0"/>
              <a:t>applicant must serve a copy of the notice of motion and the supporting affidavit on the Authority and each respondent named in the notice of motion, within ten (10) working days after filing </a:t>
            </a:r>
            <a:r>
              <a:rPr lang="en-GB" b="1" dirty="0" smtClean="0"/>
              <a:t>it</a:t>
            </a:r>
            <a:r>
              <a:rPr lang="en-GB" b="1" dirty="0"/>
              <a:t> </a:t>
            </a:r>
            <a:r>
              <a:rPr lang="en-GB" b="1" dirty="0" smtClean="0"/>
              <a:t>– See Rule 23(1) and(2)</a:t>
            </a:r>
            <a:endParaRPr lang="en-GB" b="1" dirty="0"/>
          </a:p>
          <a:p>
            <a:pPr marL="0" indent="0">
              <a:lnSpc>
                <a:spcPct val="80000"/>
              </a:lnSpc>
              <a:buNone/>
              <a:defRPr/>
            </a:pPr>
            <a:endParaRPr lang="en-GB" sz="3200" b="1" dirty="0"/>
          </a:p>
          <a:p>
            <a:pPr>
              <a:lnSpc>
                <a:spcPct val="80000"/>
              </a:lnSpc>
              <a:buFont typeface="Wingdings" pitchFamily="2" charset="2"/>
              <a:buChar char="§"/>
              <a:defRPr/>
            </a:pPr>
            <a:endParaRPr lang="fr-CH" b="1" dirty="0"/>
          </a:p>
        </p:txBody>
      </p:sp>
      <p:sp>
        <p:nvSpPr>
          <p:cNvPr id="4" name="Slide Number Placeholder 3"/>
          <p:cNvSpPr>
            <a:spLocks noGrp="1"/>
          </p:cNvSpPr>
          <p:nvPr>
            <p:ph type="sldNum" sz="quarter" idx="12"/>
          </p:nvPr>
        </p:nvSpPr>
        <p:spPr/>
        <p:txBody>
          <a:bodyPr/>
          <a:lstStyle/>
          <a:p>
            <a:fld id="{E51D064B-60CB-488A-A319-61B81CF833B3}" type="slidenum">
              <a:rPr lang="en-ZA" smtClean="0"/>
              <a:t>21</a:t>
            </a:fld>
            <a:endParaRPr lang="en-ZA"/>
          </a:p>
        </p:txBody>
      </p:sp>
    </p:spTree>
    <p:extLst>
      <p:ext uri="{BB962C8B-B14F-4D97-AF65-F5344CB8AC3E}">
        <p14:creationId xmlns:p14="http://schemas.microsoft.com/office/powerpoint/2010/main" val="32075370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pPr algn="l"/>
            <a:r>
              <a:rPr lang="en-ZA" sz="3800" b="1" dirty="0"/>
              <a:t>6</a:t>
            </a:r>
            <a:r>
              <a:rPr lang="en-ZA" sz="3800" b="1" dirty="0" smtClean="0"/>
              <a:t>. APPLICATION FOR INTERIM RELIEF </a:t>
            </a:r>
            <a:r>
              <a:rPr lang="en-ZA" sz="3800" b="1" i="1" dirty="0" smtClean="0"/>
              <a:t>cont’d</a:t>
            </a:r>
            <a:endParaRPr lang="en-ZA" sz="3800" b="1" dirty="0"/>
          </a:p>
        </p:txBody>
      </p:sp>
      <p:sp>
        <p:nvSpPr>
          <p:cNvPr id="3" name="Content Placeholder 2"/>
          <p:cNvSpPr>
            <a:spLocks noGrp="1"/>
          </p:cNvSpPr>
          <p:nvPr>
            <p:ph idx="1"/>
          </p:nvPr>
        </p:nvSpPr>
        <p:spPr>
          <a:xfrm>
            <a:off x="457200" y="1124744"/>
            <a:ext cx="8229600" cy="5112568"/>
          </a:xfrm>
        </p:spPr>
        <p:txBody>
          <a:bodyPr>
            <a:noAutofit/>
          </a:bodyPr>
          <a:lstStyle/>
          <a:p>
            <a:pPr>
              <a:buFont typeface="Wingdings" pitchFamily="2" charset="2"/>
              <a:buChar char="§"/>
            </a:pPr>
            <a:r>
              <a:rPr lang="en-GB" sz="3100" b="1" dirty="0" smtClean="0"/>
              <a:t>A </a:t>
            </a:r>
            <a:r>
              <a:rPr lang="en-GB" sz="3100" b="1" dirty="0"/>
              <a:t>notice of motion in terms of this Rule </a:t>
            </a:r>
            <a:r>
              <a:rPr lang="en-GB" sz="3100" b="1" dirty="0" smtClean="0"/>
              <a:t>must: </a:t>
            </a:r>
            <a:endParaRPr lang="en-GB" sz="3100" b="1" dirty="0"/>
          </a:p>
          <a:p>
            <a:pPr marL="514350" indent="-514350">
              <a:buAutoNum type="alphaLcParenBoth"/>
            </a:pPr>
            <a:r>
              <a:rPr lang="en-GB" sz="3100" b="1" dirty="0" smtClean="0"/>
              <a:t>allege </a:t>
            </a:r>
            <a:r>
              <a:rPr lang="en-GB" sz="3100" b="1" dirty="0"/>
              <a:t>each prohibited practice in respect of which the application is made by specific reference to the relevant section, sub-section, paragraph or sub-paragraph of the </a:t>
            </a:r>
            <a:r>
              <a:rPr lang="en-GB" sz="3100" b="1" dirty="0" smtClean="0"/>
              <a:t>Act;</a:t>
            </a:r>
          </a:p>
          <a:p>
            <a:pPr marL="514350" indent="-514350">
              <a:buAutoNum type="alphaLcParenBoth"/>
            </a:pPr>
            <a:r>
              <a:rPr lang="en-GB" sz="3100" b="1" dirty="0" smtClean="0"/>
              <a:t>indicate </a:t>
            </a:r>
            <a:r>
              <a:rPr lang="en-GB" sz="3100" b="1" dirty="0"/>
              <a:t>the order sought, and the section of the Act under which the order may be </a:t>
            </a:r>
            <a:r>
              <a:rPr lang="en-GB" sz="3100" b="1" dirty="0" smtClean="0"/>
              <a:t>granted;</a:t>
            </a:r>
          </a:p>
          <a:p>
            <a:pPr marL="514350" indent="-514350">
              <a:buAutoNum type="alphaLcParenBoth"/>
            </a:pPr>
            <a:r>
              <a:rPr lang="en-GB" sz="3100" b="1" dirty="0" smtClean="0"/>
              <a:t>state </a:t>
            </a:r>
            <a:r>
              <a:rPr lang="en-GB" sz="3100" b="1" dirty="0"/>
              <a:t>the name and address of each person in respect of whom an order is sought.</a:t>
            </a:r>
          </a:p>
          <a:p>
            <a:pPr marL="0" indent="0">
              <a:lnSpc>
                <a:spcPct val="80000"/>
              </a:lnSpc>
              <a:buNone/>
              <a:defRPr/>
            </a:pPr>
            <a:endParaRPr lang="en-GB" sz="3100" b="1" dirty="0"/>
          </a:p>
          <a:p>
            <a:pPr>
              <a:lnSpc>
                <a:spcPct val="80000"/>
              </a:lnSpc>
              <a:buFont typeface="Wingdings" pitchFamily="2" charset="2"/>
              <a:buChar char="§"/>
              <a:defRPr/>
            </a:pPr>
            <a:endParaRPr lang="fr-CH" sz="3100" b="1" dirty="0"/>
          </a:p>
        </p:txBody>
      </p:sp>
      <p:sp>
        <p:nvSpPr>
          <p:cNvPr id="4" name="Slide Number Placeholder 3"/>
          <p:cNvSpPr>
            <a:spLocks noGrp="1"/>
          </p:cNvSpPr>
          <p:nvPr>
            <p:ph type="sldNum" sz="quarter" idx="12"/>
          </p:nvPr>
        </p:nvSpPr>
        <p:spPr/>
        <p:txBody>
          <a:bodyPr/>
          <a:lstStyle/>
          <a:p>
            <a:fld id="{E51D064B-60CB-488A-A319-61B81CF833B3}" type="slidenum">
              <a:rPr lang="en-ZA" smtClean="0"/>
              <a:t>22</a:t>
            </a:fld>
            <a:endParaRPr lang="en-ZA"/>
          </a:p>
        </p:txBody>
      </p:sp>
    </p:spTree>
    <p:extLst>
      <p:ext uri="{BB962C8B-B14F-4D97-AF65-F5344CB8AC3E}">
        <p14:creationId xmlns:p14="http://schemas.microsoft.com/office/powerpoint/2010/main" val="27440823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ZA" sz="3800" b="1" dirty="0"/>
              <a:t>7</a:t>
            </a:r>
            <a:r>
              <a:rPr lang="en-ZA" sz="3800" b="1" dirty="0" smtClean="0"/>
              <a:t>. THIRD PARTIES</a:t>
            </a:r>
            <a:r>
              <a:rPr lang="en-ZA" sz="3800" b="1" dirty="0"/>
              <a:t>, WITNESSES </a:t>
            </a:r>
            <a:r>
              <a:rPr lang="en-ZA" sz="3800" b="1" dirty="0" smtClean="0"/>
              <a:t>&amp; INTERPRETERS</a:t>
            </a:r>
            <a:endParaRPr lang="en-ZA" sz="3800" b="1" dirty="0"/>
          </a:p>
        </p:txBody>
      </p:sp>
      <p:sp>
        <p:nvSpPr>
          <p:cNvPr id="3" name="Content Placeholder 2"/>
          <p:cNvSpPr>
            <a:spLocks noGrp="1"/>
          </p:cNvSpPr>
          <p:nvPr>
            <p:ph idx="1"/>
          </p:nvPr>
        </p:nvSpPr>
        <p:spPr>
          <a:xfrm>
            <a:off x="457200" y="1268760"/>
            <a:ext cx="8229600" cy="4968552"/>
          </a:xfrm>
        </p:spPr>
        <p:txBody>
          <a:bodyPr>
            <a:noAutofit/>
          </a:bodyPr>
          <a:lstStyle/>
          <a:p>
            <a:pPr>
              <a:buFont typeface="Wingdings" pitchFamily="2" charset="2"/>
              <a:buChar char="§"/>
            </a:pPr>
            <a:r>
              <a:rPr lang="en-GB" sz="2600" b="1" dirty="0"/>
              <a:t>The Commission, or any member/members as assigned by the </a:t>
            </a:r>
            <a:r>
              <a:rPr lang="en-GB" sz="2600" b="1" dirty="0" smtClean="0"/>
              <a:t>Chairperson, </a:t>
            </a:r>
            <a:r>
              <a:rPr lang="en-GB" sz="2600" b="1" dirty="0"/>
              <a:t>may combine any number of persons, whether jointly or severally or in the alternative, as parties in the same proceedings, if their respective rights to relief depend on the determination of substantially the same question of law or </a:t>
            </a:r>
            <a:r>
              <a:rPr lang="en-GB" sz="2600" b="1" dirty="0" smtClean="0"/>
              <a:t>facts.</a:t>
            </a:r>
          </a:p>
          <a:p>
            <a:pPr>
              <a:buFont typeface="Wingdings" pitchFamily="2" charset="2"/>
              <a:buChar char="§"/>
            </a:pPr>
            <a:r>
              <a:rPr lang="en-GB" sz="2600" b="1" dirty="0" smtClean="0"/>
              <a:t>If </a:t>
            </a:r>
            <a:r>
              <a:rPr lang="en-GB" sz="2600" b="1" dirty="0"/>
              <a:t>a party to any proceedings has been incorrectly or defectively cited, the Commission or the assigned member, as the case may be, on application and notice to the party concerned, may correct the error or defect and may make an order as to </a:t>
            </a:r>
            <a:r>
              <a:rPr lang="en-GB" sz="2600" b="1" dirty="0" smtClean="0"/>
              <a:t>costs -  Rule 26.</a:t>
            </a:r>
            <a:endParaRPr lang="en-GB" sz="2600" b="1" dirty="0"/>
          </a:p>
          <a:p>
            <a:pPr>
              <a:lnSpc>
                <a:spcPct val="80000"/>
              </a:lnSpc>
              <a:buFont typeface="Wingdings" pitchFamily="2" charset="2"/>
              <a:buChar char="§"/>
              <a:defRPr/>
            </a:pPr>
            <a:endParaRPr lang="en-GB" sz="2600" b="1" dirty="0"/>
          </a:p>
          <a:p>
            <a:pPr>
              <a:lnSpc>
                <a:spcPct val="80000"/>
              </a:lnSpc>
              <a:buFont typeface="Wingdings" pitchFamily="2" charset="2"/>
              <a:buChar char="§"/>
              <a:defRPr/>
            </a:pPr>
            <a:endParaRPr lang="fr-CH" sz="2600" b="1" dirty="0"/>
          </a:p>
        </p:txBody>
      </p:sp>
      <p:sp>
        <p:nvSpPr>
          <p:cNvPr id="4" name="Slide Number Placeholder 3"/>
          <p:cNvSpPr>
            <a:spLocks noGrp="1"/>
          </p:cNvSpPr>
          <p:nvPr>
            <p:ph type="sldNum" sz="quarter" idx="12"/>
          </p:nvPr>
        </p:nvSpPr>
        <p:spPr/>
        <p:txBody>
          <a:bodyPr/>
          <a:lstStyle/>
          <a:p>
            <a:fld id="{E51D064B-60CB-488A-A319-61B81CF833B3}" type="slidenum">
              <a:rPr lang="en-ZA" smtClean="0"/>
              <a:t>23</a:t>
            </a:fld>
            <a:endParaRPr lang="en-ZA" dirty="0"/>
          </a:p>
        </p:txBody>
      </p:sp>
    </p:spTree>
    <p:extLst>
      <p:ext uri="{BB962C8B-B14F-4D97-AF65-F5344CB8AC3E}">
        <p14:creationId xmlns:p14="http://schemas.microsoft.com/office/powerpoint/2010/main" val="5403177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ZA" sz="3800" b="1" dirty="0"/>
              <a:t>7</a:t>
            </a:r>
            <a:r>
              <a:rPr lang="en-ZA" sz="3800" b="1" dirty="0" smtClean="0"/>
              <a:t>. THIRD PARTIES, WITNESSES &amp; INTERPRETERS  </a:t>
            </a:r>
            <a:r>
              <a:rPr lang="en-ZA" sz="3800" b="1" i="1" dirty="0" smtClean="0"/>
              <a:t>cont’d</a:t>
            </a:r>
            <a:endParaRPr lang="en-ZA" sz="3800" b="1" dirty="0"/>
          </a:p>
        </p:txBody>
      </p:sp>
      <p:sp>
        <p:nvSpPr>
          <p:cNvPr id="3" name="Content Placeholder 2"/>
          <p:cNvSpPr>
            <a:spLocks noGrp="1"/>
          </p:cNvSpPr>
          <p:nvPr>
            <p:ph idx="1"/>
          </p:nvPr>
        </p:nvSpPr>
        <p:spPr>
          <a:xfrm>
            <a:off x="457200" y="1268760"/>
            <a:ext cx="8229600" cy="4968552"/>
          </a:xfrm>
        </p:spPr>
        <p:txBody>
          <a:bodyPr>
            <a:noAutofit/>
          </a:bodyPr>
          <a:lstStyle/>
          <a:p>
            <a:pPr>
              <a:buFont typeface="Wingdings" pitchFamily="2" charset="2"/>
              <a:buChar char="§"/>
            </a:pPr>
            <a:r>
              <a:rPr lang="en-GB" b="1" dirty="0"/>
              <a:t>At any time after an initiating document is filed with the Commission, any person who has a material interest in the relevant matter may apply to intervene in the Commission proceedings by filing a notice of </a:t>
            </a:r>
            <a:r>
              <a:rPr lang="en-GB" b="1" dirty="0" smtClean="0"/>
              <a:t>motion</a:t>
            </a:r>
          </a:p>
          <a:p>
            <a:r>
              <a:rPr lang="en-GB" b="1" dirty="0"/>
              <a:t>No more than ten (10) working days after receiving a motion to intervene, a member of the Commission assigned by the Chairperson </a:t>
            </a:r>
            <a:r>
              <a:rPr lang="en-GB" b="1" dirty="0" smtClean="0"/>
              <a:t>may make </a:t>
            </a:r>
            <a:r>
              <a:rPr lang="en-GB" b="1" dirty="0"/>
              <a:t>an order allowing the applicant to intervene, subject to any </a:t>
            </a:r>
            <a:r>
              <a:rPr lang="en-GB" b="1" dirty="0" smtClean="0"/>
              <a:t>limitations </a:t>
            </a:r>
            <a:r>
              <a:rPr lang="en-GB" sz="2800" b="1" dirty="0" smtClean="0"/>
              <a:t>– Rule 27 </a:t>
            </a:r>
            <a:endParaRPr lang="en-GB" sz="2800" b="1" dirty="0"/>
          </a:p>
          <a:p>
            <a:pPr>
              <a:lnSpc>
                <a:spcPct val="80000"/>
              </a:lnSpc>
              <a:buFont typeface="Wingdings" pitchFamily="2" charset="2"/>
              <a:buChar char="§"/>
              <a:defRPr/>
            </a:pPr>
            <a:endParaRPr lang="en-GB" b="1" dirty="0"/>
          </a:p>
          <a:p>
            <a:pPr>
              <a:lnSpc>
                <a:spcPct val="80000"/>
              </a:lnSpc>
              <a:buFont typeface="Wingdings" pitchFamily="2" charset="2"/>
              <a:buChar char="§"/>
              <a:defRPr/>
            </a:pPr>
            <a:endParaRPr lang="fr-CH" b="1" dirty="0"/>
          </a:p>
        </p:txBody>
      </p:sp>
      <p:sp>
        <p:nvSpPr>
          <p:cNvPr id="4" name="Slide Number Placeholder 3"/>
          <p:cNvSpPr>
            <a:spLocks noGrp="1"/>
          </p:cNvSpPr>
          <p:nvPr>
            <p:ph type="sldNum" sz="quarter" idx="12"/>
          </p:nvPr>
        </p:nvSpPr>
        <p:spPr/>
        <p:txBody>
          <a:bodyPr/>
          <a:lstStyle/>
          <a:p>
            <a:fld id="{E51D064B-60CB-488A-A319-61B81CF833B3}" type="slidenum">
              <a:rPr lang="en-ZA" smtClean="0"/>
              <a:t>24</a:t>
            </a:fld>
            <a:endParaRPr lang="en-ZA" dirty="0"/>
          </a:p>
        </p:txBody>
      </p:sp>
    </p:spTree>
    <p:extLst>
      <p:ext uri="{BB962C8B-B14F-4D97-AF65-F5344CB8AC3E}">
        <p14:creationId xmlns:p14="http://schemas.microsoft.com/office/powerpoint/2010/main" val="538717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ZA" sz="3800" b="1" dirty="0"/>
              <a:t>7</a:t>
            </a:r>
            <a:r>
              <a:rPr lang="en-ZA" sz="3800" b="1" dirty="0" smtClean="0"/>
              <a:t>. THIRD PARTIES, WITNESSES &amp; INTERPRETERS  </a:t>
            </a:r>
            <a:r>
              <a:rPr lang="en-ZA" sz="3800" b="1" i="1" dirty="0" smtClean="0"/>
              <a:t>cont’d</a:t>
            </a:r>
            <a:endParaRPr lang="en-ZA" sz="3800" b="1" dirty="0"/>
          </a:p>
        </p:txBody>
      </p:sp>
      <p:sp>
        <p:nvSpPr>
          <p:cNvPr id="3" name="Content Placeholder 2"/>
          <p:cNvSpPr>
            <a:spLocks noGrp="1"/>
          </p:cNvSpPr>
          <p:nvPr>
            <p:ph idx="1"/>
          </p:nvPr>
        </p:nvSpPr>
        <p:spPr>
          <a:xfrm>
            <a:off x="457200" y="1268760"/>
            <a:ext cx="8229600" cy="4968552"/>
          </a:xfrm>
        </p:spPr>
        <p:txBody>
          <a:bodyPr>
            <a:noAutofit/>
          </a:bodyPr>
          <a:lstStyle/>
          <a:p>
            <a:pPr>
              <a:buFont typeface="Wingdings" pitchFamily="2" charset="2"/>
              <a:buChar char="§"/>
            </a:pPr>
            <a:r>
              <a:rPr lang="en-GB" sz="2900" b="1" dirty="0"/>
              <a:t>If the Commission requires a witness to attend any proceedings to give evidence, the Chairperson may have a summons issued in Form </a:t>
            </a:r>
            <a:r>
              <a:rPr lang="en-GB" sz="2900" b="1" dirty="0" err="1"/>
              <a:t>CCR</a:t>
            </a:r>
            <a:r>
              <a:rPr lang="en-GB" sz="2900" b="1" dirty="0"/>
              <a:t> 3 for that </a:t>
            </a:r>
            <a:r>
              <a:rPr lang="en-GB" sz="2900" b="1" dirty="0" smtClean="0"/>
              <a:t>purpose.</a:t>
            </a:r>
          </a:p>
          <a:p>
            <a:pPr>
              <a:buFont typeface="Wingdings" pitchFamily="2" charset="2"/>
              <a:buChar char="§"/>
            </a:pPr>
            <a:r>
              <a:rPr lang="en-GB" sz="2900" b="1" dirty="0" smtClean="0"/>
              <a:t>If </a:t>
            </a:r>
            <a:r>
              <a:rPr lang="en-GB" sz="2900" b="1" dirty="0"/>
              <a:t>a witness is required to produce in evidence any document or thing in the witness’s possession, the summons must specify the document or thing to be produced</a:t>
            </a:r>
            <a:r>
              <a:rPr lang="en-GB" sz="2900" b="1" dirty="0" smtClean="0"/>
              <a:t>.</a:t>
            </a:r>
          </a:p>
          <a:p>
            <a:pPr>
              <a:buFont typeface="Wingdings" pitchFamily="2" charset="2"/>
              <a:buChar char="§"/>
            </a:pPr>
            <a:r>
              <a:rPr lang="en-GB" sz="2900" b="1" dirty="0"/>
              <a:t>A witness </a:t>
            </a:r>
            <a:r>
              <a:rPr lang="en-GB" sz="2900" b="1" dirty="0" smtClean="0"/>
              <a:t>is </a:t>
            </a:r>
            <a:r>
              <a:rPr lang="en-GB" sz="2900" b="1" dirty="0"/>
              <a:t>entitled to be paid in accordance with the tariff of allowances prescribed by the Rules of the High Court.</a:t>
            </a:r>
          </a:p>
          <a:p>
            <a:pPr>
              <a:buFont typeface="Wingdings" pitchFamily="2" charset="2"/>
              <a:buChar char="§"/>
            </a:pPr>
            <a:endParaRPr lang="en-GB" sz="2900" b="1" dirty="0"/>
          </a:p>
          <a:p>
            <a:pPr>
              <a:lnSpc>
                <a:spcPct val="80000"/>
              </a:lnSpc>
              <a:buFont typeface="Wingdings" pitchFamily="2" charset="2"/>
              <a:buChar char="§"/>
              <a:defRPr/>
            </a:pPr>
            <a:endParaRPr lang="en-GB" sz="2900" b="1" dirty="0"/>
          </a:p>
          <a:p>
            <a:pPr>
              <a:lnSpc>
                <a:spcPct val="80000"/>
              </a:lnSpc>
              <a:buFont typeface="Wingdings" pitchFamily="2" charset="2"/>
              <a:buChar char="§"/>
              <a:defRPr/>
            </a:pPr>
            <a:endParaRPr lang="fr-CH" sz="2900" b="1" dirty="0"/>
          </a:p>
        </p:txBody>
      </p:sp>
      <p:sp>
        <p:nvSpPr>
          <p:cNvPr id="4" name="Slide Number Placeholder 3"/>
          <p:cNvSpPr>
            <a:spLocks noGrp="1"/>
          </p:cNvSpPr>
          <p:nvPr>
            <p:ph type="sldNum" sz="quarter" idx="12"/>
          </p:nvPr>
        </p:nvSpPr>
        <p:spPr/>
        <p:txBody>
          <a:bodyPr/>
          <a:lstStyle/>
          <a:p>
            <a:fld id="{E51D064B-60CB-488A-A319-61B81CF833B3}" type="slidenum">
              <a:rPr lang="en-ZA" smtClean="0"/>
              <a:t>25</a:t>
            </a:fld>
            <a:endParaRPr lang="en-ZA" dirty="0"/>
          </a:p>
        </p:txBody>
      </p:sp>
    </p:spTree>
    <p:extLst>
      <p:ext uri="{BB962C8B-B14F-4D97-AF65-F5344CB8AC3E}">
        <p14:creationId xmlns:p14="http://schemas.microsoft.com/office/powerpoint/2010/main" val="37362374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ZA" sz="3800" b="1" dirty="0"/>
              <a:t>7</a:t>
            </a:r>
            <a:r>
              <a:rPr lang="en-ZA" sz="3800" b="1" dirty="0" smtClean="0"/>
              <a:t>. THIRD PARTIES, WITNESSES &amp; INTERPRETERS  </a:t>
            </a:r>
            <a:r>
              <a:rPr lang="en-ZA" sz="3800" b="1" i="1" dirty="0" smtClean="0"/>
              <a:t>cont’d</a:t>
            </a:r>
            <a:endParaRPr lang="en-ZA" sz="3800" b="1" dirty="0"/>
          </a:p>
        </p:txBody>
      </p:sp>
      <p:sp>
        <p:nvSpPr>
          <p:cNvPr id="3" name="Content Placeholder 2"/>
          <p:cNvSpPr>
            <a:spLocks noGrp="1"/>
          </p:cNvSpPr>
          <p:nvPr>
            <p:ph idx="1"/>
          </p:nvPr>
        </p:nvSpPr>
        <p:spPr>
          <a:xfrm>
            <a:off x="457200" y="1268760"/>
            <a:ext cx="8229600" cy="4968552"/>
          </a:xfrm>
        </p:spPr>
        <p:txBody>
          <a:bodyPr>
            <a:noAutofit/>
          </a:bodyPr>
          <a:lstStyle/>
          <a:p>
            <a:pPr>
              <a:buFont typeface="Wingdings" pitchFamily="2" charset="2"/>
              <a:buChar char="§"/>
            </a:pPr>
            <a:r>
              <a:rPr lang="en-GB" sz="2800" b="1" dirty="0"/>
              <a:t>Before an interpreter may interpret in Commission proceedings, the interpreter must take an oath or make an affirmation in the following form before a member of the Commission:</a:t>
            </a:r>
          </a:p>
          <a:p>
            <a:pPr marL="0" indent="0">
              <a:buNone/>
            </a:pPr>
            <a:r>
              <a:rPr lang="en-GB" sz="2800" b="1" dirty="0" smtClean="0"/>
              <a:t>“</a:t>
            </a:r>
            <a:r>
              <a:rPr lang="en-GB" sz="2800" b="1" i="1" dirty="0"/>
              <a:t>I</a:t>
            </a:r>
            <a:r>
              <a:rPr lang="en-GB" sz="2800" b="1" dirty="0"/>
              <a:t>……………………………………………………………………….(</a:t>
            </a:r>
            <a:r>
              <a:rPr lang="en-GB" sz="2800" b="1" i="1" dirty="0"/>
              <a:t>Full name</a:t>
            </a:r>
            <a:r>
              <a:rPr lang="en-GB" sz="2800" b="1" dirty="0"/>
              <a:t>) </a:t>
            </a:r>
            <a:r>
              <a:rPr lang="en-GB" sz="2800" b="1" i="1" dirty="0"/>
              <a:t>solemnly</a:t>
            </a:r>
            <a:r>
              <a:rPr lang="en-GB" sz="2800" b="1" dirty="0"/>
              <a:t> </a:t>
            </a:r>
            <a:r>
              <a:rPr lang="en-GB" sz="2800" b="1" i="1" dirty="0"/>
              <a:t>swear/ affirm that I will interpret or translate to the best of my ability, whenever called upon to do so by the Commission, the language I am asked to interpret or translate into the English language, and vice versa.”</a:t>
            </a:r>
            <a:endParaRPr lang="en-GB" sz="2800" b="1" dirty="0"/>
          </a:p>
          <a:p>
            <a:pPr marL="0" indent="0">
              <a:buNone/>
            </a:pPr>
            <a:r>
              <a:rPr lang="en-GB" sz="2900" b="1" dirty="0" smtClean="0"/>
              <a:t> - Rule 30</a:t>
            </a:r>
            <a:endParaRPr lang="en-GB" sz="2900" b="1" dirty="0"/>
          </a:p>
          <a:p>
            <a:pPr>
              <a:lnSpc>
                <a:spcPct val="80000"/>
              </a:lnSpc>
              <a:buFont typeface="Wingdings" pitchFamily="2" charset="2"/>
              <a:buChar char="§"/>
              <a:defRPr/>
            </a:pPr>
            <a:endParaRPr lang="en-GB" sz="2900" b="1" dirty="0"/>
          </a:p>
          <a:p>
            <a:pPr>
              <a:lnSpc>
                <a:spcPct val="80000"/>
              </a:lnSpc>
              <a:buFont typeface="Wingdings" pitchFamily="2" charset="2"/>
              <a:buChar char="§"/>
              <a:defRPr/>
            </a:pPr>
            <a:endParaRPr lang="fr-CH" sz="2900" b="1" dirty="0"/>
          </a:p>
        </p:txBody>
      </p:sp>
      <p:sp>
        <p:nvSpPr>
          <p:cNvPr id="4" name="Slide Number Placeholder 3"/>
          <p:cNvSpPr>
            <a:spLocks noGrp="1"/>
          </p:cNvSpPr>
          <p:nvPr>
            <p:ph type="sldNum" sz="quarter" idx="12"/>
          </p:nvPr>
        </p:nvSpPr>
        <p:spPr/>
        <p:txBody>
          <a:bodyPr/>
          <a:lstStyle/>
          <a:p>
            <a:fld id="{E51D064B-60CB-488A-A319-61B81CF833B3}" type="slidenum">
              <a:rPr lang="en-ZA" smtClean="0"/>
              <a:t>26</a:t>
            </a:fld>
            <a:endParaRPr lang="en-ZA" dirty="0"/>
          </a:p>
        </p:txBody>
      </p:sp>
    </p:spTree>
    <p:extLst>
      <p:ext uri="{BB962C8B-B14F-4D97-AF65-F5344CB8AC3E}">
        <p14:creationId xmlns:p14="http://schemas.microsoft.com/office/powerpoint/2010/main" val="11555735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en-ZA" sz="3800" b="1" dirty="0"/>
              <a:t>8</a:t>
            </a:r>
            <a:r>
              <a:rPr lang="en-ZA" sz="3800" b="1" dirty="0" smtClean="0"/>
              <a:t>. WITHDRAWAL OF COMPLAINTS</a:t>
            </a:r>
            <a:endParaRPr lang="en-ZA" sz="3800" b="1" dirty="0"/>
          </a:p>
        </p:txBody>
      </p:sp>
      <p:sp>
        <p:nvSpPr>
          <p:cNvPr id="3" name="Content Placeholder 2"/>
          <p:cNvSpPr>
            <a:spLocks noGrp="1"/>
          </p:cNvSpPr>
          <p:nvPr>
            <p:ph idx="1"/>
          </p:nvPr>
        </p:nvSpPr>
        <p:spPr>
          <a:xfrm>
            <a:off x="457200" y="1268760"/>
            <a:ext cx="8229600" cy="4968552"/>
          </a:xfrm>
        </p:spPr>
        <p:txBody>
          <a:bodyPr>
            <a:noAutofit/>
          </a:bodyPr>
          <a:lstStyle/>
          <a:p>
            <a:pPr>
              <a:buFont typeface="Wingdings" pitchFamily="2" charset="2"/>
              <a:buChar char="§"/>
            </a:pPr>
            <a:r>
              <a:rPr lang="en-GB" sz="3100" b="1" dirty="0"/>
              <a:t>At any time before the Commission has determined a matter, the initiating party may withdraw all or part of the matter by -</a:t>
            </a:r>
          </a:p>
          <a:p>
            <a:pPr marL="914400" lvl="1" indent="-514350">
              <a:buAutoNum type="alphaLcParenBoth"/>
            </a:pPr>
            <a:r>
              <a:rPr lang="en-GB" sz="3100" b="1" dirty="0" smtClean="0"/>
              <a:t>serving </a:t>
            </a:r>
            <a:r>
              <a:rPr lang="en-GB" sz="3100" b="1" dirty="0"/>
              <a:t>a notice of withdrawal in Form </a:t>
            </a:r>
            <a:r>
              <a:rPr lang="en-GB" sz="3100" b="1" dirty="0" err="1"/>
              <a:t>CCR</a:t>
            </a:r>
            <a:r>
              <a:rPr lang="en-GB" sz="3100" b="1" dirty="0"/>
              <a:t> 2 on each party; </a:t>
            </a:r>
            <a:r>
              <a:rPr lang="en-GB" sz="3100" b="1" dirty="0" smtClean="0"/>
              <a:t>and</a:t>
            </a:r>
          </a:p>
          <a:p>
            <a:pPr marL="914400" lvl="1" indent="-514350">
              <a:buAutoNum type="alphaLcParenBoth"/>
            </a:pPr>
            <a:r>
              <a:rPr lang="en-GB" sz="3100" b="1" dirty="0" smtClean="0"/>
              <a:t>filing </a:t>
            </a:r>
            <a:r>
              <a:rPr lang="en-GB" sz="3100" b="1" dirty="0"/>
              <a:t>the notice of withdrawal with proof of </a:t>
            </a:r>
            <a:r>
              <a:rPr lang="en-GB" sz="3100" b="1" dirty="0" smtClean="0"/>
              <a:t>service.</a:t>
            </a:r>
          </a:p>
          <a:p>
            <a:pPr>
              <a:buFont typeface="Wingdings" pitchFamily="2" charset="2"/>
              <a:buChar char="§"/>
            </a:pPr>
            <a:r>
              <a:rPr lang="en-GB" sz="3100" b="1" dirty="0" smtClean="0"/>
              <a:t>If </a:t>
            </a:r>
            <a:r>
              <a:rPr lang="en-GB" sz="3100" b="1" dirty="0"/>
              <a:t>the parties agree to postpone a hearing, the initiating party must notify the Registrar as soon as possible</a:t>
            </a:r>
            <a:r>
              <a:rPr lang="en-GB" sz="3100" b="1" dirty="0" smtClean="0"/>
              <a:t>. (See Rule 31)</a:t>
            </a:r>
            <a:endParaRPr lang="en-GB" sz="3100" b="1" dirty="0"/>
          </a:p>
          <a:p>
            <a:pPr marL="0" indent="0">
              <a:lnSpc>
                <a:spcPct val="80000"/>
              </a:lnSpc>
              <a:buNone/>
              <a:defRPr/>
            </a:pPr>
            <a:endParaRPr lang="en-GB" sz="3100" b="1" dirty="0"/>
          </a:p>
          <a:p>
            <a:pPr>
              <a:lnSpc>
                <a:spcPct val="80000"/>
              </a:lnSpc>
              <a:buFont typeface="Wingdings" pitchFamily="2" charset="2"/>
              <a:buChar char="§"/>
              <a:defRPr/>
            </a:pPr>
            <a:endParaRPr lang="fr-CH" sz="3100" b="1" dirty="0"/>
          </a:p>
        </p:txBody>
      </p:sp>
      <p:sp>
        <p:nvSpPr>
          <p:cNvPr id="4" name="Slide Number Placeholder 3"/>
          <p:cNvSpPr>
            <a:spLocks noGrp="1"/>
          </p:cNvSpPr>
          <p:nvPr>
            <p:ph type="sldNum" sz="quarter" idx="12"/>
          </p:nvPr>
        </p:nvSpPr>
        <p:spPr/>
        <p:txBody>
          <a:bodyPr/>
          <a:lstStyle/>
          <a:p>
            <a:fld id="{E51D064B-60CB-488A-A319-61B81CF833B3}" type="slidenum">
              <a:rPr lang="en-ZA" smtClean="0"/>
              <a:t>27</a:t>
            </a:fld>
            <a:endParaRPr lang="en-ZA" dirty="0"/>
          </a:p>
        </p:txBody>
      </p:sp>
    </p:spTree>
    <p:extLst>
      <p:ext uri="{BB962C8B-B14F-4D97-AF65-F5344CB8AC3E}">
        <p14:creationId xmlns:p14="http://schemas.microsoft.com/office/powerpoint/2010/main" val="36700956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ZA" sz="3800" b="1" dirty="0"/>
              <a:t>8</a:t>
            </a:r>
            <a:r>
              <a:rPr lang="en-ZA" sz="3800" b="1" dirty="0" smtClean="0"/>
              <a:t>. WITHDRAWAL OF COMPLAINTS </a:t>
            </a:r>
            <a:r>
              <a:rPr lang="en-ZA" sz="3800" b="1" i="1" dirty="0" smtClean="0"/>
              <a:t>cont’d</a:t>
            </a:r>
            <a:endParaRPr lang="en-ZA" sz="3800" b="1" dirty="0"/>
          </a:p>
        </p:txBody>
      </p:sp>
      <p:sp>
        <p:nvSpPr>
          <p:cNvPr id="3" name="Content Placeholder 2"/>
          <p:cNvSpPr>
            <a:spLocks noGrp="1"/>
          </p:cNvSpPr>
          <p:nvPr>
            <p:ph idx="1"/>
          </p:nvPr>
        </p:nvSpPr>
        <p:spPr>
          <a:xfrm>
            <a:off x="457200" y="1268760"/>
            <a:ext cx="8229600" cy="4968552"/>
          </a:xfrm>
        </p:spPr>
        <p:txBody>
          <a:bodyPr>
            <a:noAutofit/>
          </a:bodyPr>
          <a:lstStyle/>
          <a:p>
            <a:pPr>
              <a:buFont typeface="Wingdings" pitchFamily="2" charset="2"/>
              <a:buChar char="§"/>
            </a:pPr>
            <a:r>
              <a:rPr lang="en-GB" b="1" dirty="0" smtClean="0"/>
              <a:t>A </a:t>
            </a:r>
            <a:r>
              <a:rPr lang="en-GB" b="1" dirty="0"/>
              <a:t>notice of withdrawal may include a consent to pay costs; and if no consent to pay costs is contained in a notice of withdrawal, the other party may apply to the Commission by notice of motion in Form </a:t>
            </a:r>
            <a:r>
              <a:rPr lang="en-GB" b="1" dirty="0" err="1"/>
              <a:t>CCR</a:t>
            </a:r>
            <a:r>
              <a:rPr lang="en-GB" b="1" dirty="0"/>
              <a:t> 1 for an appropriate order for costs</a:t>
            </a:r>
            <a:r>
              <a:rPr lang="en-GB" b="1" dirty="0" smtClean="0"/>
              <a:t>.</a:t>
            </a:r>
          </a:p>
          <a:p>
            <a:pPr marL="0" indent="0">
              <a:buNone/>
            </a:pPr>
            <a:endParaRPr lang="en-GB" b="1" dirty="0" smtClean="0"/>
          </a:p>
          <a:p>
            <a:pPr>
              <a:buFont typeface="Wingdings" pitchFamily="2" charset="2"/>
              <a:buChar char="§"/>
            </a:pPr>
            <a:endParaRPr lang="en-GB" b="1" dirty="0"/>
          </a:p>
          <a:p>
            <a:pPr marL="0" indent="0">
              <a:lnSpc>
                <a:spcPct val="80000"/>
              </a:lnSpc>
              <a:buNone/>
              <a:defRPr/>
            </a:pPr>
            <a:endParaRPr lang="en-GB" b="1" dirty="0"/>
          </a:p>
          <a:p>
            <a:pPr>
              <a:lnSpc>
                <a:spcPct val="80000"/>
              </a:lnSpc>
              <a:buFont typeface="Wingdings" pitchFamily="2" charset="2"/>
              <a:buChar char="§"/>
              <a:defRPr/>
            </a:pPr>
            <a:endParaRPr lang="fr-CH" b="1" dirty="0"/>
          </a:p>
        </p:txBody>
      </p:sp>
      <p:sp>
        <p:nvSpPr>
          <p:cNvPr id="4" name="Slide Number Placeholder 3"/>
          <p:cNvSpPr>
            <a:spLocks noGrp="1"/>
          </p:cNvSpPr>
          <p:nvPr>
            <p:ph type="sldNum" sz="quarter" idx="12"/>
          </p:nvPr>
        </p:nvSpPr>
        <p:spPr/>
        <p:txBody>
          <a:bodyPr/>
          <a:lstStyle/>
          <a:p>
            <a:fld id="{E51D064B-60CB-488A-A319-61B81CF833B3}" type="slidenum">
              <a:rPr lang="en-ZA" smtClean="0"/>
              <a:t>28</a:t>
            </a:fld>
            <a:endParaRPr lang="en-ZA" dirty="0"/>
          </a:p>
        </p:txBody>
      </p:sp>
    </p:spTree>
    <p:extLst>
      <p:ext uri="{BB962C8B-B14F-4D97-AF65-F5344CB8AC3E}">
        <p14:creationId xmlns:p14="http://schemas.microsoft.com/office/powerpoint/2010/main" val="35451944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en-ZA" sz="3400" b="1" i="1" dirty="0"/>
              <a:t>8</a:t>
            </a:r>
            <a:r>
              <a:rPr lang="en-ZA" sz="3400" b="1" i="1" dirty="0" smtClean="0"/>
              <a:t>.1 Set Down of Matters -  Rule 32</a:t>
            </a:r>
            <a:endParaRPr lang="en-ZA" sz="3400" b="1" i="1" dirty="0"/>
          </a:p>
        </p:txBody>
      </p:sp>
      <p:sp>
        <p:nvSpPr>
          <p:cNvPr id="3" name="Content Placeholder 2"/>
          <p:cNvSpPr>
            <a:spLocks noGrp="1"/>
          </p:cNvSpPr>
          <p:nvPr>
            <p:ph idx="1"/>
          </p:nvPr>
        </p:nvSpPr>
        <p:spPr>
          <a:xfrm>
            <a:off x="457200" y="1268760"/>
            <a:ext cx="8229600" cy="4968552"/>
          </a:xfrm>
        </p:spPr>
        <p:txBody>
          <a:bodyPr>
            <a:noAutofit/>
          </a:bodyPr>
          <a:lstStyle/>
          <a:p>
            <a:pPr>
              <a:buFont typeface="Wingdings" pitchFamily="2" charset="2"/>
              <a:buChar char="§"/>
            </a:pPr>
            <a:r>
              <a:rPr lang="en-GB" b="1" dirty="0"/>
              <a:t>If a matter has been postponed to a date to be determined in the near future, any party to the matter may apply to the Registrar for it to be re-enrolled, but no preference may be given to that matter on the roll, unless the Chairperson decides </a:t>
            </a:r>
            <a:r>
              <a:rPr lang="en-GB" b="1" dirty="0" smtClean="0"/>
              <a:t>otherwise.</a:t>
            </a:r>
          </a:p>
          <a:p>
            <a:pPr>
              <a:buFont typeface="Wingdings" pitchFamily="2" charset="2"/>
              <a:buChar char="§"/>
            </a:pPr>
            <a:r>
              <a:rPr lang="en-GB" b="1" dirty="0" smtClean="0"/>
              <a:t>The </a:t>
            </a:r>
            <a:r>
              <a:rPr lang="en-GB" b="1" dirty="0"/>
              <a:t>Registrar must allocate a time, date and place for the hearing and send a notice of set-down in Form </a:t>
            </a:r>
            <a:r>
              <a:rPr lang="en-GB" b="1" dirty="0" err="1"/>
              <a:t>CCR</a:t>
            </a:r>
            <a:r>
              <a:rPr lang="en-GB" b="1" dirty="0"/>
              <a:t> 4 to each party.</a:t>
            </a:r>
          </a:p>
          <a:p>
            <a:pPr marL="0" indent="0">
              <a:buNone/>
            </a:pPr>
            <a:endParaRPr lang="en-GB" b="1" dirty="0" smtClean="0"/>
          </a:p>
          <a:p>
            <a:pPr>
              <a:buFont typeface="Wingdings" pitchFamily="2" charset="2"/>
              <a:buChar char="§"/>
            </a:pPr>
            <a:endParaRPr lang="en-GB" b="1" dirty="0"/>
          </a:p>
          <a:p>
            <a:pPr marL="0" indent="0">
              <a:lnSpc>
                <a:spcPct val="80000"/>
              </a:lnSpc>
              <a:buNone/>
              <a:defRPr/>
            </a:pPr>
            <a:endParaRPr lang="en-GB" b="1" dirty="0"/>
          </a:p>
          <a:p>
            <a:pPr>
              <a:lnSpc>
                <a:spcPct val="80000"/>
              </a:lnSpc>
              <a:buFont typeface="Wingdings" pitchFamily="2" charset="2"/>
              <a:buChar char="§"/>
              <a:defRPr/>
            </a:pPr>
            <a:endParaRPr lang="fr-CH" b="1" dirty="0"/>
          </a:p>
        </p:txBody>
      </p:sp>
      <p:sp>
        <p:nvSpPr>
          <p:cNvPr id="4" name="Slide Number Placeholder 3"/>
          <p:cNvSpPr>
            <a:spLocks noGrp="1"/>
          </p:cNvSpPr>
          <p:nvPr>
            <p:ph type="sldNum" sz="quarter" idx="12"/>
          </p:nvPr>
        </p:nvSpPr>
        <p:spPr/>
        <p:txBody>
          <a:bodyPr/>
          <a:lstStyle/>
          <a:p>
            <a:fld id="{E51D064B-60CB-488A-A319-61B81CF833B3}" type="slidenum">
              <a:rPr lang="en-ZA" smtClean="0"/>
              <a:t>29</a:t>
            </a:fld>
            <a:endParaRPr lang="en-ZA" dirty="0"/>
          </a:p>
        </p:txBody>
      </p:sp>
    </p:spTree>
    <p:extLst>
      <p:ext uri="{BB962C8B-B14F-4D97-AF65-F5344CB8AC3E}">
        <p14:creationId xmlns:p14="http://schemas.microsoft.com/office/powerpoint/2010/main" val="21391206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ZA" sz="3800" b="1" dirty="0" smtClean="0">
                <a:latin typeface="Arial Black" pitchFamily="34" charset="0"/>
              </a:rPr>
              <a:t>1. INTRODUCTION</a:t>
            </a:r>
            <a:endParaRPr lang="en-ZA" sz="3800" b="1" dirty="0">
              <a:latin typeface="Arial Black" pitchFamily="34" charset="0"/>
            </a:endParaRPr>
          </a:p>
        </p:txBody>
      </p:sp>
      <p:sp>
        <p:nvSpPr>
          <p:cNvPr id="3" name="Content Placeholder 2"/>
          <p:cNvSpPr>
            <a:spLocks noGrp="1"/>
          </p:cNvSpPr>
          <p:nvPr>
            <p:ph idx="1"/>
          </p:nvPr>
        </p:nvSpPr>
        <p:spPr>
          <a:xfrm>
            <a:off x="323528" y="1196752"/>
            <a:ext cx="8229600" cy="4968552"/>
          </a:xfrm>
        </p:spPr>
        <p:txBody>
          <a:bodyPr>
            <a:noAutofit/>
          </a:bodyPr>
          <a:lstStyle/>
          <a:p>
            <a:pPr>
              <a:buFont typeface="Wingdings" pitchFamily="2" charset="2"/>
              <a:buChar char="§"/>
            </a:pPr>
            <a:r>
              <a:rPr lang="en-GB" b="1" dirty="0"/>
              <a:t>The Competition Act No 17 of 2009 establishes the Competition Commission under section </a:t>
            </a:r>
            <a:r>
              <a:rPr lang="en-GB" b="1" dirty="0" smtClean="0"/>
              <a:t>9. It has </a:t>
            </a:r>
            <a:r>
              <a:rPr lang="en-GB" b="1" dirty="0"/>
              <a:t>powers to adjudicate on matters brought before it by the Competition </a:t>
            </a:r>
            <a:r>
              <a:rPr lang="en-GB" b="1" dirty="0" smtClean="0"/>
              <a:t>Authority or any other party. </a:t>
            </a:r>
          </a:p>
          <a:p>
            <a:pPr>
              <a:buFont typeface="Wingdings" pitchFamily="2" charset="2"/>
              <a:buChar char="§"/>
            </a:pPr>
            <a:r>
              <a:rPr lang="en-GB" b="1" dirty="0" smtClean="0"/>
              <a:t>In </a:t>
            </a:r>
            <a:r>
              <a:rPr lang="en-GB" b="1" dirty="0"/>
              <a:t>terms of section 16 of the Act, the Commission shall regulate its own proceedings, having the power to determine any matter of procedure for a hearing, with due regard to circumstances of the case. </a:t>
            </a:r>
            <a:endParaRPr lang="en-ZA" b="1" dirty="0"/>
          </a:p>
        </p:txBody>
      </p:sp>
      <p:sp>
        <p:nvSpPr>
          <p:cNvPr id="4" name="Slide Number Placeholder 3"/>
          <p:cNvSpPr>
            <a:spLocks noGrp="1"/>
          </p:cNvSpPr>
          <p:nvPr>
            <p:ph type="sldNum" sz="quarter" idx="12"/>
          </p:nvPr>
        </p:nvSpPr>
        <p:spPr/>
        <p:txBody>
          <a:bodyPr/>
          <a:lstStyle/>
          <a:p>
            <a:fld id="{E51D064B-60CB-488A-A319-61B81CF833B3}" type="slidenum">
              <a:rPr lang="en-ZA" smtClean="0"/>
              <a:t>3</a:t>
            </a:fld>
            <a:endParaRPr lang="en-ZA"/>
          </a:p>
        </p:txBody>
      </p:sp>
    </p:spTree>
    <p:extLst>
      <p:ext uri="{BB962C8B-B14F-4D97-AF65-F5344CB8AC3E}">
        <p14:creationId xmlns:p14="http://schemas.microsoft.com/office/powerpoint/2010/main" val="15697997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r>
              <a:rPr lang="en-ZA" sz="3400" b="1" i="1" dirty="0"/>
              <a:t>8</a:t>
            </a:r>
            <a:r>
              <a:rPr lang="en-ZA" sz="3400" b="1" i="1" dirty="0" smtClean="0"/>
              <a:t>.2 Matters Struck-Off -  Rule 33</a:t>
            </a:r>
            <a:endParaRPr lang="en-ZA" sz="3400" b="1" i="1" dirty="0"/>
          </a:p>
        </p:txBody>
      </p:sp>
      <p:sp>
        <p:nvSpPr>
          <p:cNvPr id="3" name="Content Placeholder 2"/>
          <p:cNvSpPr>
            <a:spLocks noGrp="1"/>
          </p:cNvSpPr>
          <p:nvPr>
            <p:ph idx="1"/>
          </p:nvPr>
        </p:nvSpPr>
        <p:spPr>
          <a:xfrm>
            <a:off x="457200" y="1052736"/>
            <a:ext cx="8229600" cy="5184576"/>
          </a:xfrm>
        </p:spPr>
        <p:txBody>
          <a:bodyPr>
            <a:noAutofit/>
          </a:bodyPr>
          <a:lstStyle/>
          <a:p>
            <a:pPr>
              <a:buFont typeface="Wingdings" pitchFamily="2" charset="2"/>
              <a:buChar char="§"/>
            </a:pPr>
            <a:r>
              <a:rPr lang="en-GB" sz="2900" b="1" dirty="0" smtClean="0"/>
              <a:t>The </a:t>
            </a:r>
            <a:r>
              <a:rPr lang="en-GB" sz="2900" b="1" dirty="0"/>
              <a:t>Commission or Chairperson presiding at a hearing may strike a matter off the roll if the initiating party is not </a:t>
            </a:r>
            <a:r>
              <a:rPr lang="en-GB" sz="2900" b="1" dirty="0" smtClean="0"/>
              <a:t>present.</a:t>
            </a:r>
          </a:p>
          <a:p>
            <a:pPr>
              <a:buFont typeface="Wingdings" pitchFamily="2" charset="2"/>
              <a:buChar char="§"/>
            </a:pPr>
            <a:r>
              <a:rPr lang="en-GB" sz="2900" b="1" dirty="0" smtClean="0"/>
              <a:t>If </a:t>
            </a:r>
            <a:r>
              <a:rPr lang="en-GB" sz="2900" b="1" dirty="0"/>
              <a:t>a matter is struck off the roll, the matter may not be re-enrolled unless -</a:t>
            </a:r>
          </a:p>
          <a:p>
            <a:pPr marL="514350" indent="-514350">
              <a:buAutoNum type="alphaLcParenBoth"/>
            </a:pPr>
            <a:r>
              <a:rPr lang="en-GB" sz="2900" b="1" dirty="0" smtClean="0"/>
              <a:t>the </a:t>
            </a:r>
            <a:r>
              <a:rPr lang="en-GB" sz="2900" b="1" dirty="0"/>
              <a:t>party concerned files an affidavit setting out a satisfactory explanation for the failure to attend the hearing; </a:t>
            </a:r>
            <a:r>
              <a:rPr lang="en-GB" sz="2900" b="1" dirty="0" smtClean="0"/>
              <a:t>and</a:t>
            </a:r>
          </a:p>
          <a:p>
            <a:pPr marL="514350" indent="-514350">
              <a:buAutoNum type="alphaLcParenBoth"/>
            </a:pPr>
            <a:r>
              <a:rPr lang="en-GB" sz="2900" b="1" dirty="0" smtClean="0"/>
              <a:t>a </a:t>
            </a:r>
            <a:r>
              <a:rPr lang="en-GB" sz="2900" b="1" dirty="0"/>
              <a:t>member of the Commission assigned by the Chairperson, on considering the explanation offered, orders the matter to be re-enrolled.</a:t>
            </a:r>
          </a:p>
          <a:p>
            <a:pPr marL="0" indent="0">
              <a:buNone/>
            </a:pPr>
            <a:endParaRPr lang="en-GB" sz="2900" b="1" dirty="0" smtClean="0"/>
          </a:p>
          <a:p>
            <a:pPr>
              <a:buFont typeface="Wingdings" pitchFamily="2" charset="2"/>
              <a:buChar char="§"/>
            </a:pPr>
            <a:endParaRPr lang="en-GB" sz="2900" b="1" dirty="0"/>
          </a:p>
          <a:p>
            <a:pPr marL="0" indent="0">
              <a:lnSpc>
                <a:spcPct val="80000"/>
              </a:lnSpc>
              <a:buNone/>
              <a:defRPr/>
            </a:pPr>
            <a:endParaRPr lang="en-GB" sz="2900" b="1" dirty="0"/>
          </a:p>
          <a:p>
            <a:pPr>
              <a:lnSpc>
                <a:spcPct val="80000"/>
              </a:lnSpc>
              <a:buFont typeface="Wingdings" pitchFamily="2" charset="2"/>
              <a:buChar char="§"/>
              <a:defRPr/>
            </a:pPr>
            <a:endParaRPr lang="fr-CH" sz="2900" b="1" dirty="0"/>
          </a:p>
        </p:txBody>
      </p:sp>
      <p:sp>
        <p:nvSpPr>
          <p:cNvPr id="4" name="Slide Number Placeholder 3"/>
          <p:cNvSpPr>
            <a:spLocks noGrp="1"/>
          </p:cNvSpPr>
          <p:nvPr>
            <p:ph type="sldNum" sz="quarter" idx="12"/>
          </p:nvPr>
        </p:nvSpPr>
        <p:spPr/>
        <p:txBody>
          <a:bodyPr/>
          <a:lstStyle/>
          <a:p>
            <a:fld id="{E51D064B-60CB-488A-A319-61B81CF833B3}" type="slidenum">
              <a:rPr lang="en-ZA" smtClean="0"/>
              <a:t>30</a:t>
            </a:fld>
            <a:endParaRPr lang="en-ZA" dirty="0"/>
          </a:p>
        </p:txBody>
      </p:sp>
    </p:spTree>
    <p:extLst>
      <p:ext uri="{BB962C8B-B14F-4D97-AF65-F5344CB8AC3E}">
        <p14:creationId xmlns:p14="http://schemas.microsoft.com/office/powerpoint/2010/main" val="29449106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r>
              <a:rPr lang="en-ZA" sz="3400" b="1" i="1" dirty="0"/>
              <a:t>8</a:t>
            </a:r>
            <a:r>
              <a:rPr lang="en-ZA" sz="3400" b="1" i="1" dirty="0" smtClean="0"/>
              <a:t>.3 Default Orders -  Rule 34</a:t>
            </a:r>
            <a:endParaRPr lang="en-ZA" sz="3400" b="1" i="1" dirty="0"/>
          </a:p>
        </p:txBody>
      </p:sp>
      <p:sp>
        <p:nvSpPr>
          <p:cNvPr id="3" name="Content Placeholder 2"/>
          <p:cNvSpPr>
            <a:spLocks noGrp="1"/>
          </p:cNvSpPr>
          <p:nvPr>
            <p:ph idx="1"/>
          </p:nvPr>
        </p:nvSpPr>
        <p:spPr>
          <a:xfrm>
            <a:off x="457200" y="1052736"/>
            <a:ext cx="8229600" cy="5184576"/>
          </a:xfrm>
        </p:spPr>
        <p:txBody>
          <a:bodyPr>
            <a:noAutofit/>
          </a:bodyPr>
          <a:lstStyle/>
          <a:p>
            <a:pPr>
              <a:buFont typeface="Wingdings" pitchFamily="2" charset="2"/>
              <a:buChar char="§"/>
            </a:pPr>
            <a:r>
              <a:rPr lang="en-GB" sz="2900" b="1" dirty="0" smtClean="0"/>
              <a:t>If </a:t>
            </a:r>
            <a:r>
              <a:rPr lang="en-GB" sz="2900" b="1" dirty="0"/>
              <a:t>a person served with an initiating document has not filed a response within the prescribed period, the initiating party may apply by notice of motion to have the order sought issued against that person by the </a:t>
            </a:r>
            <a:r>
              <a:rPr lang="en-GB" sz="2900" b="1" dirty="0" smtClean="0"/>
              <a:t>Commission.</a:t>
            </a:r>
          </a:p>
          <a:p>
            <a:pPr>
              <a:buFont typeface="Wingdings" pitchFamily="2" charset="2"/>
              <a:buChar char="§"/>
            </a:pPr>
            <a:r>
              <a:rPr lang="en-GB" sz="2900" b="1" dirty="0" smtClean="0"/>
              <a:t>On </a:t>
            </a:r>
            <a:r>
              <a:rPr lang="en-GB" sz="2900" b="1" dirty="0"/>
              <a:t>an application in terms of sub-rule(1), the Commission may make an appropriate order -</a:t>
            </a:r>
          </a:p>
          <a:p>
            <a:pPr marL="914400" lvl="1" indent="-514350">
              <a:buAutoNum type="alphaLcParenBoth"/>
            </a:pPr>
            <a:r>
              <a:rPr lang="en-GB" sz="2900" b="1" dirty="0" smtClean="0"/>
              <a:t>after </a:t>
            </a:r>
            <a:r>
              <a:rPr lang="en-GB" sz="2900" b="1" dirty="0"/>
              <a:t>it has heard any required evidence concerning the motion; </a:t>
            </a:r>
            <a:r>
              <a:rPr lang="en-GB" sz="2900" b="1" dirty="0" smtClean="0"/>
              <a:t>and</a:t>
            </a:r>
          </a:p>
          <a:p>
            <a:pPr marL="914400" lvl="1" indent="-514350">
              <a:buAutoNum type="alphaLcParenBoth"/>
            </a:pPr>
            <a:r>
              <a:rPr lang="en-GB" sz="2900" b="1" dirty="0" smtClean="0"/>
              <a:t>if </a:t>
            </a:r>
            <a:r>
              <a:rPr lang="en-GB" sz="2900" b="1" dirty="0"/>
              <a:t>it is satisfied that the initiating document was adequately served.</a:t>
            </a:r>
          </a:p>
          <a:p>
            <a:pPr marL="0" indent="0">
              <a:buNone/>
            </a:pPr>
            <a:endParaRPr lang="en-GB" sz="2900" b="1" dirty="0"/>
          </a:p>
          <a:p>
            <a:pPr marL="0" indent="0">
              <a:lnSpc>
                <a:spcPct val="80000"/>
              </a:lnSpc>
              <a:buNone/>
              <a:defRPr/>
            </a:pPr>
            <a:endParaRPr lang="en-GB" sz="2900" b="1" dirty="0"/>
          </a:p>
          <a:p>
            <a:pPr>
              <a:lnSpc>
                <a:spcPct val="80000"/>
              </a:lnSpc>
              <a:buFont typeface="Wingdings" pitchFamily="2" charset="2"/>
              <a:buChar char="§"/>
              <a:defRPr/>
            </a:pPr>
            <a:endParaRPr lang="fr-CH" sz="2900" b="1" dirty="0"/>
          </a:p>
        </p:txBody>
      </p:sp>
      <p:sp>
        <p:nvSpPr>
          <p:cNvPr id="4" name="Slide Number Placeholder 3"/>
          <p:cNvSpPr>
            <a:spLocks noGrp="1"/>
          </p:cNvSpPr>
          <p:nvPr>
            <p:ph type="sldNum" sz="quarter" idx="12"/>
          </p:nvPr>
        </p:nvSpPr>
        <p:spPr/>
        <p:txBody>
          <a:bodyPr/>
          <a:lstStyle/>
          <a:p>
            <a:fld id="{E51D064B-60CB-488A-A319-61B81CF833B3}" type="slidenum">
              <a:rPr lang="en-ZA" smtClean="0"/>
              <a:t>31</a:t>
            </a:fld>
            <a:endParaRPr lang="en-ZA" dirty="0"/>
          </a:p>
        </p:txBody>
      </p:sp>
    </p:spTree>
    <p:extLst>
      <p:ext uri="{BB962C8B-B14F-4D97-AF65-F5344CB8AC3E}">
        <p14:creationId xmlns:p14="http://schemas.microsoft.com/office/powerpoint/2010/main" val="14508195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r>
              <a:rPr lang="en-ZA" sz="3400" b="1" i="1" dirty="0"/>
              <a:t>8</a:t>
            </a:r>
            <a:r>
              <a:rPr lang="en-ZA" sz="3400" b="1" i="1" dirty="0" smtClean="0"/>
              <a:t>.4 Costs -  Rule 37</a:t>
            </a:r>
            <a:endParaRPr lang="en-ZA" sz="3400" b="1" i="1" dirty="0"/>
          </a:p>
        </p:txBody>
      </p:sp>
      <p:sp>
        <p:nvSpPr>
          <p:cNvPr id="3" name="Content Placeholder 2"/>
          <p:cNvSpPr>
            <a:spLocks noGrp="1"/>
          </p:cNvSpPr>
          <p:nvPr>
            <p:ph idx="1"/>
          </p:nvPr>
        </p:nvSpPr>
        <p:spPr>
          <a:xfrm>
            <a:off x="457200" y="1052736"/>
            <a:ext cx="8229600" cy="5184576"/>
          </a:xfrm>
        </p:spPr>
        <p:txBody>
          <a:bodyPr>
            <a:noAutofit/>
          </a:bodyPr>
          <a:lstStyle/>
          <a:p>
            <a:pPr>
              <a:buFont typeface="Wingdings" pitchFamily="2" charset="2"/>
              <a:buChar char="§"/>
            </a:pPr>
            <a:r>
              <a:rPr lang="en-GB" b="1" dirty="0" smtClean="0"/>
              <a:t>Upon </a:t>
            </a:r>
            <a:r>
              <a:rPr lang="en-GB" b="1" dirty="0"/>
              <a:t>making an order under Part 8, the Commission may make an order for </a:t>
            </a:r>
            <a:r>
              <a:rPr lang="en-GB" b="1" dirty="0" smtClean="0"/>
              <a:t>costs.</a:t>
            </a:r>
          </a:p>
          <a:p>
            <a:pPr>
              <a:buFont typeface="Wingdings" pitchFamily="2" charset="2"/>
              <a:buChar char="§"/>
            </a:pPr>
            <a:r>
              <a:rPr lang="en-GB" b="1" dirty="0" smtClean="0"/>
              <a:t>Where </a:t>
            </a:r>
            <a:r>
              <a:rPr lang="en-GB" b="1" dirty="0"/>
              <a:t>the Commission has made an order for costs against a party and the party is aggrieved by the order, he or she may appeal to the High Court. </a:t>
            </a:r>
          </a:p>
          <a:p>
            <a:pPr marL="0" indent="0">
              <a:buNone/>
            </a:pPr>
            <a:endParaRPr lang="en-GB" b="1" dirty="0"/>
          </a:p>
          <a:p>
            <a:pPr marL="0" indent="0">
              <a:lnSpc>
                <a:spcPct val="80000"/>
              </a:lnSpc>
              <a:buNone/>
              <a:defRPr/>
            </a:pPr>
            <a:endParaRPr lang="en-GB" b="1" dirty="0"/>
          </a:p>
          <a:p>
            <a:pPr>
              <a:lnSpc>
                <a:spcPct val="80000"/>
              </a:lnSpc>
              <a:buFont typeface="Wingdings" pitchFamily="2" charset="2"/>
              <a:buChar char="§"/>
              <a:defRPr/>
            </a:pPr>
            <a:endParaRPr lang="fr-CH" b="1" dirty="0"/>
          </a:p>
        </p:txBody>
      </p:sp>
      <p:sp>
        <p:nvSpPr>
          <p:cNvPr id="4" name="Slide Number Placeholder 3"/>
          <p:cNvSpPr>
            <a:spLocks noGrp="1"/>
          </p:cNvSpPr>
          <p:nvPr>
            <p:ph type="sldNum" sz="quarter" idx="12"/>
          </p:nvPr>
        </p:nvSpPr>
        <p:spPr/>
        <p:txBody>
          <a:bodyPr/>
          <a:lstStyle/>
          <a:p>
            <a:fld id="{E51D064B-60CB-488A-A319-61B81CF833B3}" type="slidenum">
              <a:rPr lang="en-ZA" smtClean="0"/>
              <a:t>32</a:t>
            </a:fld>
            <a:endParaRPr lang="en-ZA" dirty="0"/>
          </a:p>
        </p:txBody>
      </p:sp>
    </p:spTree>
    <p:extLst>
      <p:ext uri="{BB962C8B-B14F-4D97-AF65-F5344CB8AC3E}">
        <p14:creationId xmlns:p14="http://schemas.microsoft.com/office/powerpoint/2010/main" val="15726374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Autofit/>
          </a:bodyPr>
          <a:lstStyle/>
          <a:p>
            <a:r>
              <a:rPr lang="en-ZA" sz="3600" b="1" dirty="0">
                <a:latin typeface="Arial Black" pitchFamily="34" charset="0"/>
              </a:rPr>
              <a:t>9</a:t>
            </a:r>
            <a:r>
              <a:rPr lang="en-ZA" sz="3600" b="1" dirty="0" smtClean="0">
                <a:latin typeface="Arial Black" pitchFamily="34" charset="0"/>
              </a:rPr>
              <a:t>. CONCLUSIONS</a:t>
            </a:r>
            <a:endParaRPr lang="en-ZA" sz="3600" b="1" dirty="0">
              <a:latin typeface="Arial Black" pitchFamily="34" charset="0"/>
            </a:endParaRPr>
          </a:p>
        </p:txBody>
      </p:sp>
      <p:sp>
        <p:nvSpPr>
          <p:cNvPr id="3" name="Content Placeholder 2"/>
          <p:cNvSpPr>
            <a:spLocks noGrp="1"/>
          </p:cNvSpPr>
          <p:nvPr>
            <p:ph idx="1"/>
          </p:nvPr>
        </p:nvSpPr>
        <p:spPr>
          <a:xfrm>
            <a:off x="457200" y="1052736"/>
            <a:ext cx="8229600" cy="5073427"/>
          </a:xfrm>
        </p:spPr>
        <p:txBody>
          <a:bodyPr>
            <a:noAutofit/>
          </a:bodyPr>
          <a:lstStyle/>
          <a:p>
            <a:pPr marL="609600" indent="-609600">
              <a:lnSpc>
                <a:spcPct val="80000"/>
              </a:lnSpc>
              <a:buFont typeface="Wingdings" pitchFamily="2" charset="2"/>
              <a:buChar char="§"/>
              <a:defRPr/>
            </a:pPr>
            <a:r>
              <a:rPr lang="fr-CH" b="1" dirty="0"/>
              <a:t>The </a:t>
            </a:r>
            <a:r>
              <a:rPr lang="fr-CH" b="1" dirty="0" err="1"/>
              <a:t>development</a:t>
            </a:r>
            <a:r>
              <a:rPr lang="fr-CH" b="1" dirty="0"/>
              <a:t> of </a:t>
            </a:r>
            <a:r>
              <a:rPr lang="fr-CH" b="1" dirty="0" err="1"/>
              <a:t>these</a:t>
            </a:r>
            <a:r>
              <a:rPr lang="fr-CH" b="1" dirty="0"/>
              <a:t> </a:t>
            </a:r>
            <a:r>
              <a:rPr lang="fr-CH" b="1" dirty="0" err="1"/>
              <a:t>Rules</a:t>
            </a:r>
            <a:r>
              <a:rPr lang="fr-CH" b="1" dirty="0"/>
              <a:t> </a:t>
            </a:r>
            <a:r>
              <a:rPr lang="fr-CH" b="1" dirty="0" err="1"/>
              <a:t>is</a:t>
            </a:r>
            <a:r>
              <a:rPr lang="fr-CH" b="1" dirty="0"/>
              <a:t> </a:t>
            </a:r>
            <a:r>
              <a:rPr lang="fr-CH" b="1" dirty="0" err="1"/>
              <a:t>meant</a:t>
            </a:r>
            <a:r>
              <a:rPr lang="fr-CH" b="1" dirty="0"/>
              <a:t> to </a:t>
            </a:r>
            <a:r>
              <a:rPr lang="fr-CH" b="1" dirty="0" err="1"/>
              <a:t>make</a:t>
            </a:r>
            <a:r>
              <a:rPr lang="fr-CH" b="1" dirty="0"/>
              <a:t> the </a:t>
            </a:r>
            <a:r>
              <a:rPr lang="fr-CH" b="1" dirty="0" err="1"/>
              <a:t>work</a:t>
            </a:r>
            <a:r>
              <a:rPr lang="fr-CH" b="1" dirty="0"/>
              <a:t> of the CC more transparent, </a:t>
            </a:r>
            <a:r>
              <a:rPr lang="fr-CH" b="1" dirty="0" err="1"/>
              <a:t>accountable</a:t>
            </a:r>
            <a:r>
              <a:rPr lang="fr-CH" b="1" dirty="0"/>
              <a:t> and </a:t>
            </a:r>
            <a:r>
              <a:rPr lang="fr-CH" b="1" dirty="0" err="1"/>
              <a:t>afford</a:t>
            </a:r>
            <a:r>
              <a:rPr lang="fr-CH" b="1" dirty="0"/>
              <a:t> </a:t>
            </a:r>
            <a:r>
              <a:rPr lang="fr-CH" b="1" dirty="0" err="1"/>
              <a:t>procedural</a:t>
            </a:r>
            <a:r>
              <a:rPr lang="fr-CH" b="1" dirty="0"/>
              <a:t> </a:t>
            </a:r>
            <a:r>
              <a:rPr lang="fr-CH" b="1" dirty="0" err="1"/>
              <a:t>fairness</a:t>
            </a:r>
            <a:r>
              <a:rPr lang="fr-CH" b="1" dirty="0"/>
              <a:t> to all the parties</a:t>
            </a:r>
          </a:p>
          <a:p>
            <a:pPr marL="609600" indent="-609600">
              <a:lnSpc>
                <a:spcPct val="80000"/>
              </a:lnSpc>
              <a:buFont typeface="Wingdings" pitchFamily="2" charset="2"/>
              <a:buChar char="§"/>
              <a:defRPr/>
            </a:pPr>
            <a:r>
              <a:rPr lang="fr-CH" b="1" dirty="0" err="1"/>
              <a:t>Where</a:t>
            </a:r>
            <a:r>
              <a:rPr lang="fr-CH" b="1" dirty="0"/>
              <a:t> </a:t>
            </a:r>
            <a:r>
              <a:rPr lang="fr-CH" b="1" dirty="0" err="1"/>
              <a:t>these</a:t>
            </a:r>
            <a:r>
              <a:rPr lang="fr-CH" b="1" dirty="0"/>
              <a:t> </a:t>
            </a:r>
            <a:r>
              <a:rPr lang="fr-CH" b="1" dirty="0" err="1"/>
              <a:t>Rules</a:t>
            </a:r>
            <a:r>
              <a:rPr lang="fr-CH" b="1" dirty="0"/>
              <a:t> </a:t>
            </a:r>
            <a:r>
              <a:rPr lang="fr-CH" b="1" dirty="0" err="1"/>
              <a:t>conflict</a:t>
            </a:r>
            <a:r>
              <a:rPr lang="fr-CH" b="1" dirty="0"/>
              <a:t> </a:t>
            </a:r>
            <a:r>
              <a:rPr lang="fr-CH" b="1" dirty="0" err="1"/>
              <a:t>with</a:t>
            </a:r>
            <a:r>
              <a:rPr lang="fr-CH" b="1" dirty="0"/>
              <a:t> the </a:t>
            </a:r>
            <a:r>
              <a:rPr lang="fr-CH" b="1" dirty="0" err="1"/>
              <a:t>Act</a:t>
            </a:r>
            <a:r>
              <a:rPr lang="fr-CH" b="1" dirty="0"/>
              <a:t> or </a:t>
            </a:r>
            <a:r>
              <a:rPr lang="fr-CH" b="1" dirty="0" err="1"/>
              <a:t>any</a:t>
            </a:r>
            <a:r>
              <a:rPr lang="fr-CH" b="1" dirty="0"/>
              <a:t> </a:t>
            </a:r>
            <a:r>
              <a:rPr lang="fr-CH" b="1" dirty="0" err="1"/>
              <a:t>other</a:t>
            </a:r>
            <a:r>
              <a:rPr lang="fr-CH" b="1" dirty="0"/>
              <a:t> </a:t>
            </a:r>
            <a:r>
              <a:rPr lang="fr-CH" b="1" dirty="0" err="1"/>
              <a:t>overriding</a:t>
            </a:r>
            <a:r>
              <a:rPr lang="fr-CH" b="1" dirty="0"/>
              <a:t> </a:t>
            </a:r>
            <a:r>
              <a:rPr lang="fr-CH" b="1" dirty="0" err="1"/>
              <a:t>statute</a:t>
            </a:r>
            <a:r>
              <a:rPr lang="fr-CH" b="1" dirty="0"/>
              <a:t>, </a:t>
            </a:r>
            <a:r>
              <a:rPr lang="fr-CH" b="1" dirty="0" err="1"/>
              <a:t>then</a:t>
            </a:r>
            <a:r>
              <a:rPr lang="fr-CH" b="1" dirty="0"/>
              <a:t> of course the CC </a:t>
            </a:r>
            <a:r>
              <a:rPr lang="fr-CH" b="1" dirty="0" err="1"/>
              <a:t>will</a:t>
            </a:r>
            <a:r>
              <a:rPr lang="fr-CH" b="1" dirty="0"/>
              <a:t> </a:t>
            </a:r>
            <a:r>
              <a:rPr lang="fr-CH" b="1" dirty="0" err="1"/>
              <a:t>take</a:t>
            </a:r>
            <a:r>
              <a:rPr lang="fr-CH" b="1" dirty="0"/>
              <a:t> note of </a:t>
            </a:r>
            <a:r>
              <a:rPr lang="fr-CH" b="1" dirty="0" err="1"/>
              <a:t>such</a:t>
            </a:r>
            <a:endParaRPr lang="fr-CH" b="1" dirty="0"/>
          </a:p>
          <a:p>
            <a:pPr marL="609600" indent="-609600">
              <a:lnSpc>
                <a:spcPct val="80000"/>
              </a:lnSpc>
              <a:buFont typeface="Wingdings" pitchFamily="2" charset="2"/>
              <a:buChar char="§"/>
              <a:defRPr/>
            </a:pPr>
            <a:r>
              <a:rPr lang="fr-CH" b="1" dirty="0"/>
              <a:t>The business </a:t>
            </a:r>
            <a:r>
              <a:rPr lang="fr-CH" b="1" dirty="0" err="1"/>
              <a:t>community</a:t>
            </a:r>
            <a:r>
              <a:rPr lang="fr-CH" b="1" dirty="0"/>
              <a:t> </a:t>
            </a:r>
            <a:r>
              <a:rPr lang="fr-CH" b="1" dirty="0" err="1"/>
              <a:t>is</a:t>
            </a:r>
            <a:r>
              <a:rPr lang="fr-CH" b="1" dirty="0"/>
              <a:t> </a:t>
            </a:r>
            <a:r>
              <a:rPr lang="fr-CH" b="1" dirty="0" err="1"/>
              <a:t>encouraged</a:t>
            </a:r>
            <a:r>
              <a:rPr lang="fr-CH" b="1" dirty="0"/>
              <a:t> to familiarise </a:t>
            </a:r>
            <a:r>
              <a:rPr lang="fr-CH" b="1" dirty="0" err="1"/>
              <a:t>themselves</a:t>
            </a:r>
            <a:r>
              <a:rPr lang="fr-CH" b="1" dirty="0"/>
              <a:t> </a:t>
            </a:r>
            <a:r>
              <a:rPr lang="fr-CH" b="1" dirty="0" err="1" smtClean="0"/>
              <a:t>with</a:t>
            </a:r>
            <a:r>
              <a:rPr lang="fr-CH" b="1" dirty="0" smtClean="0"/>
              <a:t> the </a:t>
            </a:r>
            <a:r>
              <a:rPr lang="fr-CH" b="1" dirty="0" err="1" smtClean="0"/>
              <a:t>Act</a:t>
            </a:r>
            <a:r>
              <a:rPr lang="fr-CH" b="1" dirty="0" smtClean="0"/>
              <a:t>, Competition </a:t>
            </a:r>
            <a:r>
              <a:rPr lang="fr-CH" b="1" dirty="0" err="1" smtClean="0"/>
              <a:t>Regulations</a:t>
            </a:r>
            <a:r>
              <a:rPr lang="fr-CH" b="1" dirty="0" smtClean="0"/>
              <a:t>, the Commission </a:t>
            </a:r>
            <a:r>
              <a:rPr lang="fr-CH" b="1" dirty="0" err="1" smtClean="0"/>
              <a:t>Rules</a:t>
            </a:r>
            <a:r>
              <a:rPr lang="fr-CH" b="1" dirty="0" smtClean="0"/>
              <a:t> of </a:t>
            </a:r>
            <a:r>
              <a:rPr lang="fr-CH" b="1" dirty="0" err="1" smtClean="0"/>
              <a:t>Procedure</a:t>
            </a:r>
            <a:r>
              <a:rPr lang="fr-CH" b="1" dirty="0" smtClean="0"/>
              <a:t> and </a:t>
            </a:r>
            <a:r>
              <a:rPr lang="fr-CH" b="1" dirty="0" err="1" smtClean="0"/>
              <a:t>other</a:t>
            </a:r>
            <a:r>
              <a:rPr lang="fr-CH" b="1" dirty="0" smtClean="0"/>
              <a:t> guidelines </a:t>
            </a:r>
            <a:r>
              <a:rPr lang="fr-CH" b="1" dirty="0" err="1" smtClean="0"/>
              <a:t>published</a:t>
            </a:r>
            <a:r>
              <a:rPr lang="fr-CH" b="1" dirty="0" smtClean="0"/>
              <a:t> by the Competition Authority</a:t>
            </a:r>
            <a:endParaRPr lang="fr-CH" b="1" dirty="0"/>
          </a:p>
        </p:txBody>
      </p:sp>
      <p:sp>
        <p:nvSpPr>
          <p:cNvPr id="4" name="Slide Number Placeholder 3"/>
          <p:cNvSpPr>
            <a:spLocks noGrp="1"/>
          </p:cNvSpPr>
          <p:nvPr>
            <p:ph type="sldNum" sz="quarter" idx="12"/>
          </p:nvPr>
        </p:nvSpPr>
        <p:spPr/>
        <p:txBody>
          <a:bodyPr/>
          <a:lstStyle/>
          <a:p>
            <a:fld id="{E51D064B-60CB-488A-A319-61B81CF833B3}" type="slidenum">
              <a:rPr lang="en-ZA" smtClean="0"/>
              <a:t>33</a:t>
            </a:fld>
            <a:endParaRPr lang="en-ZA"/>
          </a:p>
        </p:txBody>
      </p:sp>
    </p:spTree>
    <p:extLst>
      <p:ext uri="{BB962C8B-B14F-4D97-AF65-F5344CB8AC3E}">
        <p14:creationId xmlns:p14="http://schemas.microsoft.com/office/powerpoint/2010/main" val="21086308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51D064B-60CB-488A-A319-61B81CF833B3}" type="slidenum">
              <a:rPr lang="en-ZA" smtClean="0"/>
              <a:t>34</a:t>
            </a:fld>
            <a:endParaRPr lang="en-ZA"/>
          </a:p>
        </p:txBody>
      </p:sp>
      <p:graphicFrame>
        <p:nvGraphicFramePr>
          <p:cNvPr id="7" name="Diagram 6"/>
          <p:cNvGraphicFramePr/>
          <p:nvPr>
            <p:extLst>
              <p:ext uri="{D42A27DB-BD31-4B8C-83A1-F6EECF244321}">
                <p14:modId xmlns:p14="http://schemas.microsoft.com/office/powerpoint/2010/main" val="3057845989"/>
              </p:ext>
            </p:extLst>
          </p:nvPr>
        </p:nvGraphicFramePr>
        <p:xfrm>
          <a:off x="357158" y="500042"/>
          <a:ext cx="8391306" cy="57864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1419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ZA" sz="3600" b="1" dirty="0" smtClean="0"/>
              <a:t>INTRODUCTION </a:t>
            </a:r>
            <a:r>
              <a:rPr lang="en-ZA" sz="3600" b="1" i="1" dirty="0" smtClean="0"/>
              <a:t>cont’d</a:t>
            </a:r>
            <a:endParaRPr lang="en-ZA" sz="3600" b="1" dirty="0"/>
          </a:p>
        </p:txBody>
      </p:sp>
      <p:sp>
        <p:nvSpPr>
          <p:cNvPr id="3" name="Content Placeholder 2"/>
          <p:cNvSpPr>
            <a:spLocks noGrp="1"/>
          </p:cNvSpPr>
          <p:nvPr>
            <p:ph idx="1"/>
          </p:nvPr>
        </p:nvSpPr>
        <p:spPr>
          <a:xfrm>
            <a:off x="323528" y="1052736"/>
            <a:ext cx="8229600" cy="5001419"/>
          </a:xfrm>
        </p:spPr>
        <p:txBody>
          <a:bodyPr>
            <a:noAutofit/>
          </a:bodyPr>
          <a:lstStyle/>
          <a:p>
            <a:pPr>
              <a:buFont typeface="Wingdings" pitchFamily="2" charset="2"/>
              <a:buChar char="§"/>
            </a:pPr>
            <a:r>
              <a:rPr lang="en-GB" sz="3000" b="1" dirty="0"/>
              <a:t>The Commission is not enjoined to follow any formalised rules of procedure found in civil and criminal proceedings, but may condone any technical </a:t>
            </a:r>
            <a:r>
              <a:rPr lang="en-GB" sz="3000" b="1" dirty="0" smtClean="0"/>
              <a:t>irregularities that may arise</a:t>
            </a:r>
          </a:p>
          <a:p>
            <a:pPr>
              <a:buFont typeface="Wingdings" pitchFamily="2" charset="2"/>
              <a:buChar char="§"/>
            </a:pPr>
            <a:r>
              <a:rPr lang="en-GB" sz="3000" b="1" dirty="0" smtClean="0"/>
              <a:t>The primary legal instruments to be used by the Commission in adjudication are:</a:t>
            </a:r>
          </a:p>
          <a:p>
            <a:pPr lvl="2">
              <a:buFont typeface="Wingdings" pitchFamily="2" charset="2"/>
              <a:buChar char="ü"/>
            </a:pPr>
            <a:r>
              <a:rPr lang="en-GB" sz="3000" b="1" dirty="0" smtClean="0"/>
              <a:t>The Competition Act of 2009</a:t>
            </a:r>
          </a:p>
          <a:p>
            <a:pPr lvl="2">
              <a:buFont typeface="Wingdings" pitchFamily="2" charset="2"/>
              <a:buChar char="ü"/>
            </a:pPr>
            <a:r>
              <a:rPr lang="en-GB" sz="3000" b="1" dirty="0" smtClean="0"/>
              <a:t>The Competition Regulations of 2011</a:t>
            </a:r>
          </a:p>
          <a:p>
            <a:pPr lvl="2">
              <a:buFont typeface="Wingdings" pitchFamily="2" charset="2"/>
              <a:buChar char="ü"/>
            </a:pPr>
            <a:r>
              <a:rPr lang="en-ZA" sz="3000" b="1" dirty="0" smtClean="0"/>
              <a:t>Commission Rules of Procedure</a:t>
            </a:r>
          </a:p>
          <a:p>
            <a:pPr lvl="2">
              <a:buFont typeface="Wingdings" pitchFamily="2" charset="2"/>
              <a:buChar char="ü"/>
            </a:pPr>
            <a:r>
              <a:rPr lang="en-ZA" sz="3000" b="1" dirty="0" smtClean="0"/>
              <a:t>Any other Guidelines published by the CA</a:t>
            </a:r>
            <a:endParaRPr lang="en-GB" sz="3000" b="1" dirty="0"/>
          </a:p>
          <a:p>
            <a:pPr marL="457200" lvl="1" indent="0">
              <a:buNone/>
            </a:pPr>
            <a:endParaRPr lang="en-ZA" sz="3000" b="1" dirty="0" smtClean="0"/>
          </a:p>
          <a:p>
            <a:pPr marL="0" indent="0">
              <a:buNone/>
            </a:pPr>
            <a:endParaRPr lang="en-ZA" sz="3000" b="1" dirty="0"/>
          </a:p>
        </p:txBody>
      </p:sp>
      <p:sp>
        <p:nvSpPr>
          <p:cNvPr id="4" name="Slide Number Placeholder 3"/>
          <p:cNvSpPr>
            <a:spLocks noGrp="1"/>
          </p:cNvSpPr>
          <p:nvPr>
            <p:ph type="sldNum" sz="quarter" idx="12"/>
          </p:nvPr>
        </p:nvSpPr>
        <p:spPr/>
        <p:txBody>
          <a:bodyPr/>
          <a:lstStyle/>
          <a:p>
            <a:fld id="{E51D064B-60CB-488A-A319-61B81CF833B3}" type="slidenum">
              <a:rPr lang="en-ZA" smtClean="0"/>
              <a:t>4</a:t>
            </a:fld>
            <a:endParaRPr lang="en-ZA"/>
          </a:p>
        </p:txBody>
      </p:sp>
    </p:spTree>
    <p:extLst>
      <p:ext uri="{BB962C8B-B14F-4D97-AF65-F5344CB8AC3E}">
        <p14:creationId xmlns:p14="http://schemas.microsoft.com/office/powerpoint/2010/main" val="26731965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ZA" sz="3600" b="1" dirty="0" smtClean="0"/>
              <a:t>INTRODUCTION </a:t>
            </a:r>
            <a:r>
              <a:rPr lang="en-ZA" sz="3600" b="1" i="1" dirty="0" smtClean="0"/>
              <a:t>cont’d</a:t>
            </a:r>
            <a:endParaRPr lang="en-ZA" sz="3600" b="1" dirty="0"/>
          </a:p>
        </p:txBody>
      </p:sp>
      <p:sp>
        <p:nvSpPr>
          <p:cNvPr id="3" name="Content Placeholder 2"/>
          <p:cNvSpPr>
            <a:spLocks noGrp="1"/>
          </p:cNvSpPr>
          <p:nvPr>
            <p:ph idx="1"/>
          </p:nvPr>
        </p:nvSpPr>
        <p:spPr>
          <a:xfrm>
            <a:off x="323528" y="1052736"/>
            <a:ext cx="8229600" cy="5001419"/>
          </a:xfrm>
        </p:spPr>
        <p:txBody>
          <a:bodyPr>
            <a:noAutofit/>
          </a:bodyPr>
          <a:lstStyle/>
          <a:p>
            <a:pPr>
              <a:buFont typeface="Wingdings" pitchFamily="2" charset="2"/>
              <a:buChar char="§"/>
            </a:pPr>
            <a:r>
              <a:rPr lang="en-GB" sz="3000" b="1" dirty="0" smtClean="0"/>
              <a:t>Parties can represent themselves without a lawyer - The legal process is as follows:</a:t>
            </a:r>
          </a:p>
          <a:p>
            <a:pPr marL="0" indent="0" algn="ctr">
              <a:buNone/>
            </a:pPr>
            <a:r>
              <a:rPr lang="en-GB" sz="3000" b="1" dirty="0" smtClean="0"/>
              <a:t>Court of Appeal</a:t>
            </a:r>
          </a:p>
          <a:p>
            <a:pPr marL="0" indent="0" algn="ctr">
              <a:buNone/>
            </a:pPr>
            <a:endParaRPr lang="en-GB" sz="3000" b="1" dirty="0" smtClean="0"/>
          </a:p>
          <a:p>
            <a:pPr marL="0" indent="0" algn="ctr">
              <a:buNone/>
            </a:pPr>
            <a:r>
              <a:rPr lang="en-GB" sz="3000" b="1" dirty="0" smtClean="0"/>
              <a:t>High Court</a:t>
            </a:r>
          </a:p>
          <a:p>
            <a:pPr marL="0" indent="0" algn="ctr">
              <a:buNone/>
            </a:pPr>
            <a:endParaRPr lang="en-GB" sz="3000" b="1" dirty="0" smtClean="0"/>
          </a:p>
          <a:p>
            <a:pPr marL="0" indent="0" algn="ctr">
              <a:buNone/>
            </a:pPr>
            <a:r>
              <a:rPr lang="en-GB" sz="3000" b="1" dirty="0" smtClean="0"/>
              <a:t>Competition Commission</a:t>
            </a:r>
          </a:p>
          <a:p>
            <a:pPr marL="0" indent="0" algn="ctr">
              <a:buNone/>
            </a:pPr>
            <a:endParaRPr lang="en-GB" sz="3000" b="1" dirty="0" smtClean="0"/>
          </a:p>
          <a:p>
            <a:pPr marL="0" indent="0" algn="ctr">
              <a:buNone/>
            </a:pPr>
            <a:r>
              <a:rPr lang="en-GB" sz="3000" b="1" dirty="0" smtClean="0"/>
              <a:t>Competition Authority</a:t>
            </a:r>
          </a:p>
          <a:p>
            <a:pPr marL="0" indent="0">
              <a:buNone/>
            </a:pPr>
            <a:endParaRPr lang="en-GB" sz="3000" b="1" dirty="0" smtClean="0"/>
          </a:p>
          <a:p>
            <a:pPr lvl="2">
              <a:buFont typeface="Wingdings" pitchFamily="2" charset="2"/>
              <a:buChar char="ü"/>
            </a:pPr>
            <a:endParaRPr lang="en-GB" sz="3000" b="1" dirty="0"/>
          </a:p>
          <a:p>
            <a:pPr marL="457200" lvl="1" indent="0">
              <a:buNone/>
            </a:pPr>
            <a:endParaRPr lang="en-ZA" sz="3000" b="1" dirty="0" smtClean="0"/>
          </a:p>
          <a:p>
            <a:pPr marL="0" indent="0">
              <a:buNone/>
            </a:pPr>
            <a:endParaRPr lang="en-ZA" sz="3000" b="1" dirty="0"/>
          </a:p>
        </p:txBody>
      </p:sp>
      <p:sp>
        <p:nvSpPr>
          <p:cNvPr id="4" name="Slide Number Placeholder 3"/>
          <p:cNvSpPr>
            <a:spLocks noGrp="1"/>
          </p:cNvSpPr>
          <p:nvPr>
            <p:ph type="sldNum" sz="quarter" idx="12"/>
          </p:nvPr>
        </p:nvSpPr>
        <p:spPr/>
        <p:txBody>
          <a:bodyPr/>
          <a:lstStyle/>
          <a:p>
            <a:fld id="{E51D064B-60CB-488A-A319-61B81CF833B3}" type="slidenum">
              <a:rPr lang="en-ZA" smtClean="0"/>
              <a:t>5</a:t>
            </a:fld>
            <a:endParaRPr lang="en-ZA"/>
          </a:p>
        </p:txBody>
      </p:sp>
      <p:sp>
        <p:nvSpPr>
          <p:cNvPr id="5" name="Up Arrow 4"/>
          <p:cNvSpPr/>
          <p:nvPr/>
        </p:nvSpPr>
        <p:spPr>
          <a:xfrm>
            <a:off x="4139952" y="2708920"/>
            <a:ext cx="432048" cy="432048"/>
          </a:xfrm>
          <a:prstGeom prst="up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Up Arrow 5"/>
          <p:cNvSpPr/>
          <p:nvPr/>
        </p:nvSpPr>
        <p:spPr>
          <a:xfrm>
            <a:off x="4211960" y="3717032"/>
            <a:ext cx="432048" cy="432048"/>
          </a:xfrm>
          <a:prstGeom prst="up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Up Arrow 6"/>
          <p:cNvSpPr/>
          <p:nvPr/>
        </p:nvSpPr>
        <p:spPr>
          <a:xfrm>
            <a:off x="4283968" y="4797152"/>
            <a:ext cx="432048" cy="432048"/>
          </a:xfrm>
          <a:prstGeom prst="up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296358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Autofit/>
          </a:bodyPr>
          <a:lstStyle/>
          <a:p>
            <a:r>
              <a:rPr lang="en-ZA" sz="3400" b="1" dirty="0"/>
              <a:t>2</a:t>
            </a:r>
            <a:r>
              <a:rPr lang="en-ZA" sz="3400" b="1" dirty="0" smtClean="0"/>
              <a:t>. SECRETARIAT FOR ADJUDICATION PURPOSES</a:t>
            </a:r>
            <a:endParaRPr lang="en-ZA" sz="3400" b="1" dirty="0"/>
          </a:p>
        </p:txBody>
      </p:sp>
      <p:sp>
        <p:nvSpPr>
          <p:cNvPr id="3" name="Content Placeholder 2"/>
          <p:cNvSpPr>
            <a:spLocks noGrp="1"/>
          </p:cNvSpPr>
          <p:nvPr>
            <p:ph idx="1"/>
          </p:nvPr>
        </p:nvSpPr>
        <p:spPr>
          <a:xfrm>
            <a:off x="457200" y="1412776"/>
            <a:ext cx="8229600" cy="4968552"/>
          </a:xfrm>
        </p:spPr>
        <p:txBody>
          <a:bodyPr>
            <a:noAutofit/>
          </a:bodyPr>
          <a:lstStyle/>
          <a:p>
            <a:pPr>
              <a:buFont typeface="Wingdings" pitchFamily="2" charset="2"/>
              <a:buChar char="§"/>
            </a:pPr>
            <a:r>
              <a:rPr lang="en-ZA" b="1" dirty="0" smtClean="0"/>
              <a:t>Under the Act, the Chief Executive of the Competition Authority is appointed to be a secretary to the Commission</a:t>
            </a:r>
            <a:endParaRPr lang="en-ZA" dirty="0"/>
          </a:p>
          <a:p>
            <a:pPr>
              <a:buFont typeface="Wingdings" pitchFamily="2" charset="2"/>
              <a:buChar char="§"/>
            </a:pPr>
            <a:r>
              <a:rPr lang="en-ZA" b="1" dirty="0" smtClean="0"/>
              <a:t>Considering that the CA is an investigator and prosecutor before the Commission, and also be a defendant before the same organ, there was identified need to have a separate secretary for purposes of a fair adjudication process</a:t>
            </a:r>
          </a:p>
        </p:txBody>
      </p:sp>
      <p:sp>
        <p:nvSpPr>
          <p:cNvPr id="4" name="Slide Number Placeholder 3"/>
          <p:cNvSpPr>
            <a:spLocks noGrp="1"/>
          </p:cNvSpPr>
          <p:nvPr>
            <p:ph type="sldNum" sz="quarter" idx="12"/>
          </p:nvPr>
        </p:nvSpPr>
        <p:spPr/>
        <p:txBody>
          <a:bodyPr/>
          <a:lstStyle/>
          <a:p>
            <a:fld id="{E51D064B-60CB-488A-A319-61B81CF833B3}" type="slidenum">
              <a:rPr lang="en-ZA" smtClean="0"/>
              <a:t>6</a:t>
            </a:fld>
            <a:endParaRPr lang="en-ZA"/>
          </a:p>
        </p:txBody>
      </p:sp>
    </p:spTree>
    <p:extLst>
      <p:ext uri="{BB962C8B-B14F-4D97-AF65-F5344CB8AC3E}">
        <p14:creationId xmlns:p14="http://schemas.microsoft.com/office/powerpoint/2010/main" val="39882923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Autofit/>
          </a:bodyPr>
          <a:lstStyle/>
          <a:p>
            <a:r>
              <a:rPr lang="en-ZA" sz="3400" b="1" dirty="0"/>
              <a:t>2</a:t>
            </a:r>
            <a:r>
              <a:rPr lang="en-ZA" sz="3400" b="1" dirty="0" smtClean="0"/>
              <a:t>. SECRETARIAT FOR ADJUDICATION PURPOSES, </a:t>
            </a:r>
            <a:r>
              <a:rPr lang="en-ZA" sz="3400" b="1" i="1" dirty="0" smtClean="0"/>
              <a:t>cont’d</a:t>
            </a:r>
            <a:endParaRPr lang="en-ZA" sz="3400" b="1" dirty="0"/>
          </a:p>
        </p:txBody>
      </p:sp>
      <p:sp>
        <p:nvSpPr>
          <p:cNvPr id="3" name="Content Placeholder 2"/>
          <p:cNvSpPr>
            <a:spLocks noGrp="1"/>
          </p:cNvSpPr>
          <p:nvPr>
            <p:ph idx="1"/>
          </p:nvPr>
        </p:nvSpPr>
        <p:spPr>
          <a:xfrm>
            <a:off x="457200" y="1412776"/>
            <a:ext cx="8229600" cy="4968552"/>
          </a:xfrm>
        </p:spPr>
        <p:txBody>
          <a:bodyPr>
            <a:noAutofit/>
          </a:bodyPr>
          <a:lstStyle/>
          <a:p>
            <a:pPr>
              <a:buFont typeface="Wingdings" pitchFamily="2" charset="2"/>
              <a:buChar char="§"/>
            </a:pPr>
            <a:r>
              <a:rPr lang="en-GB" b="1" dirty="0" smtClean="0"/>
              <a:t>In this context, a neutral position of ‘Registrar’ in the Rules was created</a:t>
            </a:r>
          </a:p>
          <a:p>
            <a:pPr>
              <a:buFont typeface="Wingdings" pitchFamily="2" charset="2"/>
              <a:buChar char="§"/>
            </a:pPr>
            <a:r>
              <a:rPr lang="en-GB" b="1" dirty="0" smtClean="0"/>
              <a:t>The “Registrar</a:t>
            </a:r>
            <a:r>
              <a:rPr lang="en-GB" b="1" dirty="0"/>
              <a:t>” in relation to the Commission, </a:t>
            </a:r>
            <a:r>
              <a:rPr lang="en-GB" b="1" dirty="0" smtClean="0"/>
              <a:t>means </a:t>
            </a:r>
            <a:r>
              <a:rPr lang="en-GB" b="1" dirty="0"/>
              <a:t>the Executive Secretary, or any other officer specifically appointed to that position</a:t>
            </a:r>
            <a:r>
              <a:rPr lang="en-GB" b="1" dirty="0" smtClean="0"/>
              <a:t>;</a:t>
            </a:r>
          </a:p>
          <a:p>
            <a:pPr>
              <a:buFont typeface="Wingdings" pitchFamily="2" charset="2"/>
              <a:buChar char="§"/>
            </a:pPr>
            <a:r>
              <a:rPr lang="en-GB" b="1" dirty="0" smtClean="0"/>
              <a:t>The Commission has since designated an officer within the CA to perform the functions of Registrar</a:t>
            </a:r>
            <a:endParaRPr lang="en-ZA" b="1" dirty="0" smtClean="0"/>
          </a:p>
        </p:txBody>
      </p:sp>
      <p:sp>
        <p:nvSpPr>
          <p:cNvPr id="4" name="Slide Number Placeholder 3"/>
          <p:cNvSpPr>
            <a:spLocks noGrp="1"/>
          </p:cNvSpPr>
          <p:nvPr>
            <p:ph type="sldNum" sz="quarter" idx="12"/>
          </p:nvPr>
        </p:nvSpPr>
        <p:spPr/>
        <p:txBody>
          <a:bodyPr/>
          <a:lstStyle/>
          <a:p>
            <a:fld id="{E51D064B-60CB-488A-A319-61B81CF833B3}" type="slidenum">
              <a:rPr lang="en-ZA" smtClean="0"/>
              <a:t>7</a:t>
            </a:fld>
            <a:endParaRPr lang="en-ZA"/>
          </a:p>
        </p:txBody>
      </p:sp>
    </p:spTree>
    <p:extLst>
      <p:ext uri="{BB962C8B-B14F-4D97-AF65-F5344CB8AC3E}">
        <p14:creationId xmlns:p14="http://schemas.microsoft.com/office/powerpoint/2010/main" val="4226350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Autofit/>
          </a:bodyPr>
          <a:lstStyle/>
          <a:p>
            <a:r>
              <a:rPr lang="en-ZA" sz="3400" b="1" dirty="0"/>
              <a:t>3</a:t>
            </a:r>
            <a:r>
              <a:rPr lang="en-ZA" sz="3400" b="1" dirty="0" smtClean="0"/>
              <a:t>. DOCUMENTS &amp; COMMUNICATION</a:t>
            </a:r>
            <a:endParaRPr lang="en-ZA" sz="3400" b="1" dirty="0"/>
          </a:p>
        </p:txBody>
      </p:sp>
      <p:sp>
        <p:nvSpPr>
          <p:cNvPr id="3" name="Content Placeholder 2"/>
          <p:cNvSpPr>
            <a:spLocks noGrp="1"/>
          </p:cNvSpPr>
          <p:nvPr>
            <p:ph idx="1"/>
          </p:nvPr>
        </p:nvSpPr>
        <p:spPr>
          <a:xfrm>
            <a:off x="457200" y="1340768"/>
            <a:ext cx="8229600" cy="4968552"/>
          </a:xfrm>
        </p:spPr>
        <p:txBody>
          <a:bodyPr>
            <a:noAutofit/>
          </a:bodyPr>
          <a:lstStyle/>
          <a:p>
            <a:pPr>
              <a:buFont typeface="Wingdings" pitchFamily="2" charset="2"/>
              <a:buChar char="§"/>
            </a:pPr>
            <a:r>
              <a:rPr lang="en-GB" sz="3000" b="1" dirty="0" smtClean="0"/>
              <a:t>Under PART 3 of the Rules, documents to the Commission may be delivered  in any of the following manners:</a:t>
            </a:r>
          </a:p>
          <a:p>
            <a:pPr lvl="1">
              <a:buFont typeface="Wingdings" pitchFamily="2" charset="2"/>
              <a:buChar char="ü"/>
            </a:pPr>
            <a:r>
              <a:rPr lang="en-GB" sz="3000" b="1" dirty="0" smtClean="0"/>
              <a:t>By </a:t>
            </a:r>
            <a:r>
              <a:rPr lang="en-GB" sz="3000" b="1" dirty="0"/>
              <a:t>registered post or courier addressed to the Registrar; </a:t>
            </a:r>
            <a:r>
              <a:rPr lang="en-GB" sz="3000" b="1" dirty="0" smtClean="0"/>
              <a:t>or</a:t>
            </a:r>
            <a:endParaRPr lang="en-GB" sz="3000" dirty="0"/>
          </a:p>
          <a:p>
            <a:pPr lvl="1">
              <a:buFont typeface="Wingdings" pitchFamily="2" charset="2"/>
              <a:buChar char="ü"/>
            </a:pPr>
            <a:r>
              <a:rPr lang="en-GB" sz="3000" b="1" dirty="0" smtClean="0"/>
              <a:t>By </a:t>
            </a:r>
            <a:r>
              <a:rPr lang="en-GB" sz="3000" b="1" dirty="0"/>
              <a:t>handing the document or a computer disc, memory stick or other media containing the document in an electronic form to the Registrar.</a:t>
            </a:r>
            <a:endParaRPr lang="en-GB" sz="3000" dirty="0"/>
          </a:p>
        </p:txBody>
      </p:sp>
      <p:sp>
        <p:nvSpPr>
          <p:cNvPr id="4" name="Slide Number Placeholder 3"/>
          <p:cNvSpPr>
            <a:spLocks noGrp="1"/>
          </p:cNvSpPr>
          <p:nvPr>
            <p:ph type="sldNum" sz="quarter" idx="12"/>
          </p:nvPr>
        </p:nvSpPr>
        <p:spPr/>
        <p:txBody>
          <a:bodyPr/>
          <a:lstStyle/>
          <a:p>
            <a:fld id="{E51D064B-60CB-488A-A319-61B81CF833B3}" type="slidenum">
              <a:rPr lang="en-ZA" smtClean="0"/>
              <a:t>8</a:t>
            </a:fld>
            <a:endParaRPr lang="en-ZA"/>
          </a:p>
        </p:txBody>
      </p:sp>
    </p:spTree>
    <p:extLst>
      <p:ext uri="{BB962C8B-B14F-4D97-AF65-F5344CB8AC3E}">
        <p14:creationId xmlns:p14="http://schemas.microsoft.com/office/powerpoint/2010/main" val="21793884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Autofit/>
          </a:bodyPr>
          <a:lstStyle/>
          <a:p>
            <a:r>
              <a:rPr lang="en-ZA" sz="3400" b="1" dirty="0"/>
              <a:t>3</a:t>
            </a:r>
            <a:r>
              <a:rPr lang="en-ZA" sz="3400" b="1" dirty="0" smtClean="0"/>
              <a:t>. DOCUMENTS &amp; COMMUNICATION </a:t>
            </a:r>
            <a:r>
              <a:rPr lang="en-ZA" sz="3400" b="1" i="1" dirty="0" smtClean="0"/>
              <a:t>cont’d</a:t>
            </a:r>
            <a:endParaRPr lang="en-ZA" sz="3400" b="1" dirty="0"/>
          </a:p>
        </p:txBody>
      </p:sp>
      <p:sp>
        <p:nvSpPr>
          <p:cNvPr id="3" name="Content Placeholder 2"/>
          <p:cNvSpPr>
            <a:spLocks noGrp="1"/>
          </p:cNvSpPr>
          <p:nvPr>
            <p:ph idx="1"/>
          </p:nvPr>
        </p:nvSpPr>
        <p:spPr>
          <a:xfrm>
            <a:off x="457200" y="1340768"/>
            <a:ext cx="8229600" cy="4968552"/>
          </a:xfrm>
        </p:spPr>
        <p:txBody>
          <a:bodyPr>
            <a:noAutofit/>
          </a:bodyPr>
          <a:lstStyle/>
          <a:p>
            <a:pPr>
              <a:buFont typeface="Wingdings" pitchFamily="2" charset="2"/>
              <a:buChar char="§"/>
            </a:pPr>
            <a:r>
              <a:rPr lang="en-GB" b="1" dirty="0" smtClean="0"/>
              <a:t>Under Rule 5, if the </a:t>
            </a:r>
            <a:r>
              <a:rPr lang="en-GB" b="1" dirty="0"/>
              <a:t>Act or </a:t>
            </a:r>
            <a:r>
              <a:rPr lang="en-GB" b="1" dirty="0" smtClean="0"/>
              <a:t>the </a:t>
            </a:r>
            <a:r>
              <a:rPr lang="en-GB" b="1" dirty="0"/>
              <a:t>Rules require the Commission to issue a document </a:t>
            </a:r>
            <a:r>
              <a:rPr lang="en-GB" b="1" dirty="0" smtClean="0"/>
              <a:t>–</a:t>
            </a:r>
            <a:endParaRPr lang="en-GB" b="1" dirty="0"/>
          </a:p>
          <a:p>
            <a:pPr marL="989013" indent="-514350">
              <a:buAutoNum type="alphaLcParenBoth"/>
            </a:pPr>
            <a:r>
              <a:rPr lang="en-GB" b="1" dirty="0" smtClean="0"/>
              <a:t>the </a:t>
            </a:r>
            <a:r>
              <a:rPr lang="en-GB" b="1" dirty="0"/>
              <a:t>document will have been issued by the Commission when it has been signed by the Registrar, and served on any person to whom it is addressed; </a:t>
            </a:r>
            <a:r>
              <a:rPr lang="en-GB" b="1" dirty="0" smtClean="0"/>
              <a:t>and</a:t>
            </a:r>
          </a:p>
          <a:p>
            <a:pPr marL="989013" indent="-514350">
              <a:buAutoNum type="alphaLcParenBoth"/>
            </a:pPr>
            <a:r>
              <a:rPr lang="en-GB" b="1" dirty="0" smtClean="0"/>
              <a:t> the </a:t>
            </a:r>
            <a:r>
              <a:rPr lang="en-GB" b="1" dirty="0"/>
              <a:t>document may be signed and served any time of </a:t>
            </a:r>
            <a:r>
              <a:rPr lang="en-GB" b="1" dirty="0" smtClean="0"/>
              <a:t>the day</a:t>
            </a:r>
            <a:r>
              <a:rPr lang="en-GB" b="1" dirty="0"/>
              <a:t>.</a:t>
            </a:r>
          </a:p>
        </p:txBody>
      </p:sp>
      <p:sp>
        <p:nvSpPr>
          <p:cNvPr id="4" name="Slide Number Placeholder 3"/>
          <p:cNvSpPr>
            <a:spLocks noGrp="1"/>
          </p:cNvSpPr>
          <p:nvPr>
            <p:ph type="sldNum" sz="quarter" idx="12"/>
          </p:nvPr>
        </p:nvSpPr>
        <p:spPr/>
        <p:txBody>
          <a:bodyPr/>
          <a:lstStyle/>
          <a:p>
            <a:fld id="{E51D064B-60CB-488A-A319-61B81CF833B3}" type="slidenum">
              <a:rPr lang="en-ZA" smtClean="0"/>
              <a:t>9</a:t>
            </a:fld>
            <a:endParaRPr lang="en-ZA"/>
          </a:p>
        </p:txBody>
      </p:sp>
    </p:spTree>
    <p:extLst>
      <p:ext uri="{BB962C8B-B14F-4D97-AF65-F5344CB8AC3E}">
        <p14:creationId xmlns:p14="http://schemas.microsoft.com/office/powerpoint/2010/main" val="2834160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1399</TotalTime>
  <Words>2430</Words>
  <Application>Microsoft Office PowerPoint</Application>
  <PresentationFormat>On-screen Show (4:3)</PresentationFormat>
  <Paragraphs>232</Paragraphs>
  <Slides>34</Slides>
  <Notes>17</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COMPETITION COMMISSION</vt:lpstr>
      <vt:lpstr>PRESENTATION OUTLINE</vt:lpstr>
      <vt:lpstr>1. INTRODUCTION</vt:lpstr>
      <vt:lpstr>INTRODUCTION cont’d</vt:lpstr>
      <vt:lpstr>INTRODUCTION cont’d</vt:lpstr>
      <vt:lpstr>2. SECRETARIAT FOR ADJUDICATION PURPOSES</vt:lpstr>
      <vt:lpstr>2. SECRETARIAT FOR ADJUDICATION PURPOSES, cont’d</vt:lpstr>
      <vt:lpstr>3. DOCUMENTS &amp; COMMUNICATION</vt:lpstr>
      <vt:lpstr>3. DOCUMENTS &amp; COMMUNICATION cont’d</vt:lpstr>
      <vt:lpstr>3. DOCUMENTS &amp; COMMUNICATION cont’d</vt:lpstr>
      <vt:lpstr>4. COMPLAINT PROCEDURES</vt:lpstr>
      <vt:lpstr>4. COMPLAINT PROCEDURES cont’d</vt:lpstr>
      <vt:lpstr>4. COMPLAINT PROCEDURES cont’d</vt:lpstr>
      <vt:lpstr>4. COMPLAINT PROCEDURES cont’d</vt:lpstr>
      <vt:lpstr>4. COMPLAINT PROCEDURES cont’d</vt:lpstr>
      <vt:lpstr>5. COMMISSION SITTINGS</vt:lpstr>
      <vt:lpstr>5. COMMISSION SITTINGS cont’d</vt:lpstr>
      <vt:lpstr>5. COMMISSION SITTINGS cont’d</vt:lpstr>
      <vt:lpstr>5.1 Conduct of Hearings – Rule 35</vt:lpstr>
      <vt:lpstr>5.2 Record of Hearings – Rule 36</vt:lpstr>
      <vt:lpstr>6. APPLICATION FOR INTERIM RELIEF</vt:lpstr>
      <vt:lpstr>6. APPLICATION FOR INTERIM RELIEF cont’d</vt:lpstr>
      <vt:lpstr>7. THIRD PARTIES, WITNESSES &amp; INTERPRETERS</vt:lpstr>
      <vt:lpstr>7. THIRD PARTIES, WITNESSES &amp; INTERPRETERS  cont’d</vt:lpstr>
      <vt:lpstr>7. THIRD PARTIES, WITNESSES &amp; INTERPRETERS  cont’d</vt:lpstr>
      <vt:lpstr>7. THIRD PARTIES, WITNESSES &amp; INTERPRETERS  cont’d</vt:lpstr>
      <vt:lpstr>8. WITHDRAWAL OF COMPLAINTS</vt:lpstr>
      <vt:lpstr>8. WITHDRAWAL OF COMPLAINTS cont’d</vt:lpstr>
      <vt:lpstr>8.1 Set Down of Matters -  Rule 32</vt:lpstr>
      <vt:lpstr>8.2 Matters Struck-Off -  Rule 33</vt:lpstr>
      <vt:lpstr>8.3 Default Orders -  Rule 34</vt:lpstr>
      <vt:lpstr>8.4 Costs -  Rule 37</vt:lpstr>
      <vt:lpstr>9. CONCLUSIONS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Introducing competition policy in a small developing economy -  the challenges and methods of implementation</dc:title>
  <dc:creator>ES</dc:creator>
  <cp:lastModifiedBy>Gladys Ramadi</cp:lastModifiedBy>
  <cp:revision>442</cp:revision>
  <cp:lastPrinted>2013-03-22T09:21:24Z</cp:lastPrinted>
  <dcterms:created xsi:type="dcterms:W3CDTF">2012-11-07T18:15:31Z</dcterms:created>
  <dcterms:modified xsi:type="dcterms:W3CDTF">2014-12-11T12:43:34Z</dcterms:modified>
</cp:coreProperties>
</file>