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  <p:sldMasterId id="2147483660" r:id="rId5"/>
  </p:sldMasterIdLst>
  <p:notesMasterIdLst>
    <p:notesMasterId r:id="rId18"/>
  </p:notesMasterIdLst>
  <p:handoutMasterIdLst>
    <p:handoutMasterId r:id="rId19"/>
  </p:handoutMasterIdLst>
  <p:sldIdLst>
    <p:sldId id="256" r:id="rId6"/>
    <p:sldId id="365" r:id="rId7"/>
    <p:sldId id="367" r:id="rId8"/>
    <p:sldId id="368" r:id="rId9"/>
    <p:sldId id="369" r:id="rId10"/>
    <p:sldId id="372" r:id="rId11"/>
    <p:sldId id="370" r:id="rId12"/>
    <p:sldId id="357" r:id="rId13"/>
    <p:sldId id="371" r:id="rId14"/>
    <p:sldId id="366" r:id="rId15"/>
    <p:sldId id="363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Slide" id="{BD64FABA-015B-47E4-948B-4204DE8DE813}">
          <p14:sldIdLst>
            <p14:sldId id="256"/>
            <p14:sldId id="365"/>
            <p14:sldId id="367"/>
            <p14:sldId id="368"/>
            <p14:sldId id="369"/>
            <p14:sldId id="372"/>
            <p14:sldId id="370"/>
          </p14:sldIdLst>
        </p14:section>
        <p14:section name="BodySlides" id="{49A2F6FE-32FD-44E8-8AD0-35C5D28A0072}">
          <p14:sldIdLst>
            <p14:sldId id="357"/>
            <p14:sldId id="371"/>
            <p14:sldId id="366"/>
            <p14:sldId id="363"/>
            <p14:sldId id="258"/>
          </p14:sldIdLst>
        </p14:section>
        <p14:section name="LastSlide" id="{AF7123CF-451F-4A82-9924-D39A1A2F3A5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A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>
      <p:cViewPr varScale="1">
        <p:scale>
          <a:sx n="74" d="100"/>
          <a:sy n="74" d="100"/>
        </p:scale>
        <p:origin x="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D5DF7E-220F-471C-B330-CBB7F1C7B051}" type="doc">
      <dgm:prSet loTypeId="urn:microsoft.com/office/officeart/2005/8/layout/process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ZA"/>
        </a:p>
      </dgm:t>
    </dgm:pt>
    <dgm:pt modelId="{CD859166-FD1E-4C95-A720-45BD11C8074D}">
      <dgm:prSet custT="1"/>
      <dgm:spPr>
        <a:noFill/>
      </dgm:spPr>
      <dgm:t>
        <a:bodyPr/>
        <a:lstStyle/>
        <a:p>
          <a:pPr algn="just" rtl="0"/>
          <a:r>
            <a:rPr lang="en-ZA" sz="2400" b="1" dirty="0" smtClean="0">
              <a:solidFill>
                <a:schemeClr val="tx1"/>
              </a:solidFill>
            </a:rPr>
            <a:t>Government of Botswana adopted the </a:t>
          </a:r>
          <a:r>
            <a:rPr lang="en-ZA" sz="2400" b="1" i="1" dirty="0" smtClean="0">
              <a:solidFill>
                <a:schemeClr val="tx1"/>
              </a:solidFill>
            </a:rPr>
            <a:t>National Competition Policy for Botswana </a:t>
          </a:r>
          <a:r>
            <a:rPr lang="en-ZA" sz="2400" b="1" dirty="0" smtClean="0">
              <a:solidFill>
                <a:schemeClr val="tx1"/>
              </a:solidFill>
            </a:rPr>
            <a:t>in July 2005</a:t>
          </a:r>
          <a:endParaRPr lang="en-ZA" sz="2400" dirty="0">
            <a:solidFill>
              <a:schemeClr val="tx1"/>
            </a:solidFill>
          </a:endParaRPr>
        </a:p>
      </dgm:t>
    </dgm:pt>
    <dgm:pt modelId="{6981815F-FDC0-4CDE-9125-0520E3BCC179}" type="parTrans" cxnId="{911F9585-C9EE-47B9-AB20-32859B810121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D2380964-E317-48FA-8FAB-1D4F0DAB9121}" type="sibTrans" cxnId="{911F9585-C9EE-47B9-AB20-32859B810121}">
      <dgm:prSet/>
      <dgm:spPr>
        <a:solidFill>
          <a:schemeClr val="accent2"/>
        </a:solidFill>
      </dgm:spPr>
      <dgm:t>
        <a:bodyPr/>
        <a:lstStyle/>
        <a:p>
          <a:endParaRPr lang="en-ZA" dirty="0">
            <a:solidFill>
              <a:schemeClr val="tx1"/>
            </a:solidFill>
          </a:endParaRPr>
        </a:p>
      </dgm:t>
    </dgm:pt>
    <dgm:pt modelId="{9BA99E33-AA1E-4D32-991D-E07CA15C9D78}">
      <dgm:prSet custT="1"/>
      <dgm:spPr>
        <a:solidFill>
          <a:srgbClr val="FFD13F"/>
        </a:solidFill>
      </dgm:spPr>
      <dgm:t>
        <a:bodyPr/>
        <a:lstStyle/>
        <a:p>
          <a:pPr algn="just" rtl="0"/>
          <a:r>
            <a:rPr lang="en-ZA" sz="2400" b="1" dirty="0" smtClean="0">
              <a:solidFill>
                <a:schemeClr val="tx1"/>
              </a:solidFill>
            </a:rPr>
            <a:t>Informed the development of the Competition Act of 2009.</a:t>
          </a:r>
          <a:endParaRPr lang="en-ZA" sz="2400" b="1" dirty="0">
            <a:solidFill>
              <a:schemeClr val="tx1"/>
            </a:solidFill>
          </a:endParaRPr>
        </a:p>
      </dgm:t>
    </dgm:pt>
    <dgm:pt modelId="{020B96B3-257A-47D1-AAC2-EB4F7DDDEC41}" type="parTrans" cxnId="{37B03DE5-BC89-4D9C-8AD5-850E5A9233E8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2DE626CD-0418-45F5-AEFE-F2B42240FE64}" type="sibTrans" cxnId="{37B03DE5-BC89-4D9C-8AD5-850E5A9233E8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89989287-65A8-4D51-8DB5-07B300BD6576}">
      <dgm:prSet custT="1"/>
      <dgm:spPr>
        <a:solidFill>
          <a:srgbClr val="FFD13F"/>
        </a:solidFill>
      </dgm:spPr>
      <dgm:t>
        <a:bodyPr/>
        <a:lstStyle/>
        <a:p>
          <a:pPr rtl="0"/>
          <a:r>
            <a:rPr lang="en-ZA" sz="2400" b="1" dirty="0" smtClean="0">
              <a:solidFill>
                <a:schemeClr val="tx1"/>
              </a:solidFill>
            </a:rPr>
            <a:t>CA established in April 2011.</a:t>
          </a:r>
          <a:endParaRPr lang="en-ZA" sz="2400" b="1" dirty="0">
            <a:solidFill>
              <a:schemeClr val="tx1"/>
            </a:solidFill>
          </a:endParaRPr>
        </a:p>
      </dgm:t>
    </dgm:pt>
    <dgm:pt modelId="{C643497E-7334-47AB-BE3E-5D33DE80AB34}" type="parTrans" cxnId="{7FE43A92-B926-4363-B896-69695E579405}">
      <dgm:prSet/>
      <dgm:spPr/>
      <dgm:t>
        <a:bodyPr/>
        <a:lstStyle/>
        <a:p>
          <a:endParaRPr lang="en-ZA"/>
        </a:p>
      </dgm:t>
    </dgm:pt>
    <dgm:pt modelId="{1B780E68-3812-4F86-BACD-0CFD147AF20D}" type="sibTrans" cxnId="{7FE43A92-B926-4363-B896-69695E579405}">
      <dgm:prSet/>
      <dgm:spPr/>
      <dgm:t>
        <a:bodyPr/>
        <a:lstStyle/>
        <a:p>
          <a:endParaRPr lang="en-ZA"/>
        </a:p>
      </dgm:t>
    </dgm:pt>
    <dgm:pt modelId="{753C478E-E7DB-467A-B302-D4727A8091C5}" type="pres">
      <dgm:prSet presAssocID="{9ED5DF7E-220F-471C-B330-CBB7F1C7B05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28BD3B3-DE89-4949-BA82-A34BC0C15C93}" type="pres">
      <dgm:prSet presAssocID="{CD859166-FD1E-4C95-A720-45BD11C8074D}" presName="node" presStyleLbl="node1" presStyleIdx="0" presStyleCnt="3" custScaleX="107690" custScaleY="4543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AFEEF6-53B7-4CA1-898B-C168DF8BF134}" type="pres">
      <dgm:prSet presAssocID="{D2380964-E317-48FA-8FAB-1D4F0DAB9121}" presName="sibTrans" presStyleLbl="sibTrans2D1" presStyleIdx="0" presStyleCnt="2" custScaleX="84935" custLinFactNeighborX="-1498" custLinFactNeighborY="11137"/>
      <dgm:spPr/>
      <dgm:t>
        <a:bodyPr/>
        <a:lstStyle/>
        <a:p>
          <a:endParaRPr lang="en-GB"/>
        </a:p>
      </dgm:t>
    </dgm:pt>
    <dgm:pt modelId="{93CF6BD4-9238-47E8-93D0-C22EDFE2CCDE}" type="pres">
      <dgm:prSet presAssocID="{D2380964-E317-48FA-8FAB-1D4F0DAB9121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B6ABD150-6337-4B16-9FC0-5313D6767D3B}" type="pres">
      <dgm:prSet presAssocID="{9BA99E33-AA1E-4D32-991D-E07CA15C9D78}" presName="node" presStyleLbl="node1" presStyleIdx="1" presStyleCnt="3" custScaleY="45512" custLinFactNeighborY="-2278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49AAB1-9160-439C-ADF0-B4713D899FE6}" type="pres">
      <dgm:prSet presAssocID="{2DE626CD-0418-45F5-AEFE-F2B42240FE64}" presName="sibTrans" presStyleLbl="sibTrans2D1" presStyleIdx="1" presStyleCnt="2"/>
      <dgm:spPr/>
      <dgm:t>
        <a:bodyPr/>
        <a:lstStyle/>
        <a:p>
          <a:endParaRPr lang="en-ZA"/>
        </a:p>
      </dgm:t>
    </dgm:pt>
    <dgm:pt modelId="{79743B80-9845-4DF5-B5EF-283DB04840CC}" type="pres">
      <dgm:prSet presAssocID="{2DE626CD-0418-45F5-AEFE-F2B42240FE64}" presName="connectorText" presStyleLbl="sibTrans2D1" presStyleIdx="1" presStyleCnt="2"/>
      <dgm:spPr/>
      <dgm:t>
        <a:bodyPr/>
        <a:lstStyle/>
        <a:p>
          <a:endParaRPr lang="en-ZA"/>
        </a:p>
      </dgm:t>
    </dgm:pt>
    <dgm:pt modelId="{916B47A9-8065-4780-89CD-9FF4DAFFA14D}" type="pres">
      <dgm:prSet presAssocID="{89989287-65A8-4D51-8DB5-07B300BD6576}" presName="node" presStyleLbl="node1" presStyleIdx="2" presStyleCnt="3" custScaleY="51001" custLinFactNeighborY="-2278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02A8D114-347C-478C-BA07-06CF0576CC3D}" type="presOf" srcId="{2DE626CD-0418-45F5-AEFE-F2B42240FE64}" destId="{79743B80-9845-4DF5-B5EF-283DB04840CC}" srcOrd="1" destOrd="0" presId="urn:microsoft.com/office/officeart/2005/8/layout/process2"/>
    <dgm:cxn modelId="{B4C146CF-7A18-40DD-8C9F-BCE222816DFD}" type="presOf" srcId="{D2380964-E317-48FA-8FAB-1D4F0DAB9121}" destId="{E7AFEEF6-53B7-4CA1-898B-C168DF8BF134}" srcOrd="0" destOrd="0" presId="urn:microsoft.com/office/officeart/2005/8/layout/process2"/>
    <dgm:cxn modelId="{98B398A1-19CA-4187-A090-2233E70248E9}" type="presOf" srcId="{89989287-65A8-4D51-8DB5-07B300BD6576}" destId="{916B47A9-8065-4780-89CD-9FF4DAFFA14D}" srcOrd="0" destOrd="0" presId="urn:microsoft.com/office/officeart/2005/8/layout/process2"/>
    <dgm:cxn modelId="{911F9585-C9EE-47B9-AB20-32859B810121}" srcId="{9ED5DF7E-220F-471C-B330-CBB7F1C7B051}" destId="{CD859166-FD1E-4C95-A720-45BD11C8074D}" srcOrd="0" destOrd="0" parTransId="{6981815F-FDC0-4CDE-9125-0520E3BCC179}" sibTransId="{D2380964-E317-48FA-8FAB-1D4F0DAB9121}"/>
    <dgm:cxn modelId="{13D24944-55DA-4E7E-89BC-E57674B62980}" type="presOf" srcId="{D2380964-E317-48FA-8FAB-1D4F0DAB9121}" destId="{93CF6BD4-9238-47E8-93D0-C22EDFE2CCDE}" srcOrd="1" destOrd="0" presId="urn:microsoft.com/office/officeart/2005/8/layout/process2"/>
    <dgm:cxn modelId="{7FE43A92-B926-4363-B896-69695E579405}" srcId="{9ED5DF7E-220F-471C-B330-CBB7F1C7B051}" destId="{89989287-65A8-4D51-8DB5-07B300BD6576}" srcOrd="2" destOrd="0" parTransId="{C643497E-7334-47AB-BE3E-5D33DE80AB34}" sibTransId="{1B780E68-3812-4F86-BACD-0CFD147AF20D}"/>
    <dgm:cxn modelId="{72D353A6-AFB9-4FDD-837A-63336B224E63}" type="presOf" srcId="{CD859166-FD1E-4C95-A720-45BD11C8074D}" destId="{928BD3B3-DE89-4949-BA82-A34BC0C15C93}" srcOrd="0" destOrd="0" presId="urn:microsoft.com/office/officeart/2005/8/layout/process2"/>
    <dgm:cxn modelId="{6F723453-6F6A-4BC3-A7F3-4158F2A0F025}" type="presOf" srcId="{9ED5DF7E-220F-471C-B330-CBB7F1C7B051}" destId="{753C478E-E7DB-467A-B302-D4727A8091C5}" srcOrd="0" destOrd="0" presId="urn:microsoft.com/office/officeart/2005/8/layout/process2"/>
    <dgm:cxn modelId="{37B03DE5-BC89-4D9C-8AD5-850E5A9233E8}" srcId="{9ED5DF7E-220F-471C-B330-CBB7F1C7B051}" destId="{9BA99E33-AA1E-4D32-991D-E07CA15C9D78}" srcOrd="1" destOrd="0" parTransId="{020B96B3-257A-47D1-AAC2-EB4F7DDDEC41}" sibTransId="{2DE626CD-0418-45F5-AEFE-F2B42240FE64}"/>
    <dgm:cxn modelId="{EF85E1B7-F559-4055-946D-9364A1476659}" type="presOf" srcId="{9BA99E33-AA1E-4D32-991D-E07CA15C9D78}" destId="{B6ABD150-6337-4B16-9FC0-5313D6767D3B}" srcOrd="0" destOrd="0" presId="urn:microsoft.com/office/officeart/2005/8/layout/process2"/>
    <dgm:cxn modelId="{BD83D16E-2FDE-46D5-8D91-3C581552EF5C}" type="presOf" srcId="{2DE626CD-0418-45F5-AEFE-F2B42240FE64}" destId="{6249AAB1-9160-439C-ADF0-B4713D899FE6}" srcOrd="0" destOrd="0" presId="urn:microsoft.com/office/officeart/2005/8/layout/process2"/>
    <dgm:cxn modelId="{98634431-187F-41F8-985E-DE6C7BFC7BE6}" type="presParOf" srcId="{753C478E-E7DB-467A-B302-D4727A8091C5}" destId="{928BD3B3-DE89-4949-BA82-A34BC0C15C93}" srcOrd="0" destOrd="0" presId="urn:microsoft.com/office/officeart/2005/8/layout/process2"/>
    <dgm:cxn modelId="{697519AB-A005-47C0-892B-C306711F684E}" type="presParOf" srcId="{753C478E-E7DB-467A-B302-D4727A8091C5}" destId="{E7AFEEF6-53B7-4CA1-898B-C168DF8BF134}" srcOrd="1" destOrd="0" presId="urn:microsoft.com/office/officeart/2005/8/layout/process2"/>
    <dgm:cxn modelId="{AE9DC4D8-1C82-4D94-B919-35BE42EF7DD2}" type="presParOf" srcId="{E7AFEEF6-53B7-4CA1-898B-C168DF8BF134}" destId="{93CF6BD4-9238-47E8-93D0-C22EDFE2CCDE}" srcOrd="0" destOrd="0" presId="urn:microsoft.com/office/officeart/2005/8/layout/process2"/>
    <dgm:cxn modelId="{D9479656-F608-4736-8C35-D872A8F35B80}" type="presParOf" srcId="{753C478E-E7DB-467A-B302-D4727A8091C5}" destId="{B6ABD150-6337-4B16-9FC0-5313D6767D3B}" srcOrd="2" destOrd="0" presId="urn:microsoft.com/office/officeart/2005/8/layout/process2"/>
    <dgm:cxn modelId="{1F1A87C7-5938-48BB-9DF3-0CC02B1B1900}" type="presParOf" srcId="{753C478E-E7DB-467A-B302-D4727A8091C5}" destId="{6249AAB1-9160-439C-ADF0-B4713D899FE6}" srcOrd="3" destOrd="0" presId="urn:microsoft.com/office/officeart/2005/8/layout/process2"/>
    <dgm:cxn modelId="{B03A1A17-9454-4189-8C36-B58B441AB8E8}" type="presParOf" srcId="{6249AAB1-9160-439C-ADF0-B4713D899FE6}" destId="{79743B80-9845-4DF5-B5EF-283DB04840CC}" srcOrd="0" destOrd="0" presId="urn:microsoft.com/office/officeart/2005/8/layout/process2"/>
    <dgm:cxn modelId="{6A934418-EF40-4B01-B7A8-6B7704E74A9A}" type="presParOf" srcId="{753C478E-E7DB-467A-B302-D4727A8091C5}" destId="{916B47A9-8065-4780-89CD-9FF4DAFFA14D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10B3A0-D66B-4A9F-81C3-5BFEA4B3C2AF}" type="doc">
      <dgm:prSet loTypeId="urn:microsoft.com/office/officeart/2005/8/layout/hierarchy4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ZA"/>
        </a:p>
      </dgm:t>
    </dgm:pt>
    <dgm:pt modelId="{C1F1773B-9430-4ED3-AD12-1E31227F1064}">
      <dgm:prSet custT="1"/>
      <dgm:spPr>
        <a:solidFill>
          <a:schemeClr val="bg1"/>
        </a:solidFill>
      </dgm:spPr>
      <dgm:t>
        <a:bodyPr/>
        <a:lstStyle/>
        <a:p>
          <a:r>
            <a:rPr lang="en-ZA" sz="3200" b="1" dirty="0" smtClean="0">
              <a:solidFill>
                <a:srgbClr val="0070C0"/>
              </a:solidFill>
              <a:latin typeface="Arial Black" pitchFamily="34" charset="0"/>
            </a:rPr>
            <a:t>MAIN ELEMENTS OF THE ACT </a:t>
          </a:r>
          <a:endParaRPr lang="en-ZA" sz="3200" b="1" dirty="0">
            <a:solidFill>
              <a:srgbClr val="0070C0"/>
            </a:solidFill>
            <a:latin typeface="Arial Black" pitchFamily="34" charset="0"/>
          </a:endParaRPr>
        </a:p>
      </dgm:t>
    </dgm:pt>
    <dgm:pt modelId="{54EE8435-CDED-4DF6-951A-2504D413AFBA}" type="parTrans" cxnId="{EA6E304C-38B4-457E-825A-D663CCE9EA23}">
      <dgm:prSet/>
      <dgm:spPr/>
      <dgm:t>
        <a:bodyPr/>
        <a:lstStyle/>
        <a:p>
          <a:endParaRPr lang="en-ZA"/>
        </a:p>
      </dgm:t>
    </dgm:pt>
    <dgm:pt modelId="{1BED2D18-6F90-4418-9F93-37F6DBB3BC59}" type="sibTrans" cxnId="{EA6E304C-38B4-457E-825A-D663CCE9EA23}">
      <dgm:prSet/>
      <dgm:spPr/>
      <dgm:t>
        <a:bodyPr/>
        <a:lstStyle/>
        <a:p>
          <a:endParaRPr lang="en-ZA"/>
        </a:p>
      </dgm:t>
    </dgm:pt>
    <dgm:pt modelId="{E277B358-14F9-467A-B92A-C6EAC853E1E3}">
      <dgm:prSet custT="1"/>
      <dgm:spPr/>
      <dgm:t>
        <a:bodyPr/>
        <a:lstStyle/>
        <a:p>
          <a:pPr algn="ctr"/>
          <a:r>
            <a:rPr lang="en-US" sz="2100" b="1" i="0" dirty="0" smtClean="0">
              <a:solidFill>
                <a:srgbClr val="0070C0"/>
              </a:solidFill>
              <a:cs typeface="Times New Roman" pitchFamily="18" charset="0"/>
            </a:rPr>
            <a:t>VERTICAL </a:t>
          </a:r>
          <a:r>
            <a:rPr lang="en-US" sz="2100" b="1" i="0" u="sng" dirty="0" smtClean="0">
              <a:solidFill>
                <a:srgbClr val="0070C0"/>
              </a:solidFill>
              <a:cs typeface="Times New Roman" pitchFamily="18" charset="0"/>
            </a:rPr>
            <a:t>AGREEMENTS</a:t>
          </a:r>
          <a:endParaRPr lang="en-US" sz="2000" b="1" i="0" dirty="0" smtClean="0">
            <a:cs typeface="Times New Roman" pitchFamily="18" charset="0"/>
          </a:endParaRPr>
        </a:p>
        <a:p>
          <a:pPr algn="ctr"/>
          <a:r>
            <a:rPr lang="en-ZA" sz="2000" b="1" i="0" dirty="0" smtClean="0"/>
            <a:t>- </a:t>
          </a:r>
          <a:r>
            <a:rPr lang="en-ZA" sz="1600" b="1" i="1" dirty="0" smtClean="0"/>
            <a:t>Agreement  between enterprises operating at different levels of the </a:t>
          </a:r>
          <a:r>
            <a:rPr lang="en-ZA" sz="1600" b="1" i="1" smtClean="0"/>
            <a:t>production  </a:t>
          </a:r>
          <a:r>
            <a:rPr lang="en-ZA" sz="1600" b="1" i="1" dirty="0" smtClean="0"/>
            <a:t>chain</a:t>
          </a:r>
        </a:p>
        <a:p>
          <a:pPr algn="ctr"/>
          <a:endParaRPr lang="en-ZA" sz="1400" b="1" i="0" dirty="0"/>
        </a:p>
      </dgm:t>
    </dgm:pt>
    <dgm:pt modelId="{A6DBA0AA-A3B9-4B4F-B558-5DB0B8E76BF7}" type="parTrans" cxnId="{95ABB636-CF57-4BA4-9CA9-218B42725D59}">
      <dgm:prSet/>
      <dgm:spPr/>
      <dgm:t>
        <a:bodyPr/>
        <a:lstStyle/>
        <a:p>
          <a:endParaRPr lang="en-ZA"/>
        </a:p>
      </dgm:t>
    </dgm:pt>
    <dgm:pt modelId="{F220EF47-6A8C-4BAB-8F85-269AA4C38DF4}" type="sibTrans" cxnId="{95ABB636-CF57-4BA4-9CA9-218B42725D59}">
      <dgm:prSet/>
      <dgm:spPr/>
      <dgm:t>
        <a:bodyPr/>
        <a:lstStyle/>
        <a:p>
          <a:endParaRPr lang="en-ZA"/>
        </a:p>
      </dgm:t>
    </dgm:pt>
    <dgm:pt modelId="{FCEC6628-F602-4A32-A41A-480A9EBB7A5B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ZA" sz="2100" b="1" i="0" dirty="0" smtClean="0">
              <a:solidFill>
                <a:srgbClr val="0070C0"/>
              </a:solidFill>
            </a:rPr>
            <a:t>HORIZONTAL </a:t>
          </a:r>
          <a:r>
            <a:rPr lang="en-ZA" sz="2100" b="1" i="0" u="sng" dirty="0" smtClean="0">
              <a:solidFill>
                <a:srgbClr val="0070C0"/>
              </a:solidFill>
            </a:rPr>
            <a:t>AGREEMENTS</a:t>
          </a:r>
          <a:endParaRPr lang="en-ZA" sz="2100" b="1" i="0" dirty="0" smtClean="0"/>
        </a:p>
        <a:p>
          <a:pPr algn="ctr"/>
          <a:r>
            <a:rPr lang="en-ZA" sz="2100" b="1" i="0" dirty="0" smtClean="0"/>
            <a:t>- </a:t>
          </a:r>
          <a:r>
            <a:rPr lang="en-ZA" sz="1600" b="1" i="1" dirty="0" smtClean="0"/>
            <a:t>Agreement  between two or more actual competitors (operating at the same level of </a:t>
          </a:r>
          <a:r>
            <a:rPr lang="en-ZA" sz="1600" b="1" i="1" smtClean="0"/>
            <a:t>production chain</a:t>
          </a:r>
          <a:r>
            <a:rPr lang="en-ZA" sz="1600" b="1" i="1" dirty="0" smtClean="0"/>
            <a:t>)  </a:t>
          </a:r>
        </a:p>
        <a:p>
          <a:pPr algn="ctr"/>
          <a:endParaRPr lang="en-ZA" sz="2100" b="1" i="1" dirty="0">
            <a:solidFill>
              <a:schemeClr val="tx1"/>
            </a:solidFill>
          </a:endParaRPr>
        </a:p>
      </dgm:t>
    </dgm:pt>
    <dgm:pt modelId="{FFD591E2-A1BD-4656-A062-C8A7D6F798FB}" type="parTrans" cxnId="{7F7AE744-0A98-4D29-9539-859A95EEB797}">
      <dgm:prSet/>
      <dgm:spPr/>
      <dgm:t>
        <a:bodyPr/>
        <a:lstStyle/>
        <a:p>
          <a:endParaRPr lang="en-ZA"/>
        </a:p>
      </dgm:t>
    </dgm:pt>
    <dgm:pt modelId="{B347E530-3E73-4CDB-99C6-104DB4758939}" type="sibTrans" cxnId="{7F7AE744-0A98-4D29-9539-859A95EEB797}">
      <dgm:prSet/>
      <dgm:spPr/>
      <dgm:t>
        <a:bodyPr/>
        <a:lstStyle/>
        <a:p>
          <a:endParaRPr lang="en-ZA"/>
        </a:p>
      </dgm:t>
    </dgm:pt>
    <dgm:pt modelId="{2E83581E-94CD-4268-A5F1-FD0BA935EDFB}">
      <dgm:prSet custT="1"/>
      <dgm:spPr/>
      <dgm:t>
        <a:bodyPr/>
        <a:lstStyle/>
        <a:p>
          <a:pPr algn="ctr"/>
          <a:r>
            <a:rPr lang="en-ZA" sz="2100" b="1" i="0" u="sng" dirty="0" smtClean="0">
              <a:solidFill>
                <a:srgbClr val="0070C0"/>
              </a:solidFill>
            </a:rPr>
            <a:t>ABUSE OF DOMINANCE </a:t>
          </a:r>
        </a:p>
        <a:p>
          <a:pPr algn="ctr"/>
          <a:r>
            <a:rPr lang="en-ZA" sz="1400" b="1" i="1" dirty="0" smtClean="0"/>
            <a:t>--Dominance can be acquired inter alia by: 1) statutory protection</a:t>
          </a:r>
        </a:p>
        <a:p>
          <a:pPr algn="ctr"/>
          <a:r>
            <a:rPr lang="en-ZA" sz="1400" b="1" i="1" dirty="0" smtClean="0"/>
            <a:t>2) M&amp;A’s</a:t>
          </a:r>
        </a:p>
        <a:p>
          <a:pPr algn="ctr"/>
          <a:r>
            <a:rPr lang="en-ZA" sz="1400" b="1" i="1" dirty="0" smtClean="0"/>
            <a:t>3) organic growth</a:t>
          </a:r>
        </a:p>
        <a:p>
          <a:pPr algn="ctr"/>
          <a:r>
            <a:rPr lang="en-ZA" sz="1400" b="1" i="1" dirty="0" smtClean="0"/>
            <a:t>4) anti-competitive advantage</a:t>
          </a:r>
          <a:endParaRPr lang="en-ZA" sz="1400" b="1" i="1" dirty="0"/>
        </a:p>
      </dgm:t>
    </dgm:pt>
    <dgm:pt modelId="{ECB3A599-1E74-48D5-8C34-959BF796C5BD}" type="parTrans" cxnId="{3E813FA2-8217-4454-9880-20B68BE1F572}">
      <dgm:prSet/>
      <dgm:spPr/>
      <dgm:t>
        <a:bodyPr/>
        <a:lstStyle/>
        <a:p>
          <a:endParaRPr lang="en-ZA"/>
        </a:p>
      </dgm:t>
    </dgm:pt>
    <dgm:pt modelId="{A63EBDB4-A163-4601-9A47-3F34740664B1}" type="sibTrans" cxnId="{3E813FA2-8217-4454-9880-20B68BE1F572}">
      <dgm:prSet/>
      <dgm:spPr/>
      <dgm:t>
        <a:bodyPr/>
        <a:lstStyle/>
        <a:p>
          <a:endParaRPr lang="en-ZA"/>
        </a:p>
      </dgm:t>
    </dgm:pt>
    <dgm:pt modelId="{3ED7188B-8DDC-420F-8D47-6B540073EBFC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ZA" sz="2800" b="1" i="0" u="sng" dirty="0" smtClean="0">
              <a:solidFill>
                <a:schemeClr val="tx1"/>
              </a:solidFill>
            </a:rPr>
            <a:t>MERGERS</a:t>
          </a:r>
        </a:p>
        <a:p>
          <a:pPr algn="ctr"/>
          <a:r>
            <a:rPr lang="en-ZA" sz="2400" b="1" i="0" dirty="0" smtClean="0"/>
            <a:t> -</a:t>
          </a:r>
          <a:r>
            <a:rPr lang="en-ZA" sz="1600" b="1" i="1" dirty="0" smtClean="0"/>
            <a:t>Acquisitions</a:t>
          </a:r>
        </a:p>
        <a:p>
          <a:pPr algn="ctr"/>
          <a:r>
            <a:rPr lang="en-ZA" sz="1600" b="1" i="1" dirty="0" smtClean="0"/>
            <a:t>-Takeovers </a:t>
          </a:r>
        </a:p>
        <a:p>
          <a:pPr algn="ctr"/>
          <a:r>
            <a:rPr lang="en-ZA" sz="1600" b="1" i="1" dirty="0" smtClean="0"/>
            <a:t>- Amalgamations</a:t>
          </a:r>
        </a:p>
        <a:p>
          <a:pPr algn="ctr"/>
          <a:r>
            <a:rPr lang="en-ZA" sz="1600" b="1" i="1" dirty="0" smtClean="0"/>
            <a:t>-Joint Ventures</a:t>
          </a:r>
          <a:endParaRPr lang="en-ZA" sz="1600" b="1" i="1" dirty="0"/>
        </a:p>
      </dgm:t>
    </dgm:pt>
    <dgm:pt modelId="{9FCCA8B6-A590-40E7-B411-61B70BA6CAF3}" type="parTrans" cxnId="{94D9C710-8D3E-4F81-9301-4644DF1E4465}">
      <dgm:prSet/>
      <dgm:spPr/>
      <dgm:t>
        <a:bodyPr/>
        <a:lstStyle/>
        <a:p>
          <a:endParaRPr lang="en-ZA"/>
        </a:p>
      </dgm:t>
    </dgm:pt>
    <dgm:pt modelId="{26F18F33-723A-436B-BA9C-7B5E45F6DC72}" type="sibTrans" cxnId="{94D9C710-8D3E-4F81-9301-4644DF1E4465}">
      <dgm:prSet/>
      <dgm:spPr/>
      <dgm:t>
        <a:bodyPr/>
        <a:lstStyle/>
        <a:p>
          <a:endParaRPr lang="en-ZA"/>
        </a:p>
      </dgm:t>
    </dgm:pt>
    <dgm:pt modelId="{55C3F881-F188-4344-992D-9C98F3B42241}" type="pres">
      <dgm:prSet presAssocID="{A810B3A0-D66B-4A9F-81C3-5BFEA4B3C2A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FA0B7D2E-0EC6-46E4-8738-2F84B64160F0}" type="pres">
      <dgm:prSet presAssocID="{C1F1773B-9430-4ED3-AD12-1E31227F1064}" presName="vertOne" presStyleCnt="0"/>
      <dgm:spPr/>
      <dgm:t>
        <a:bodyPr/>
        <a:lstStyle/>
        <a:p>
          <a:endParaRPr lang="en-ZA"/>
        </a:p>
      </dgm:t>
    </dgm:pt>
    <dgm:pt modelId="{D7B35404-18A7-4586-BEEC-24FCFED2446F}" type="pres">
      <dgm:prSet presAssocID="{C1F1773B-9430-4ED3-AD12-1E31227F1064}" presName="txOne" presStyleLbl="node0" presStyleIdx="0" presStyleCnt="1" custScaleY="23166" custLinFactY="-9126" custLinFactNeighborX="-53588" custLinFactNeighborY="-100000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EF078B9A-9A43-41C2-B5BF-24D89D9C6A46}" type="pres">
      <dgm:prSet presAssocID="{C1F1773B-9430-4ED3-AD12-1E31227F1064}" presName="parTransOne" presStyleCnt="0"/>
      <dgm:spPr/>
      <dgm:t>
        <a:bodyPr/>
        <a:lstStyle/>
        <a:p>
          <a:endParaRPr lang="en-ZA"/>
        </a:p>
      </dgm:t>
    </dgm:pt>
    <dgm:pt modelId="{A2BA729E-43D8-49B9-B589-5A9887F4E8CF}" type="pres">
      <dgm:prSet presAssocID="{C1F1773B-9430-4ED3-AD12-1E31227F1064}" presName="horzOne" presStyleCnt="0"/>
      <dgm:spPr/>
      <dgm:t>
        <a:bodyPr/>
        <a:lstStyle/>
        <a:p>
          <a:endParaRPr lang="en-ZA"/>
        </a:p>
      </dgm:t>
    </dgm:pt>
    <dgm:pt modelId="{BE7A37CF-0112-4FF6-AC3A-344A6F82DA69}" type="pres">
      <dgm:prSet presAssocID="{E277B358-14F9-467A-B92A-C6EAC853E1E3}" presName="vertTwo" presStyleCnt="0"/>
      <dgm:spPr/>
      <dgm:t>
        <a:bodyPr/>
        <a:lstStyle/>
        <a:p>
          <a:endParaRPr lang="en-ZA"/>
        </a:p>
      </dgm:t>
    </dgm:pt>
    <dgm:pt modelId="{87B92B37-9C0B-40C4-A519-727EF467BE8C}" type="pres">
      <dgm:prSet presAssocID="{E277B358-14F9-467A-B92A-C6EAC853E1E3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9443E649-B9C7-4AA2-8485-6E5B838B9420}" type="pres">
      <dgm:prSet presAssocID="{E277B358-14F9-467A-B92A-C6EAC853E1E3}" presName="horzTwo" presStyleCnt="0"/>
      <dgm:spPr/>
      <dgm:t>
        <a:bodyPr/>
        <a:lstStyle/>
        <a:p>
          <a:endParaRPr lang="en-ZA"/>
        </a:p>
      </dgm:t>
    </dgm:pt>
    <dgm:pt modelId="{DBA7654C-1AE4-4C42-BB6B-737A762E838D}" type="pres">
      <dgm:prSet presAssocID="{F220EF47-6A8C-4BAB-8F85-269AA4C38DF4}" presName="sibSpaceTwo" presStyleCnt="0"/>
      <dgm:spPr/>
      <dgm:t>
        <a:bodyPr/>
        <a:lstStyle/>
        <a:p>
          <a:endParaRPr lang="en-ZA"/>
        </a:p>
      </dgm:t>
    </dgm:pt>
    <dgm:pt modelId="{6F91D02A-1029-4ED5-B4A0-530EC8B27E22}" type="pres">
      <dgm:prSet presAssocID="{FCEC6628-F602-4A32-A41A-480A9EBB7A5B}" presName="vertTwo" presStyleCnt="0"/>
      <dgm:spPr/>
      <dgm:t>
        <a:bodyPr/>
        <a:lstStyle/>
        <a:p>
          <a:endParaRPr lang="en-ZA"/>
        </a:p>
      </dgm:t>
    </dgm:pt>
    <dgm:pt modelId="{7F8EDA37-6D92-42EF-B8D4-42AEC410406B}" type="pres">
      <dgm:prSet presAssocID="{FCEC6628-F602-4A32-A41A-480A9EBB7A5B}" presName="txTwo" presStyleLbl="node2" presStyleIdx="1" presStyleCnt="4" custLinFactNeighborX="-1034" custLinFactNeighborY="1645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F53F672B-EA77-46FA-9A3D-B4BEE08AD019}" type="pres">
      <dgm:prSet presAssocID="{FCEC6628-F602-4A32-A41A-480A9EBB7A5B}" presName="horzTwo" presStyleCnt="0"/>
      <dgm:spPr/>
      <dgm:t>
        <a:bodyPr/>
        <a:lstStyle/>
        <a:p>
          <a:endParaRPr lang="en-ZA"/>
        </a:p>
      </dgm:t>
    </dgm:pt>
    <dgm:pt modelId="{CFCF892B-3602-4E55-8F3C-B3C9EFE5D602}" type="pres">
      <dgm:prSet presAssocID="{B347E530-3E73-4CDB-99C6-104DB4758939}" presName="sibSpaceTwo" presStyleCnt="0"/>
      <dgm:spPr/>
      <dgm:t>
        <a:bodyPr/>
        <a:lstStyle/>
        <a:p>
          <a:endParaRPr lang="en-ZA"/>
        </a:p>
      </dgm:t>
    </dgm:pt>
    <dgm:pt modelId="{43979FA9-6073-4840-9AE8-FEB1849C0F16}" type="pres">
      <dgm:prSet presAssocID="{2E83581E-94CD-4268-A5F1-FD0BA935EDFB}" presName="vertTwo" presStyleCnt="0"/>
      <dgm:spPr/>
      <dgm:t>
        <a:bodyPr/>
        <a:lstStyle/>
        <a:p>
          <a:endParaRPr lang="en-ZA"/>
        </a:p>
      </dgm:t>
    </dgm:pt>
    <dgm:pt modelId="{D79A426D-C179-4FEE-A50F-41F1B3294537}" type="pres">
      <dgm:prSet presAssocID="{2E83581E-94CD-4268-A5F1-FD0BA935EDFB}" presName="txTwo" presStyleLbl="node2" presStyleIdx="2" presStyleCnt="4" custLinFactNeighborX="-302" custLinFactNeighborY="1645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0A949A81-9180-477B-B1A2-592B3F867AFB}" type="pres">
      <dgm:prSet presAssocID="{2E83581E-94CD-4268-A5F1-FD0BA935EDFB}" presName="horzTwo" presStyleCnt="0"/>
      <dgm:spPr/>
      <dgm:t>
        <a:bodyPr/>
        <a:lstStyle/>
        <a:p>
          <a:endParaRPr lang="en-ZA"/>
        </a:p>
      </dgm:t>
    </dgm:pt>
    <dgm:pt modelId="{29EB7614-A6DD-4370-A51A-3A6BB16F8632}" type="pres">
      <dgm:prSet presAssocID="{A63EBDB4-A163-4601-9A47-3F34740664B1}" presName="sibSpaceTwo" presStyleCnt="0"/>
      <dgm:spPr/>
      <dgm:t>
        <a:bodyPr/>
        <a:lstStyle/>
        <a:p>
          <a:endParaRPr lang="en-ZA"/>
        </a:p>
      </dgm:t>
    </dgm:pt>
    <dgm:pt modelId="{8AE140BF-BE64-4D51-92F4-1C38FC01CFD0}" type="pres">
      <dgm:prSet presAssocID="{3ED7188B-8DDC-420F-8D47-6B540073EBFC}" presName="vertTwo" presStyleCnt="0"/>
      <dgm:spPr/>
      <dgm:t>
        <a:bodyPr/>
        <a:lstStyle/>
        <a:p>
          <a:endParaRPr lang="en-ZA"/>
        </a:p>
      </dgm:t>
    </dgm:pt>
    <dgm:pt modelId="{35B76AC6-F8DB-4FEC-BF50-0E2839CD111C}" type="pres">
      <dgm:prSet presAssocID="{3ED7188B-8DDC-420F-8D47-6B540073EBFC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A0A2BCA0-338B-45BA-8B48-B97A535A169C}" type="pres">
      <dgm:prSet presAssocID="{3ED7188B-8DDC-420F-8D47-6B540073EBFC}" presName="horzTwo" presStyleCnt="0"/>
      <dgm:spPr/>
      <dgm:t>
        <a:bodyPr/>
        <a:lstStyle/>
        <a:p>
          <a:endParaRPr lang="en-ZA"/>
        </a:p>
      </dgm:t>
    </dgm:pt>
  </dgm:ptLst>
  <dgm:cxnLst>
    <dgm:cxn modelId="{96A32720-6729-435E-84BD-C9BF843C8A5A}" type="presOf" srcId="{C1F1773B-9430-4ED3-AD12-1E31227F1064}" destId="{D7B35404-18A7-4586-BEEC-24FCFED2446F}" srcOrd="0" destOrd="0" presId="urn:microsoft.com/office/officeart/2005/8/layout/hierarchy4"/>
    <dgm:cxn modelId="{EA6E304C-38B4-457E-825A-D663CCE9EA23}" srcId="{A810B3A0-D66B-4A9F-81C3-5BFEA4B3C2AF}" destId="{C1F1773B-9430-4ED3-AD12-1E31227F1064}" srcOrd="0" destOrd="0" parTransId="{54EE8435-CDED-4DF6-951A-2504D413AFBA}" sibTransId="{1BED2D18-6F90-4418-9F93-37F6DBB3BC59}"/>
    <dgm:cxn modelId="{3E813FA2-8217-4454-9880-20B68BE1F572}" srcId="{C1F1773B-9430-4ED3-AD12-1E31227F1064}" destId="{2E83581E-94CD-4268-A5F1-FD0BA935EDFB}" srcOrd="2" destOrd="0" parTransId="{ECB3A599-1E74-48D5-8C34-959BF796C5BD}" sibTransId="{A63EBDB4-A163-4601-9A47-3F34740664B1}"/>
    <dgm:cxn modelId="{A64C020E-EDE5-4E21-9FC9-22A88B84BB63}" type="presOf" srcId="{A810B3A0-D66B-4A9F-81C3-5BFEA4B3C2AF}" destId="{55C3F881-F188-4344-992D-9C98F3B42241}" srcOrd="0" destOrd="0" presId="urn:microsoft.com/office/officeart/2005/8/layout/hierarchy4"/>
    <dgm:cxn modelId="{7F7AE744-0A98-4D29-9539-859A95EEB797}" srcId="{C1F1773B-9430-4ED3-AD12-1E31227F1064}" destId="{FCEC6628-F602-4A32-A41A-480A9EBB7A5B}" srcOrd="1" destOrd="0" parTransId="{FFD591E2-A1BD-4656-A062-C8A7D6F798FB}" sibTransId="{B347E530-3E73-4CDB-99C6-104DB4758939}"/>
    <dgm:cxn modelId="{ADEFC0C3-1882-4C29-A243-E47ABCCAFFD2}" type="presOf" srcId="{FCEC6628-F602-4A32-A41A-480A9EBB7A5B}" destId="{7F8EDA37-6D92-42EF-B8D4-42AEC410406B}" srcOrd="0" destOrd="0" presId="urn:microsoft.com/office/officeart/2005/8/layout/hierarchy4"/>
    <dgm:cxn modelId="{94D9C710-8D3E-4F81-9301-4644DF1E4465}" srcId="{C1F1773B-9430-4ED3-AD12-1E31227F1064}" destId="{3ED7188B-8DDC-420F-8D47-6B540073EBFC}" srcOrd="3" destOrd="0" parTransId="{9FCCA8B6-A590-40E7-B411-61B70BA6CAF3}" sibTransId="{26F18F33-723A-436B-BA9C-7B5E45F6DC72}"/>
    <dgm:cxn modelId="{E0524023-BCB4-4928-87E1-14BBD395775E}" type="presOf" srcId="{E277B358-14F9-467A-B92A-C6EAC853E1E3}" destId="{87B92B37-9C0B-40C4-A519-727EF467BE8C}" srcOrd="0" destOrd="0" presId="urn:microsoft.com/office/officeart/2005/8/layout/hierarchy4"/>
    <dgm:cxn modelId="{E42B4A1D-F902-49B2-867E-ED2A9C2BB053}" type="presOf" srcId="{2E83581E-94CD-4268-A5F1-FD0BA935EDFB}" destId="{D79A426D-C179-4FEE-A50F-41F1B3294537}" srcOrd="0" destOrd="0" presId="urn:microsoft.com/office/officeart/2005/8/layout/hierarchy4"/>
    <dgm:cxn modelId="{5077778B-0DD6-41E3-9881-4369D4202AF8}" type="presOf" srcId="{3ED7188B-8DDC-420F-8D47-6B540073EBFC}" destId="{35B76AC6-F8DB-4FEC-BF50-0E2839CD111C}" srcOrd="0" destOrd="0" presId="urn:microsoft.com/office/officeart/2005/8/layout/hierarchy4"/>
    <dgm:cxn modelId="{95ABB636-CF57-4BA4-9CA9-218B42725D59}" srcId="{C1F1773B-9430-4ED3-AD12-1E31227F1064}" destId="{E277B358-14F9-467A-B92A-C6EAC853E1E3}" srcOrd="0" destOrd="0" parTransId="{A6DBA0AA-A3B9-4B4F-B558-5DB0B8E76BF7}" sibTransId="{F220EF47-6A8C-4BAB-8F85-269AA4C38DF4}"/>
    <dgm:cxn modelId="{50E72057-4052-414C-B0B6-7F42A9E240D7}" type="presParOf" srcId="{55C3F881-F188-4344-992D-9C98F3B42241}" destId="{FA0B7D2E-0EC6-46E4-8738-2F84B64160F0}" srcOrd="0" destOrd="0" presId="urn:microsoft.com/office/officeart/2005/8/layout/hierarchy4"/>
    <dgm:cxn modelId="{D5B10238-65BA-4E95-8D55-EF0E486A08DA}" type="presParOf" srcId="{FA0B7D2E-0EC6-46E4-8738-2F84B64160F0}" destId="{D7B35404-18A7-4586-BEEC-24FCFED2446F}" srcOrd="0" destOrd="0" presId="urn:microsoft.com/office/officeart/2005/8/layout/hierarchy4"/>
    <dgm:cxn modelId="{E881458F-1376-4B33-9050-2A5456EC53A3}" type="presParOf" srcId="{FA0B7D2E-0EC6-46E4-8738-2F84B64160F0}" destId="{EF078B9A-9A43-41C2-B5BF-24D89D9C6A46}" srcOrd="1" destOrd="0" presId="urn:microsoft.com/office/officeart/2005/8/layout/hierarchy4"/>
    <dgm:cxn modelId="{4DA40C15-A7CF-48B6-A159-232775FF95EB}" type="presParOf" srcId="{FA0B7D2E-0EC6-46E4-8738-2F84B64160F0}" destId="{A2BA729E-43D8-49B9-B589-5A9887F4E8CF}" srcOrd="2" destOrd="0" presId="urn:microsoft.com/office/officeart/2005/8/layout/hierarchy4"/>
    <dgm:cxn modelId="{DD9FD20D-A518-4844-A41A-386CA0A7249E}" type="presParOf" srcId="{A2BA729E-43D8-49B9-B589-5A9887F4E8CF}" destId="{BE7A37CF-0112-4FF6-AC3A-344A6F82DA69}" srcOrd="0" destOrd="0" presId="urn:microsoft.com/office/officeart/2005/8/layout/hierarchy4"/>
    <dgm:cxn modelId="{BB1CEEDC-A8BA-4FC9-AD3A-49A301D44F50}" type="presParOf" srcId="{BE7A37CF-0112-4FF6-AC3A-344A6F82DA69}" destId="{87B92B37-9C0B-40C4-A519-727EF467BE8C}" srcOrd="0" destOrd="0" presId="urn:microsoft.com/office/officeart/2005/8/layout/hierarchy4"/>
    <dgm:cxn modelId="{C96B7522-13DC-479A-A25B-2BF52D54267C}" type="presParOf" srcId="{BE7A37CF-0112-4FF6-AC3A-344A6F82DA69}" destId="{9443E649-B9C7-4AA2-8485-6E5B838B9420}" srcOrd="1" destOrd="0" presId="urn:microsoft.com/office/officeart/2005/8/layout/hierarchy4"/>
    <dgm:cxn modelId="{E366F80C-C0FC-43E8-860A-F6C9A0C4ACEC}" type="presParOf" srcId="{A2BA729E-43D8-49B9-B589-5A9887F4E8CF}" destId="{DBA7654C-1AE4-4C42-BB6B-737A762E838D}" srcOrd="1" destOrd="0" presId="urn:microsoft.com/office/officeart/2005/8/layout/hierarchy4"/>
    <dgm:cxn modelId="{A6D938AF-6580-4394-8BB4-603115C7FBDF}" type="presParOf" srcId="{A2BA729E-43D8-49B9-B589-5A9887F4E8CF}" destId="{6F91D02A-1029-4ED5-B4A0-530EC8B27E22}" srcOrd="2" destOrd="0" presId="urn:microsoft.com/office/officeart/2005/8/layout/hierarchy4"/>
    <dgm:cxn modelId="{C2D2B6A8-0CC4-4A2D-B2B9-277919D441D9}" type="presParOf" srcId="{6F91D02A-1029-4ED5-B4A0-530EC8B27E22}" destId="{7F8EDA37-6D92-42EF-B8D4-42AEC410406B}" srcOrd="0" destOrd="0" presId="urn:microsoft.com/office/officeart/2005/8/layout/hierarchy4"/>
    <dgm:cxn modelId="{0AAA02C3-12A3-4C0C-A975-97B5D981ACBA}" type="presParOf" srcId="{6F91D02A-1029-4ED5-B4A0-530EC8B27E22}" destId="{F53F672B-EA77-46FA-9A3D-B4BEE08AD019}" srcOrd="1" destOrd="0" presId="urn:microsoft.com/office/officeart/2005/8/layout/hierarchy4"/>
    <dgm:cxn modelId="{6B849F88-F66E-4AEB-85B6-112FA9CE1F98}" type="presParOf" srcId="{A2BA729E-43D8-49B9-B589-5A9887F4E8CF}" destId="{CFCF892B-3602-4E55-8F3C-B3C9EFE5D602}" srcOrd="3" destOrd="0" presId="urn:microsoft.com/office/officeart/2005/8/layout/hierarchy4"/>
    <dgm:cxn modelId="{695AAA2C-14C6-4014-9F0C-3803B3027DA2}" type="presParOf" srcId="{A2BA729E-43D8-49B9-B589-5A9887F4E8CF}" destId="{43979FA9-6073-4840-9AE8-FEB1849C0F16}" srcOrd="4" destOrd="0" presId="urn:microsoft.com/office/officeart/2005/8/layout/hierarchy4"/>
    <dgm:cxn modelId="{8EB96732-E8E2-4C70-A0C2-311044DCC3A7}" type="presParOf" srcId="{43979FA9-6073-4840-9AE8-FEB1849C0F16}" destId="{D79A426D-C179-4FEE-A50F-41F1B3294537}" srcOrd="0" destOrd="0" presId="urn:microsoft.com/office/officeart/2005/8/layout/hierarchy4"/>
    <dgm:cxn modelId="{3993DE34-3247-4618-AABD-7B7658F3DC34}" type="presParOf" srcId="{43979FA9-6073-4840-9AE8-FEB1849C0F16}" destId="{0A949A81-9180-477B-B1A2-592B3F867AFB}" srcOrd="1" destOrd="0" presId="urn:microsoft.com/office/officeart/2005/8/layout/hierarchy4"/>
    <dgm:cxn modelId="{23C5367C-B612-41C4-B81E-568B902B90CE}" type="presParOf" srcId="{A2BA729E-43D8-49B9-B589-5A9887F4E8CF}" destId="{29EB7614-A6DD-4370-A51A-3A6BB16F8632}" srcOrd="5" destOrd="0" presId="urn:microsoft.com/office/officeart/2005/8/layout/hierarchy4"/>
    <dgm:cxn modelId="{B072814A-00A7-4A39-9B59-542CB95B140C}" type="presParOf" srcId="{A2BA729E-43D8-49B9-B589-5A9887F4E8CF}" destId="{8AE140BF-BE64-4D51-92F4-1C38FC01CFD0}" srcOrd="6" destOrd="0" presId="urn:microsoft.com/office/officeart/2005/8/layout/hierarchy4"/>
    <dgm:cxn modelId="{09150098-67A6-4457-A458-BAAD44942F79}" type="presParOf" srcId="{8AE140BF-BE64-4D51-92F4-1C38FC01CFD0}" destId="{35B76AC6-F8DB-4FEC-BF50-0E2839CD111C}" srcOrd="0" destOrd="0" presId="urn:microsoft.com/office/officeart/2005/8/layout/hierarchy4"/>
    <dgm:cxn modelId="{A85AD6C2-F167-40A9-A84B-AB5F3C79CE5B}" type="presParOf" srcId="{8AE140BF-BE64-4D51-92F4-1C38FC01CFD0}" destId="{A0A2BCA0-338B-45BA-8B48-B97A535A169C}" srcOrd="1" destOrd="0" presId="urn:microsoft.com/office/officeart/2005/8/layout/hierarchy4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39EE5-D4E1-47A7-920C-2A1E43759420}" type="datetimeFigureOut">
              <a:rPr lang="en-US" smtClean="0"/>
              <a:pPr/>
              <a:t>5/18/2018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0D208-67DF-423C-94E2-731D9E2E8B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018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1F5E0-D423-433E-9B3E-2738EA55529B}" type="datetimeFigureOut">
              <a:rPr lang="en-US" smtClean="0"/>
              <a:pPr/>
              <a:t>5/18/2018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D608A-97A5-4857-9490-633467BA96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14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D608A-97A5-4857-9490-633467BA96A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27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D608A-97A5-4857-9490-633467BA96A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13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444-3F6B-4E16-AD4F-366083A027BD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69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B52C-BEBC-45D4-9898-A5084D77B34C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C83C-0F17-4540-9EE6-6DA7BCA0606A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28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444-3F6B-4E16-AD4F-366083A027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328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CA logo landscap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1800" y="6019316"/>
            <a:ext cx="2438400" cy="76248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877272"/>
            <a:ext cx="1872208" cy="835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732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D3D-65C0-48DE-90F4-19D936261B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979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5D2A-BD00-4593-9E87-4A4F6A997B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246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70F8-B069-44DB-8B61-974E00A052C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787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8CBB-1115-49F4-AAED-D2ED6C1B97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763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439C-5E3E-48A4-B0B2-0459CB82FB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442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CA01-1A66-476F-BBB4-0FFD9E717F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91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A logo landscap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1800" y="6019316"/>
            <a:ext cx="2438400" cy="76248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877272"/>
            <a:ext cx="1872208" cy="835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2704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C7-21D3-46C6-86A5-FF1421395F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370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B52C-BEBC-45D4-9898-A5084D77B3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2496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C83C-0F17-4540-9EE6-6DA7BCA0606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28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D3D-65C0-48DE-90F4-19D936261B0D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16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5D2A-BD00-4593-9E87-4A4F6A997B15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86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70F8-B069-44DB-8B61-974E00A052CF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50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8CBB-1115-49F4-AAED-D2ED6C1B979C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56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439C-5E3E-48A4-B0B2-0459CB82FBE8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49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CA01-1A66-476F-BBB4-0FFD9E717FD1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7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C7-21D3-46C6-86A5-FF1421395F44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4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EC375-BB7C-43A8-9E47-1543C06A0034}" type="datetime1">
              <a:rPr lang="en-US" smtClean="0"/>
              <a:pPr/>
              <a:t>5/18/2018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2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EC375-BB7C-43A8-9E47-1543C06A00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9CBCF-2C80-47CE-B879-9D17AAB18B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85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4.jpeg"/><Relationship Id="rId7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png"/><Relationship Id="rId9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ctrTitle"/>
          </p:nvPr>
        </p:nvSpPr>
        <p:spPr>
          <a:xfrm>
            <a:off x="755576" y="2348880"/>
            <a:ext cx="7755083" cy="3384376"/>
          </a:xfrm>
        </p:spPr>
        <p:txBody>
          <a:bodyPr>
            <a:normAutofit/>
          </a:bodyPr>
          <a:lstStyle/>
          <a:p>
            <a:r>
              <a:rPr lang="en-US" sz="3100" b="1" dirty="0"/>
              <a:t> </a:t>
            </a:r>
            <a:r>
              <a:rPr lang="en-US" sz="3100" b="1" dirty="0" smtClean="0"/>
              <a:t>National Competition Conference </a:t>
            </a:r>
            <a:br>
              <a:rPr lang="en-US" sz="3100" b="1" dirty="0" smtClean="0"/>
            </a:br>
            <a:r>
              <a:rPr lang="en-US" sz="2000" b="1" dirty="0" smtClean="0"/>
              <a:t>Public Interest Consideration in </a:t>
            </a:r>
            <a:r>
              <a:rPr lang="en-US" sz="2000" b="1" smtClean="0"/>
              <a:t>Competition </a:t>
            </a:r>
            <a:r>
              <a:rPr lang="en-US" sz="2000" b="1" smtClean="0"/>
              <a:t>Analysis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Magdeline Gabaraane</a:t>
            </a:r>
            <a:br>
              <a:rPr lang="en-US" sz="1800" b="1" dirty="0" smtClean="0"/>
            </a:br>
            <a:r>
              <a:rPr lang="en-US" sz="1800" dirty="0" smtClean="0"/>
              <a:t>Director, Mergers and Monopolies</a:t>
            </a:r>
            <a:br>
              <a:rPr lang="en-US" sz="1800" dirty="0" smtClean="0"/>
            </a:br>
            <a:r>
              <a:rPr lang="en-US" sz="1800" dirty="0" err="1" smtClean="0"/>
              <a:t>Selebi</a:t>
            </a:r>
            <a:r>
              <a:rPr lang="en-US" sz="1800" dirty="0" smtClean="0"/>
              <a:t> - </a:t>
            </a:r>
            <a:r>
              <a:rPr lang="en-US" sz="1800" dirty="0" err="1" smtClean="0"/>
              <a:t>Phikwe</a:t>
            </a:r>
            <a:r>
              <a:rPr lang="en-US" sz="1800" dirty="0" smtClean="0"/>
              <a:t>  22 March, 2018</a:t>
            </a:r>
            <a:endParaRPr lang="en-US" sz="1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 descr="CA logo landscap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620688"/>
            <a:ext cx="5526703" cy="1728192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951" y="5851970"/>
            <a:ext cx="1728192" cy="822265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74611" y="5589240"/>
            <a:ext cx="7848872" cy="0"/>
          </a:xfrm>
          <a:prstGeom prst="line">
            <a:avLst/>
          </a:prstGeom>
          <a:ln w="57150">
            <a:solidFill>
              <a:srgbClr val="2BA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3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9" y="6083884"/>
            <a:ext cx="1928825" cy="488388"/>
          </a:xfrm>
          <a:prstGeom prst="rect">
            <a:avLst/>
          </a:prstGeom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575302" y="-17349"/>
            <a:ext cx="8229600" cy="767388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3200" dirty="0" smtClean="0">
                <a:latin typeface="Arial" pitchFamily="34" charset="0"/>
                <a:cs typeface="Arial" pitchFamily="34" charset="0"/>
              </a:rPr>
              <a:t>Effect of PIC on Jobs</a:t>
            </a:r>
            <a:endParaRPr lang="en-ZA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540387"/>
              </p:ext>
            </p:extLst>
          </p:nvPr>
        </p:nvGraphicFramePr>
        <p:xfrm>
          <a:off x="827584" y="826342"/>
          <a:ext cx="7272807" cy="5745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269"/>
                <a:gridCol w="2424269"/>
                <a:gridCol w="2424269"/>
              </a:tblGrid>
              <a:tr h="626202">
                <a:tc>
                  <a:txBody>
                    <a:bodyPr/>
                    <a:lstStyle/>
                    <a:p>
                      <a:r>
                        <a:rPr lang="en-ZA" b="1" dirty="0" smtClean="0"/>
                        <a:t>Merging</a:t>
                      </a:r>
                      <a:r>
                        <a:rPr lang="en-ZA" b="1" baseline="0" dirty="0" smtClean="0"/>
                        <a:t> parties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1" dirty="0" smtClean="0"/>
                        <a:t>Sector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1" dirty="0" smtClean="0"/>
                        <a:t>Jobs maintained</a:t>
                      </a:r>
                      <a:r>
                        <a:rPr lang="en-ZA" b="1" baseline="0" dirty="0" smtClean="0"/>
                        <a:t> </a:t>
                      </a:r>
                      <a:endParaRPr lang="en-ZA" b="1" dirty="0"/>
                    </a:p>
                  </a:txBody>
                  <a:tcPr/>
                </a:tc>
              </a:tr>
              <a:tr h="885968">
                <a:tc>
                  <a:txBody>
                    <a:bodyPr/>
                    <a:lstStyle/>
                    <a:p>
                      <a:r>
                        <a:rPr lang="en-ZA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Blue Star Diamonds Botswana &amp; Blue Star Diamonds DMCC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Financial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181</a:t>
                      </a:r>
                      <a:endParaRPr lang="en-ZA" sz="1600" dirty="0"/>
                    </a:p>
                  </a:txBody>
                  <a:tcPr/>
                </a:tc>
              </a:tr>
              <a:tr h="362800">
                <a:tc>
                  <a:txBody>
                    <a:bodyPr/>
                    <a:lstStyle/>
                    <a:p>
                      <a:r>
                        <a:rPr lang="en-ZA" sz="1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Golden Asset Management &amp; Peermont Holdings</a:t>
                      </a:r>
                      <a:endParaRPr lang="en-ZA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Hotel and hospitality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smtClean="0"/>
                        <a:t>607</a:t>
                      </a:r>
                      <a:endParaRPr lang="en-ZA" sz="1600"/>
                    </a:p>
                  </a:txBody>
                  <a:tcPr/>
                </a:tc>
              </a:tr>
              <a:tr h="362800">
                <a:tc>
                  <a:txBody>
                    <a:bodyPr/>
                    <a:lstStyle/>
                    <a:p>
                      <a:r>
                        <a:rPr lang="en-ZA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 Bucks &amp; Sure Choice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Financial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9</a:t>
                      </a:r>
                      <a:endParaRPr lang="en-ZA" sz="1600" dirty="0"/>
                    </a:p>
                  </a:txBody>
                  <a:tcPr/>
                </a:tc>
              </a:tr>
              <a:tr h="362800">
                <a:tc>
                  <a:txBody>
                    <a:bodyPr/>
                    <a:lstStyle/>
                    <a:p>
                      <a:r>
                        <a:rPr lang="en-ZA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Prepaid Company (Pty) Ltd &amp; 3G Mobile (Pty) Ltd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ITC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20</a:t>
                      </a:r>
                      <a:endParaRPr lang="en-ZA" sz="1600" dirty="0"/>
                    </a:p>
                  </a:txBody>
                  <a:tcPr/>
                </a:tc>
              </a:tr>
              <a:tr h="362800">
                <a:tc>
                  <a:txBody>
                    <a:bodyPr/>
                    <a:lstStyle/>
                    <a:p>
                      <a:r>
                        <a:rPr lang="en-ZA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Lacrose</a:t>
                      </a:r>
                      <a:r>
                        <a:rPr lang="en-ZA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(Pty) Transport Holdings (Pty) Ltd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Transport and logistics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191</a:t>
                      </a:r>
                      <a:endParaRPr lang="en-ZA" sz="1600" dirty="0"/>
                    </a:p>
                  </a:txBody>
                  <a:tcPr/>
                </a:tc>
              </a:tr>
              <a:tr h="362800">
                <a:tc>
                  <a:txBody>
                    <a:bodyPr/>
                    <a:lstStyle/>
                    <a:p>
                      <a:r>
                        <a:rPr lang="en-ZA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Soihl</a:t>
                      </a:r>
                      <a:r>
                        <a:rPr lang="en-ZA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Hong Kong Holding Limited &amp; Chevron Botswana 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Energy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8</a:t>
                      </a:r>
                      <a:endParaRPr lang="en-ZA" sz="1600" dirty="0"/>
                    </a:p>
                  </a:txBody>
                  <a:tcPr/>
                </a:tc>
              </a:tr>
              <a:tr h="362800">
                <a:tc>
                  <a:txBody>
                    <a:bodyPr/>
                    <a:lstStyle/>
                    <a:p>
                      <a:r>
                        <a:rPr lang="en-ZA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Botswana Venture Investments (Pty) Ltd &amp; Waco International Holdings (Pty) Ltd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Retail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73</a:t>
                      </a:r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97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9" y="6083884"/>
            <a:ext cx="1928825" cy="48838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85880" y="1694536"/>
            <a:ext cx="8052958" cy="4633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43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43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43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43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43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The CA has considered public interest in its merger decisions;</a:t>
            </a:r>
          </a:p>
          <a:p>
            <a:pPr algn="just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The factors considered have had the effect of:-</a:t>
            </a:r>
          </a:p>
          <a:p>
            <a:pPr lvl="1" algn="just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Maintaining jobs</a:t>
            </a:r>
          </a:p>
          <a:p>
            <a:pPr lvl="1" algn="just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Enhancing local procurement</a:t>
            </a:r>
          </a:p>
          <a:p>
            <a:pPr lvl="1" algn="just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Enhancing entry of players in identified industries, e.g., petroleum</a:t>
            </a:r>
          </a:p>
          <a:p>
            <a:pPr algn="just">
              <a:lnSpc>
                <a:spcPct val="170000"/>
              </a:lnSpc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Therefore, public interest considerations in competition analysis can indeed save jobs…..</a:t>
            </a:r>
            <a:r>
              <a:rPr lang="en-US" sz="2400" dirty="0" smtClean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 </a:t>
            </a:r>
            <a:endParaRPr lang="en-US" sz="2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L="457200" lvl="1" indent="0" algn="just">
              <a:lnSpc>
                <a:spcPct val="170000"/>
              </a:lnSpc>
              <a:buNone/>
              <a:defRPr/>
            </a:pPr>
            <a:r>
              <a:rPr lang="en-US" sz="1600" dirty="0" smtClean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 </a:t>
            </a:r>
          </a:p>
          <a:p>
            <a:pPr algn="just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en-US" sz="2000" dirty="0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en-US" sz="2000" dirty="0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lvl="1" algn="just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en-US" sz="1600" dirty="0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lvl="1" algn="just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en-US" sz="1600" dirty="0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lvl="1" algn="just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en-US" sz="1600" dirty="0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lvl="1" algn="just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en-US" sz="1600" dirty="0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lvl="1" algn="just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en-US" sz="1600" dirty="0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en-US" sz="2000" dirty="0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en-US" sz="2000" dirty="0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en-US" sz="2000" dirty="0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en-US" sz="2000" dirty="0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70000"/>
              </a:lnSpc>
              <a:buFont typeface="Arial" pitchFamily="34" charset="0"/>
              <a:buChar char="•"/>
              <a:defRPr/>
            </a:pPr>
            <a:endParaRPr lang="en-US" sz="20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L="742950" marR="0" lvl="1" indent="-285750" algn="just" defTabSz="457200" rtl="0" eaLnBrk="1" fontAlgn="base" latinLnBrk="0" hangingPunct="1">
              <a:lnSpc>
                <a:spcPct val="1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600" dirty="0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L="742950" marR="0" lvl="1" indent="-285750" algn="just" defTabSz="457200" rtl="0" eaLnBrk="1" fontAlgn="base" latinLnBrk="0" hangingPunct="1">
              <a:lnSpc>
                <a:spcPct val="1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600" dirty="0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L="742950" marR="0" lvl="1" indent="-285750" algn="just" defTabSz="457200" rtl="0" eaLnBrk="1" fontAlgn="base" latinLnBrk="0" hangingPunct="1">
              <a:lnSpc>
                <a:spcPct val="1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600" dirty="0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L="742950" marR="0" lvl="1" indent="-285750" algn="just" defTabSz="457200" rtl="0" eaLnBrk="1" fontAlgn="base" latinLnBrk="0" hangingPunct="1">
              <a:lnSpc>
                <a:spcPct val="1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600" dirty="0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L="742950" marR="0" lvl="1" indent="-285750" algn="just" defTabSz="457200" rtl="0" eaLnBrk="1" fontAlgn="base" latinLnBrk="0" hangingPunct="1">
              <a:lnSpc>
                <a:spcPct val="17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itchFamily="43" charset="-128"/>
              <a:cs typeface="+mn-cs"/>
            </a:endParaRPr>
          </a:p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AU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itchFamily="43" charset="-128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80" y="188640"/>
            <a:ext cx="762000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51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00099" y="1700808"/>
            <a:ext cx="7072361" cy="37845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GB" sz="1600" dirty="0" smtClean="0"/>
          </a:p>
          <a:p>
            <a:pPr algn="ctr">
              <a:lnSpc>
                <a:spcPct val="120000"/>
              </a:lnSpc>
              <a:buNone/>
            </a:pPr>
            <a:r>
              <a:rPr lang="en-GB" sz="4400" dirty="0" smtClean="0">
                <a:latin typeface="Century Gothic" panose="020B0502020202020204" pitchFamily="34" charset="0"/>
              </a:rPr>
              <a:t>Thank you!</a:t>
            </a:r>
          </a:p>
          <a:p>
            <a:pPr>
              <a:lnSpc>
                <a:spcPct val="120000"/>
              </a:lnSpc>
              <a:buNone/>
            </a:pPr>
            <a:endParaRPr lang="en-GB" sz="1400" dirty="0" smtClean="0">
              <a:latin typeface="Century Gothic" panose="020B0502020202020204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GB" sz="1200" dirty="0" smtClean="0">
                <a:latin typeface="Century Gothic" panose="020B0502020202020204" pitchFamily="34" charset="0"/>
              </a:rPr>
              <a:t>Competition Authority</a:t>
            </a:r>
          </a:p>
          <a:p>
            <a:pPr>
              <a:lnSpc>
                <a:spcPct val="120000"/>
              </a:lnSpc>
              <a:buNone/>
            </a:pPr>
            <a:r>
              <a:rPr lang="en-GB" sz="1200" dirty="0" smtClean="0">
                <a:latin typeface="Century Gothic" panose="020B0502020202020204" pitchFamily="34" charset="0"/>
              </a:rPr>
              <a:t>Plot 28, Matsitama</a:t>
            </a:r>
            <a:r>
              <a:rPr lang="en-GB" sz="1200" dirty="0">
                <a:latin typeface="Century Gothic" panose="020B0502020202020204" pitchFamily="34" charset="0"/>
              </a:rPr>
              <a:t> </a:t>
            </a:r>
            <a:r>
              <a:rPr lang="en-GB" sz="1200" dirty="0" smtClean="0">
                <a:latin typeface="Century Gothic" panose="020B0502020202020204" pitchFamily="34" charset="0"/>
              </a:rPr>
              <a:t>Road, Main mall</a:t>
            </a:r>
          </a:p>
          <a:p>
            <a:pPr>
              <a:lnSpc>
                <a:spcPct val="120000"/>
              </a:lnSpc>
              <a:buNone/>
            </a:pPr>
            <a:r>
              <a:rPr lang="en-GB" sz="1200" dirty="0" smtClean="0">
                <a:latin typeface="Century Gothic" panose="020B0502020202020204" pitchFamily="34" charset="0"/>
              </a:rPr>
              <a:t>Private Bag 00101</a:t>
            </a:r>
          </a:p>
          <a:p>
            <a:pPr>
              <a:lnSpc>
                <a:spcPct val="120000"/>
              </a:lnSpc>
              <a:buNone/>
            </a:pPr>
            <a:r>
              <a:rPr lang="en-GB" sz="1200" dirty="0" smtClean="0">
                <a:latin typeface="Century Gothic" panose="020B0502020202020204" pitchFamily="34" charset="0"/>
              </a:rPr>
              <a:t>Gaborone, Botswana</a:t>
            </a:r>
          </a:p>
          <a:p>
            <a:pPr>
              <a:lnSpc>
                <a:spcPct val="120000"/>
              </a:lnSpc>
              <a:buNone/>
            </a:pPr>
            <a:r>
              <a:rPr lang="en-GB" sz="1200" dirty="0" smtClean="0">
                <a:latin typeface="Century Gothic" panose="020B0502020202020204" pitchFamily="34" charset="0"/>
              </a:rPr>
              <a:t>      (+267) 3934278               </a:t>
            </a:r>
          </a:p>
          <a:p>
            <a:pPr>
              <a:lnSpc>
                <a:spcPct val="120000"/>
              </a:lnSpc>
            </a:pPr>
            <a:r>
              <a:rPr lang="en-GB" sz="1200" dirty="0">
                <a:latin typeface="Century Gothic" panose="020B0502020202020204" pitchFamily="34" charset="0"/>
              </a:rPr>
              <a:t> </a:t>
            </a:r>
            <a:r>
              <a:rPr lang="en-GB" sz="1200" dirty="0" smtClean="0">
                <a:latin typeface="Century Gothic" panose="020B0502020202020204" pitchFamily="34" charset="0"/>
              </a:rPr>
              <a:t>     (+267</a:t>
            </a:r>
            <a:r>
              <a:rPr lang="en-GB" sz="1200" dirty="0">
                <a:latin typeface="Century Gothic" panose="020B0502020202020204" pitchFamily="34" charset="0"/>
              </a:rPr>
              <a:t>) </a:t>
            </a:r>
            <a:r>
              <a:rPr lang="en-GB" sz="1200" dirty="0" smtClean="0">
                <a:latin typeface="Century Gothic" panose="020B0502020202020204" pitchFamily="34" charset="0"/>
              </a:rPr>
              <a:t>3121013</a:t>
            </a:r>
            <a:br>
              <a:rPr lang="en-GB" sz="1200" dirty="0" smtClean="0">
                <a:latin typeface="Century Gothic" panose="020B0502020202020204" pitchFamily="34" charset="0"/>
              </a:rPr>
            </a:br>
            <a:r>
              <a:rPr lang="en-GB" sz="1200" dirty="0" smtClean="0">
                <a:latin typeface="Century Gothic" panose="020B0502020202020204" pitchFamily="34" charset="0"/>
              </a:rPr>
              <a:t>      Competition Authority - Botswana</a:t>
            </a:r>
            <a:br>
              <a:rPr lang="en-GB" sz="1200" dirty="0" smtClean="0">
                <a:latin typeface="Century Gothic" panose="020B0502020202020204" pitchFamily="34" charset="0"/>
              </a:rPr>
            </a:br>
            <a:r>
              <a:rPr lang="en-GB" sz="1200" dirty="0" smtClean="0">
                <a:latin typeface="Century Gothic" panose="020B0502020202020204" pitchFamily="34" charset="0"/>
              </a:rPr>
              <a:t>      @</a:t>
            </a:r>
            <a:r>
              <a:rPr lang="en-GB" sz="1200" dirty="0" err="1" smtClean="0">
                <a:latin typeface="Century Gothic" panose="020B0502020202020204" pitchFamily="34" charset="0"/>
              </a:rPr>
              <a:t>CompetitionBots</a:t>
            </a:r>
            <a:r>
              <a:rPr lang="en-GB" sz="1200" dirty="0" smtClean="0">
                <a:latin typeface="Century Gothic" panose="020B0502020202020204" pitchFamily="34" charset="0"/>
              </a:rPr>
              <a:t/>
            </a:r>
            <a:br>
              <a:rPr lang="en-GB" sz="1200" dirty="0" smtClean="0">
                <a:latin typeface="Century Gothic" panose="020B0502020202020204" pitchFamily="34" charset="0"/>
              </a:rPr>
            </a:br>
            <a:r>
              <a:rPr lang="en-GB" sz="1200" dirty="0" smtClean="0">
                <a:latin typeface="Century Gothic" panose="020B0502020202020204" pitchFamily="34" charset="0"/>
              </a:rPr>
              <a:t>      www.competitionauthority.co.bw</a:t>
            </a:r>
          </a:p>
          <a:p>
            <a:pPr>
              <a:lnSpc>
                <a:spcPct val="120000"/>
              </a:lnSpc>
            </a:pPr>
            <a:r>
              <a:rPr lang="en-ZA" sz="1200" dirty="0" smtClean="0">
                <a:latin typeface="Century Gothic" panose="020B0502020202020204" pitchFamily="34" charset="0"/>
              </a:rPr>
              <a:t>      CA@competitionauthority.co.bw</a:t>
            </a:r>
            <a:endParaRPr lang="en-GB" sz="1200" dirty="0" smtClean="0">
              <a:latin typeface="Century Gothic" panose="020B0502020202020204" pitchFamily="34" charset="0"/>
            </a:endParaRPr>
          </a:p>
          <a:p>
            <a:pPr>
              <a:lnSpc>
                <a:spcPct val="120000"/>
              </a:lnSpc>
            </a:pPr>
            <a:endParaRPr lang="en-ZA" sz="1200" dirty="0">
              <a:latin typeface="Century Gothic" panose="020B0502020202020204" pitchFamily="34" charset="0"/>
            </a:endParaRPr>
          </a:p>
          <a:p>
            <a:pPr>
              <a:lnSpc>
                <a:spcPct val="120000"/>
              </a:lnSpc>
            </a:pPr>
            <a:endParaRPr lang="en-GB" sz="1200" dirty="0" smtClean="0">
              <a:latin typeface="Century Gothic" panose="020B0502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sz="1200" dirty="0" smtClean="0">
                <a:latin typeface="Century Gothic" panose="020B0502020202020204" pitchFamily="34" charset="0"/>
              </a:rPr>
              <a:t/>
            </a:r>
            <a:br>
              <a:rPr lang="en-GB" sz="1200" dirty="0" smtClean="0">
                <a:latin typeface="Century Gothic" panose="020B0502020202020204" pitchFamily="34" charset="0"/>
              </a:rPr>
            </a:br>
            <a:r>
              <a:rPr lang="en-GB" sz="1200" dirty="0" smtClean="0">
                <a:latin typeface="Century Gothic" panose="020B0502020202020204" pitchFamily="34" charset="0"/>
              </a:rPr>
              <a:t>      </a:t>
            </a:r>
            <a:br>
              <a:rPr lang="en-GB" sz="1200" dirty="0" smtClean="0">
                <a:latin typeface="Century Gothic" panose="020B0502020202020204" pitchFamily="34" charset="0"/>
              </a:rPr>
            </a:br>
            <a:r>
              <a:rPr lang="en-GB" sz="1200" dirty="0" smtClean="0">
                <a:latin typeface="Century Gothic" panose="020B0502020202020204" pitchFamily="34" charset="0"/>
              </a:rPr>
              <a:t>      </a:t>
            </a:r>
          </a:p>
          <a:p>
            <a:pPr>
              <a:lnSpc>
                <a:spcPct val="120000"/>
              </a:lnSpc>
              <a:buNone/>
            </a:pPr>
            <a:r>
              <a:rPr lang="en-GB" sz="1200" dirty="0" smtClean="0">
                <a:latin typeface="Century Gothic" panose="020B0502020202020204" pitchFamily="34" charset="0"/>
              </a:rPr>
              <a:t>      </a:t>
            </a:r>
          </a:p>
          <a:p>
            <a:pPr algn="ctr" eaLnBrk="1" hangingPunct="1">
              <a:spcBef>
                <a:spcPct val="50000"/>
              </a:spcBef>
              <a:buClr>
                <a:srgbClr val="F87600"/>
              </a:buClr>
              <a:buSzPct val="90000"/>
              <a:buFont typeface="Symbol" pitchFamily="18" charset="2"/>
              <a:buNone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 descr="CA logo landscap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60648"/>
            <a:ext cx="4442836" cy="1377934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951" y="5851970"/>
            <a:ext cx="1728192" cy="82226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539552" y="5661248"/>
            <a:ext cx="8136904" cy="0"/>
          </a:xfrm>
          <a:prstGeom prst="line">
            <a:avLst/>
          </a:prstGeom>
          <a:ln w="57150">
            <a:solidFill>
              <a:srgbClr val="2BA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ramadi\Desktop\image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07" y="4376408"/>
            <a:ext cx="146226" cy="14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amadi\Desktop\index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16" y="4581129"/>
            <a:ext cx="185497" cy="185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ramadi\Desktop\phon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099" y="3861048"/>
            <a:ext cx="226003" cy="226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ramadi\Desktop\fax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11" y="4087051"/>
            <a:ext cx="246612" cy="24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ramadi\Desktop\orchids_0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17" y="4791555"/>
            <a:ext cx="219996" cy="210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ramadi\Desktop\email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187" y="4999507"/>
            <a:ext cx="151259" cy="15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30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			PRESENTATION OUTLINE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698" y="1823606"/>
            <a:ext cx="7712652" cy="381865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2700" dirty="0" smtClean="0"/>
              <a:t>Introduction</a:t>
            </a:r>
          </a:p>
          <a:p>
            <a:pPr>
              <a:lnSpc>
                <a:spcPct val="150000"/>
              </a:lnSpc>
            </a:pPr>
            <a:r>
              <a:rPr lang="en-US" sz="2700" dirty="0" smtClean="0"/>
              <a:t>Mandate</a:t>
            </a:r>
          </a:p>
          <a:p>
            <a:pPr>
              <a:lnSpc>
                <a:spcPct val="150000"/>
              </a:lnSpc>
            </a:pPr>
            <a:r>
              <a:rPr lang="en-US" sz="2700" dirty="0" smtClean="0"/>
              <a:t>Main elements of the Act</a:t>
            </a:r>
            <a:endParaRPr lang="en-US" sz="2700" dirty="0"/>
          </a:p>
          <a:p>
            <a:pPr>
              <a:lnSpc>
                <a:spcPct val="150000"/>
              </a:lnSpc>
            </a:pPr>
            <a:r>
              <a:rPr lang="en-US" sz="2700" dirty="0" smtClean="0"/>
              <a:t>Consideration of Public interest in competition analysis  </a:t>
            </a:r>
            <a:endParaRPr lang="en-US" sz="2700" dirty="0"/>
          </a:p>
          <a:p>
            <a:pPr>
              <a:lnSpc>
                <a:spcPct val="150000"/>
              </a:lnSpc>
            </a:pPr>
            <a:r>
              <a:rPr lang="en-US" sz="2700" dirty="0" smtClean="0"/>
              <a:t>Effect of public interest considerations on jobs</a:t>
            </a:r>
          </a:p>
          <a:p>
            <a:pPr>
              <a:lnSpc>
                <a:spcPct val="150000"/>
              </a:lnSpc>
            </a:pPr>
            <a:r>
              <a:rPr lang="en-US" sz="2700" dirty="0" smtClean="0"/>
              <a:t>Conclusion</a:t>
            </a:r>
            <a:endParaRPr lang="en-US" sz="2700" dirty="0"/>
          </a:p>
          <a:p>
            <a:pPr marL="0" indent="0">
              <a:lnSpc>
                <a:spcPct val="150000"/>
              </a:lnSpc>
              <a:buNone/>
            </a:pPr>
            <a:endParaRPr lang="en-US" sz="27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421804"/>
            <a:ext cx="8229600" cy="1143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 smtClean="0">
                <a:latin typeface="Arial" pitchFamily="34" charset="0"/>
                <a:cs typeface="Arial" pitchFamily="34" charset="0"/>
              </a:rPr>
              <a:t>Outline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53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624131"/>
          </a:xfrm>
        </p:spPr>
        <p:txBody>
          <a:bodyPr>
            <a:normAutofit fontScale="90000"/>
          </a:bodyPr>
          <a:lstStyle/>
          <a:p>
            <a:pPr algn="l"/>
            <a:r>
              <a:rPr lang="en-ZA" b="1" dirty="0" smtClean="0"/>
              <a:t>INTRODUCTION</a:t>
            </a:r>
            <a:endParaRPr lang="en-ZA" b="1" dirty="0"/>
          </a:p>
        </p:txBody>
      </p:sp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5" y="6226760"/>
            <a:ext cx="1928825" cy="488388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485586388"/>
              </p:ext>
            </p:extLst>
          </p:nvPr>
        </p:nvGraphicFramePr>
        <p:xfrm>
          <a:off x="857224" y="1052736"/>
          <a:ext cx="7819232" cy="5040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535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B9CBCF-2C80-47CE-B879-9D17AAB18B7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227512" y="980728"/>
            <a:ext cx="5397624" cy="5184576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Century Gothic" panose="020B0502020202020204" pitchFamily="34" charset="0"/>
              </a:rPr>
              <a:t>The </a:t>
            </a:r>
            <a:r>
              <a:rPr lang="en-GB" sz="2400">
                <a:latin typeface="Century Gothic" panose="020B0502020202020204" pitchFamily="34" charset="0"/>
              </a:rPr>
              <a:t>Competition </a:t>
            </a:r>
            <a:r>
              <a:rPr lang="en-GB" sz="2400" smtClean="0">
                <a:latin typeface="Century Gothic" panose="020B0502020202020204" pitchFamily="34" charset="0"/>
              </a:rPr>
              <a:t>Authority enforces </a:t>
            </a:r>
            <a:r>
              <a:rPr lang="en-GB" sz="2400" dirty="0" smtClean="0">
                <a:latin typeface="Century Gothic" panose="020B0502020202020204" pitchFamily="34" charset="0"/>
              </a:rPr>
              <a:t>the Act which prohibits </a:t>
            </a:r>
            <a:r>
              <a:rPr lang="en-GB" sz="2400" dirty="0">
                <a:latin typeface="Century Gothic" panose="020B0502020202020204" pitchFamily="34" charset="0"/>
              </a:rPr>
              <a:t>certain agreements, practices and </a:t>
            </a:r>
            <a:r>
              <a:rPr lang="en-GB" sz="2400" dirty="0" smtClean="0">
                <a:latin typeface="Century Gothic" panose="020B0502020202020204" pitchFamily="34" charset="0"/>
              </a:rPr>
              <a:t>conducts </a:t>
            </a:r>
            <a:r>
              <a:rPr lang="en-GB" sz="2400" dirty="0">
                <a:latin typeface="Century Gothic" panose="020B0502020202020204" pitchFamily="34" charset="0"/>
              </a:rPr>
              <a:t>that are aimed at preventing or lessening competition in the </a:t>
            </a:r>
            <a:r>
              <a:rPr lang="en-GB" sz="2400" dirty="0" smtClean="0">
                <a:latin typeface="Century Gothic" panose="020B0502020202020204" pitchFamily="34" charset="0"/>
              </a:rPr>
              <a:t>market.</a:t>
            </a:r>
            <a:endParaRPr lang="en-GB" sz="2400" dirty="0">
              <a:latin typeface="Century Gothic" panose="020B0502020202020204" pitchFamily="34" charset="0"/>
            </a:endParaRPr>
          </a:p>
          <a:p>
            <a:endParaRPr lang="en-GB" sz="2400" dirty="0" smtClean="0">
              <a:latin typeface="Century Gothic" panose="020B0502020202020204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§"/>
            </a:pPr>
            <a:endParaRPr lang="en-US" sz="2200" dirty="0" smtClean="0"/>
          </a:p>
          <a:p>
            <a:pPr lvl="1" eaLnBrk="1" hangingPunct="1">
              <a:buFont typeface="Arial" pitchFamily="34" charset="0"/>
              <a:buChar char="•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59632"/>
            <a:ext cx="2808312" cy="296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6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6226760"/>
            <a:ext cx="1928825" cy="488388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411898929"/>
              </p:ext>
            </p:extLst>
          </p:nvPr>
        </p:nvGraphicFramePr>
        <p:xfrm>
          <a:off x="642910" y="332656"/>
          <a:ext cx="7858180" cy="5822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965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B9CBCF-2C80-47CE-B879-9D17AAB18B7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563888" y="188640"/>
            <a:ext cx="5061248" cy="5976664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/>
              <a:t>Factors (non-economic) considered by a Competition Authority during the assessment of the competition effects of a conduct, practice or agreement.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1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/>
              <a:t>Pursue the country’s public policy goals – protection of employment and exports; growth of SMME’s; competitiveness of local industries etc. 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1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/>
              <a:t>Public interest can be used to justify abuse of dominance practices, anti-competitive mergers and exemption for anti-competitive agreements.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1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GB" sz="1800" dirty="0" smtClean="0"/>
              <a:t>More common in developing economies.</a:t>
            </a:r>
          </a:p>
          <a:p>
            <a:pPr marL="0" indent="0">
              <a:buNone/>
            </a:pPr>
            <a:endParaRPr lang="en-GB" sz="1800" dirty="0" smtClean="0"/>
          </a:p>
          <a:p>
            <a:pPr>
              <a:buFont typeface="Wingdings" panose="05000000000000000000" pitchFamily="2" charset="2"/>
              <a:buChar char="v"/>
            </a:pPr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>
              <a:latin typeface="Century Gothic" panose="020B0502020202020204" pitchFamily="34" charset="0"/>
            </a:endParaRPr>
          </a:p>
          <a:p>
            <a:endParaRPr lang="en-GB" sz="2400" dirty="0" smtClean="0">
              <a:latin typeface="Century Gothic" panose="020B0502020202020204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§"/>
            </a:pPr>
            <a:endParaRPr lang="en-US" sz="2200" dirty="0" smtClean="0"/>
          </a:p>
          <a:p>
            <a:pPr lvl="1" eaLnBrk="1" hangingPunct="1">
              <a:buFont typeface="Arial" pitchFamily="34" charset="0"/>
              <a:buChar char="•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2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84784"/>
            <a:ext cx="3120008" cy="361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40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9" y="6083884"/>
            <a:ext cx="1928825" cy="4883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23928" y="767457"/>
            <a:ext cx="511256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latin typeface="Century Gothic" panose="020B0502020202020204" pitchFamily="34" charset="0"/>
              </a:rPr>
              <a:t>Abuse of Dominance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6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Century Gothic" panose="020B0502020202020204" pitchFamily="34" charset="0"/>
              </a:rPr>
              <a:t>AOD practices prohibited under section 30 of the Act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Century Gothic" panose="020B0502020202020204" pitchFamily="34" charset="0"/>
              </a:rPr>
              <a:t>AOD defined as enterprises with individual market share of 25%; combined market share of 50%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Century Gothic" panose="020B0502020202020204" pitchFamily="34" charset="0"/>
              </a:rPr>
              <a:t>Dominance not an offence in itself – it’s the conduct that matters.  </a:t>
            </a:r>
          </a:p>
          <a:p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277" y="3308991"/>
            <a:ext cx="597666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u="sng" dirty="0" smtClean="0">
                <a:latin typeface="Century Gothic" panose="020B0502020202020204" pitchFamily="34" charset="0"/>
              </a:rPr>
              <a:t>Assessment of Abuse of Dominance conducts </a:t>
            </a:r>
            <a:endParaRPr lang="en-ZA" b="1" u="sng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en-ZA" b="1" u="sng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Considers whether a dominant position exists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Whether an AOD practice has occurred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May consider whether the agreement or conduct –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Maintains/promotes exports and or employment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Advances strategic or national interest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Provides social benefit which outweigh the harm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Enhance CEE and SMME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Enhances effectiveness of industrial development programs.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ZA" sz="1600" dirty="0" smtClean="0">
              <a:latin typeface="Century Gothic" panose="020B050202020202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ZA" sz="1600" dirty="0" smtClean="0">
              <a:latin typeface="Century Gothic" panose="020B0502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3" y="4064561"/>
            <a:ext cx="2935723" cy="2269732"/>
          </a:xfrm>
          <a:prstGeom prst="rect">
            <a:avLst/>
          </a:prstGeom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179512" y="-17349"/>
            <a:ext cx="8784976" cy="767388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3200" dirty="0" smtClean="0">
                <a:latin typeface="Arial" pitchFamily="34" charset="0"/>
                <a:cs typeface="Arial" pitchFamily="34" charset="0"/>
              </a:rPr>
              <a:t>Public Interest Considerations: Abuse of Dominance </a:t>
            </a:r>
            <a:endParaRPr lang="en-ZA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77" y="876134"/>
            <a:ext cx="3414849" cy="205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61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9" y="6083884"/>
            <a:ext cx="1928825" cy="4883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23928" y="767457"/>
            <a:ext cx="51125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latin typeface="Century Gothic" panose="020B0502020202020204" pitchFamily="34" charset="0"/>
              </a:rPr>
              <a:t>Notifiable transactions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600" dirty="0" smtClean="0">
              <a:latin typeface="Century Gothic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Century Gothic" panose="020B0502020202020204" pitchFamily="34" charset="0"/>
              </a:rPr>
              <a:t>When a business(s) acquires control over another – e.g., purchase of shares 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Century Gothic" panose="020B0502020202020204" pitchFamily="34" charset="0"/>
              </a:rPr>
              <a:t>Transactions that meet the notification thresholds  - P10 million annual turnover or asset value of target enterprise; post-merger market share of 20%.</a:t>
            </a:r>
          </a:p>
          <a:p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151485"/>
            <a:ext cx="59766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u="sng" dirty="0" smtClean="0">
                <a:latin typeface="Century Gothic" panose="020B0502020202020204" pitchFamily="34" charset="0"/>
              </a:rPr>
              <a:t>Assessment of mergers </a:t>
            </a:r>
          </a:p>
          <a:p>
            <a:endParaRPr lang="en-ZA" b="1" u="sng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Prevention or substantial lessening of competition test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Acquisition of dominant position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Public interest considerations (not exhaustive)–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Public benefit that outweighs harm to competition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Improve production/distribution of goods and services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Promote industrialisation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maintain/promote exports or employment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Advance CEE or SMME 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ZA" sz="1600" dirty="0" smtClean="0"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9" y="750039"/>
            <a:ext cx="2846689" cy="2143125"/>
          </a:xfrm>
          <a:prstGeom prst="rect">
            <a:avLst/>
          </a:prstGeom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575302" y="-17349"/>
            <a:ext cx="8229600" cy="767388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3200" dirty="0" smtClean="0">
                <a:latin typeface="Arial" pitchFamily="34" charset="0"/>
                <a:cs typeface="Arial" pitchFamily="34" charset="0"/>
              </a:rPr>
              <a:t>Public Interest Considerations: Merger Control </a:t>
            </a:r>
            <a:endParaRPr lang="en-ZA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878294"/>
            <a:ext cx="3059832" cy="2935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1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9" y="6083884"/>
            <a:ext cx="1928825" cy="4883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23928" y="767457"/>
            <a:ext cx="511256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latin typeface="Century Gothic" panose="020B0502020202020204" pitchFamily="34" charset="0"/>
              </a:rPr>
              <a:t>Prohibited Agreements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6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Century Gothic" panose="020B0502020202020204" pitchFamily="34" charset="0"/>
              </a:rPr>
              <a:t>Prevent or substantially lessen competition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Century Gothic" panose="020B0502020202020204" pitchFamily="34" charset="0"/>
              </a:rPr>
              <a:t>Section 32 allows Authority to assess such agreements and permit them for a defined duration.</a:t>
            </a:r>
          </a:p>
          <a:p>
            <a:endParaRPr lang="en-US" sz="1600" dirty="0" smtClean="0">
              <a:latin typeface="Century Gothic" panose="020B0502020202020204" pitchFamily="34" charset="0"/>
            </a:endParaRPr>
          </a:p>
          <a:p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874228"/>
            <a:ext cx="59766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u="sng" dirty="0" smtClean="0">
                <a:latin typeface="Century Gothic" panose="020B0502020202020204" pitchFamily="34" charset="0"/>
              </a:rPr>
              <a:t>Exemptions Assessment  </a:t>
            </a:r>
          </a:p>
          <a:p>
            <a:endParaRPr lang="en-ZA" b="1" u="sng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Authority may consider offsetting public benefits  –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Maintain lower prices, higher quality, greater choice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Improve production/distribution of goods and services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Promote industrialisation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maintain/promote exports or employment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ZA" sz="1600" dirty="0" smtClean="0">
                <a:latin typeface="Century Gothic" panose="020B0502020202020204" pitchFamily="34" charset="0"/>
              </a:rPr>
              <a:t>Advance CEE or SMME 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ZA" sz="1600" dirty="0" smtClean="0">
              <a:latin typeface="Century Gothic" panose="020B0502020202020204" pitchFamily="34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51520" y="-17349"/>
            <a:ext cx="8553382" cy="767388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3200" dirty="0" smtClean="0">
                <a:latin typeface="Arial" pitchFamily="34" charset="0"/>
                <a:cs typeface="Arial" pitchFamily="34" charset="0"/>
              </a:rPr>
              <a:t>Public Interest Considerations: Exemption Assessment </a:t>
            </a:r>
            <a:endParaRPr lang="en-ZA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25494"/>
            <a:ext cx="3672408" cy="22434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377" y="3829072"/>
            <a:ext cx="267652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84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etitionAutho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mpetitionAutho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B825E9E6E9404D8C3281BF9032A1E0" ma:contentTypeVersion="0" ma:contentTypeDescription="Create a new document." ma:contentTypeScope="" ma:versionID="da9eb3a740c88c8974a3a97724ecc3d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F4CD46-BD2E-48AF-BBA7-27D5E5DC26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BE5316C-B113-4E78-841E-19F91F4BBA77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CF19317-633A-4DD1-9707-61AA02FBED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CompetitionAuthority</Template>
  <TotalTime>58054</TotalTime>
  <Words>669</Words>
  <Application>Microsoft Office PowerPoint</Application>
  <PresentationFormat>On-screen Show (4:3)</PresentationFormat>
  <Paragraphs>173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ＭＳ Ｐゴシック</vt:lpstr>
      <vt:lpstr>Arial</vt:lpstr>
      <vt:lpstr>Arial Black</vt:lpstr>
      <vt:lpstr>Calibri</vt:lpstr>
      <vt:lpstr>Century Gothic</vt:lpstr>
      <vt:lpstr>Courier New</vt:lpstr>
      <vt:lpstr>Symbol</vt:lpstr>
      <vt:lpstr>Times New Roman</vt:lpstr>
      <vt:lpstr>Wingdings</vt:lpstr>
      <vt:lpstr>CompetitionAuthority</vt:lpstr>
      <vt:lpstr>1_CompetitionAuthority</vt:lpstr>
      <vt:lpstr> National Competition Conference  Public Interest Consideration in Competition Analysis    Magdeline Gabaraane Director, Mergers and Monopolies Selebi - Phikwe  22 March, 2018</vt:lpstr>
      <vt:lpstr>   PRESENTATION OUTLINE 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can easily go here!</dc:title>
  <dc:creator>PETROMAS</dc:creator>
  <cp:lastModifiedBy>Gladys Ramadi</cp:lastModifiedBy>
  <cp:revision>199</cp:revision>
  <cp:lastPrinted>2016-08-15T14:17:05Z</cp:lastPrinted>
  <dcterms:created xsi:type="dcterms:W3CDTF">2012-03-14T07:05:22Z</dcterms:created>
  <dcterms:modified xsi:type="dcterms:W3CDTF">2018-05-18T08:00:37Z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0x0101007AB825E9E6E9404D8C3281BF9032A1E0</vt:lpwstr>
  </property>
</Properties>
</file>