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2" r:id="rId2"/>
    <p:sldId id="263" r:id="rId3"/>
    <p:sldId id="528" r:id="rId4"/>
    <p:sldId id="531" r:id="rId5"/>
    <p:sldId id="529" r:id="rId6"/>
    <p:sldId id="530" r:id="rId7"/>
    <p:sldId id="533" r:id="rId8"/>
    <p:sldId id="532" r:id="rId9"/>
    <p:sldId id="540" r:id="rId10"/>
    <p:sldId id="539" r:id="rId11"/>
    <p:sldId id="261" r:id="rId12"/>
    <p:sldId id="536" r:id="rId13"/>
    <p:sldId id="496" r:id="rId14"/>
    <p:sldId id="541" r:id="rId15"/>
    <p:sldId id="542" r:id="rId16"/>
    <p:sldId id="516" r:id="rId17"/>
    <p:sldId id="290" r:id="rId18"/>
  </p:sldIdLst>
  <p:sldSz cx="9144000" cy="6858000" type="screen4x3"/>
  <p:notesSz cx="6669088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 smtClean="0"/>
              <a:t>Goods</a:t>
            </a:r>
            <a:r>
              <a:rPr lang="en-GB" baseline="0" dirty="0" smtClean="0"/>
              <a:t> market efficiency score (1 -7)- Global Competitiveness Index</a:t>
            </a:r>
            <a:endParaRPr lang="en-GB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2012/13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Intensity of competition</c:v>
                </c:pt>
                <c:pt idx="1">
                  <c:v>Extent of market domonance</c:v>
                </c:pt>
                <c:pt idx="2">
                  <c:v>Effectiveness of anti-monopoly policy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4.8</c:v>
                </c:pt>
                <c:pt idx="1">
                  <c:v>3.7</c:v>
                </c:pt>
                <c:pt idx="2">
                  <c:v>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2013/14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Intensity of competition</c:v>
                </c:pt>
                <c:pt idx="1">
                  <c:v>Extent of market domonance</c:v>
                </c:pt>
                <c:pt idx="2">
                  <c:v>Effectiveness of anti-monopoly policy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4.7</c:v>
                </c:pt>
                <c:pt idx="1">
                  <c:v>3.4</c:v>
                </c:pt>
                <c:pt idx="2">
                  <c:v>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2014/15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Intensity of competition</c:v>
                </c:pt>
                <c:pt idx="1">
                  <c:v>Extent of market domonance</c:v>
                </c:pt>
                <c:pt idx="2">
                  <c:v>Effectiveness of anti-monopoly policy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4.7</c:v>
                </c:pt>
                <c:pt idx="1">
                  <c:v>3.1</c:v>
                </c:pt>
                <c:pt idx="2">
                  <c:v>3.9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2015/16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Intensity of competition</c:v>
                </c:pt>
                <c:pt idx="1">
                  <c:v>Extent of market domonance</c:v>
                </c:pt>
                <c:pt idx="2">
                  <c:v>Effectiveness of anti-monopoly policy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5</c:v>
                </c:pt>
                <c:pt idx="1">
                  <c:v>3.2</c:v>
                </c:pt>
                <c:pt idx="2">
                  <c:v>3.8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2016/17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Intensity of competition</c:v>
                </c:pt>
                <c:pt idx="1">
                  <c:v>Extent of market domonance</c:v>
                </c:pt>
                <c:pt idx="2">
                  <c:v>Effectiveness of anti-monopoly policy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5.3</c:v>
                </c:pt>
                <c:pt idx="1">
                  <c:v>3.2</c:v>
                </c:pt>
                <c:pt idx="2">
                  <c:v>3.7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2017/18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Intensity of competition</c:v>
                </c:pt>
                <c:pt idx="1">
                  <c:v>Extent of market domonance</c:v>
                </c:pt>
                <c:pt idx="2">
                  <c:v>Effectiveness of anti-monopoly policy</c:v>
                </c:pt>
              </c:strCache>
            </c:strRef>
          </c:cat>
          <c:val>
            <c:numRef>
              <c:f>Sheet1!$G$2:$G$4</c:f>
              <c:numCache>
                <c:formatCode>General</c:formatCode>
                <c:ptCount val="3"/>
                <c:pt idx="0">
                  <c:v>5</c:v>
                </c:pt>
                <c:pt idx="1">
                  <c:v>3.2</c:v>
                </c:pt>
                <c:pt idx="2">
                  <c:v>3.7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3706640"/>
        <c:axId val="295639320"/>
      </c:barChart>
      <c:catAx>
        <c:axId val="293706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5639320"/>
        <c:crosses val="autoZero"/>
        <c:auto val="1"/>
        <c:lblAlgn val="ctr"/>
        <c:lblOffset val="100"/>
        <c:noMultiLvlLbl val="0"/>
      </c:catAx>
      <c:valAx>
        <c:axId val="295639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3706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889938" cy="49641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9" y="2"/>
            <a:ext cx="2889938" cy="49641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D53AC1E4-3E26-764B-8D47-3371CC34BD1E}" type="datetime1">
              <a:rPr lang="en-GB" smtClean="0"/>
              <a:pPr/>
              <a:t>18/05/2018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30093"/>
            <a:ext cx="2889938" cy="49641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9" y="9430093"/>
            <a:ext cx="2889938" cy="49641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BC919DB6-1704-6E40-971B-4330ECC7BE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0783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889938" cy="49641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9" y="2"/>
            <a:ext cx="2889938" cy="49641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0B615825-841A-D54A-BCCA-E3FD48E707F2}" type="datetime1">
              <a:rPr lang="en-GB" smtClean="0"/>
              <a:pPr/>
              <a:t>18/05/2018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2950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30093"/>
            <a:ext cx="2889938" cy="49641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9" y="9430093"/>
            <a:ext cx="2889938" cy="49641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C283329-B659-BC45-A198-2D5B21D9F0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640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14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W" smtClean="0"/>
          </a:p>
        </p:txBody>
      </p:sp>
      <p:sp>
        <p:nvSpPr>
          <p:cNvPr id="2314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35" indent="-28574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977" indent="-22859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168" indent="-22859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359" indent="-22859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550" indent="-2285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740" indent="-2285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932" indent="-2285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122" indent="-2285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AFE09B2-8880-4B06-B001-905DC1766ECA}" type="slidenum">
              <a:rPr lang="en-ZW" smtClean="0"/>
              <a:pPr eaLnBrk="1" hangingPunct="1"/>
              <a:t>1</a:t>
            </a:fld>
            <a:endParaRPr lang="en-ZW" smtClean="0"/>
          </a:p>
        </p:txBody>
      </p:sp>
    </p:spTree>
    <p:extLst>
      <p:ext uri="{BB962C8B-B14F-4D97-AF65-F5344CB8AC3E}">
        <p14:creationId xmlns:p14="http://schemas.microsoft.com/office/powerpoint/2010/main" val="3084696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FBBF8A8-3054-4F4A-B1DD-17C0C8BBF162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D39134E-32CB-E14F-88F0-DB79D6F85A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243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FBBF8A8-3054-4F4A-B1DD-17C0C8BBF162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D39134E-32CB-E14F-88F0-DB79D6F85A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258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FBBF8A8-3054-4F4A-B1DD-17C0C8BBF162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D39134E-32CB-E14F-88F0-DB79D6F85A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828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FBBF8A8-3054-4F4A-B1DD-17C0C8BBF162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D39134E-32CB-E14F-88F0-DB79D6F85A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032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FBBF8A8-3054-4F4A-B1DD-17C0C8BBF162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D39134E-32CB-E14F-88F0-DB79D6F85A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861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FBBF8A8-3054-4F4A-B1DD-17C0C8BBF162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D39134E-32CB-E14F-88F0-DB79D6F85A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40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FBBF8A8-3054-4F4A-B1DD-17C0C8BBF162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D39134E-32CB-E14F-88F0-DB79D6F85A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573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FBBF8A8-3054-4F4A-B1DD-17C0C8BBF162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D39134E-32CB-E14F-88F0-DB79D6F85A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844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FBBF8A8-3054-4F4A-B1DD-17C0C8BBF162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D39134E-32CB-E14F-88F0-DB79D6F85A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70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FBBF8A8-3054-4F4A-B1DD-17C0C8BBF162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D39134E-32CB-E14F-88F0-DB79D6F85A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649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FBBF8A8-3054-4F4A-B1DD-17C0C8BBF162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D39134E-32CB-E14F-88F0-DB79D6F85A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19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4311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69571" y="99949"/>
            <a:ext cx="7674429" cy="1859480"/>
          </a:xfrm>
        </p:spPr>
        <p:txBody>
          <a:bodyPr/>
          <a:lstStyle/>
          <a:p>
            <a:pPr algn="ctr" eaLnBrk="1" hangingPunct="1"/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Robust Competition: Is it Possible in Botswana?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5238750"/>
            <a:ext cx="6400800" cy="904875"/>
          </a:xfrm>
        </p:spPr>
        <p:txBody>
          <a:bodyPr/>
          <a:lstStyle/>
          <a:p>
            <a:pPr eaLnBrk="1" hangingPunct="1"/>
            <a:r>
              <a:rPr lang="en-US" dirty="0" smtClean="0"/>
              <a:t> </a:t>
            </a:r>
          </a:p>
        </p:txBody>
      </p:sp>
      <p:sp>
        <p:nvSpPr>
          <p:cNvPr id="2" name="Rectangle 1"/>
          <p:cNvSpPr/>
          <p:nvPr/>
        </p:nvSpPr>
        <p:spPr>
          <a:xfrm>
            <a:off x="2297113" y="2139552"/>
            <a:ext cx="4572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ZA" sz="2000" dirty="0" smtClean="0">
                <a:latin typeface="Constantia" pitchFamily="18" charset="0"/>
              </a:rPr>
              <a:t>Presented by:</a:t>
            </a:r>
          </a:p>
          <a:p>
            <a:pPr algn="ctr"/>
            <a:r>
              <a:rPr lang="en-ZA" sz="2000" dirty="0" err="1" smtClean="0">
                <a:latin typeface="Constantia" pitchFamily="18" charset="0"/>
              </a:rPr>
              <a:t>Obonye</a:t>
            </a:r>
            <a:r>
              <a:rPr lang="en-ZA" sz="2000" dirty="0" smtClean="0">
                <a:latin typeface="Constantia" pitchFamily="18" charset="0"/>
              </a:rPr>
              <a:t> </a:t>
            </a:r>
            <a:r>
              <a:rPr lang="en-ZA" sz="2000" dirty="0" err="1">
                <a:latin typeface="Constantia" pitchFamily="18" charset="0"/>
              </a:rPr>
              <a:t>Galebotswe</a:t>
            </a:r>
            <a:endParaRPr lang="en-ZA" sz="2000" dirty="0">
              <a:latin typeface="Constantia" pitchFamily="18" charset="0"/>
            </a:endParaRPr>
          </a:p>
          <a:p>
            <a:pPr algn="ctr"/>
            <a:r>
              <a:rPr lang="en-ZA" sz="2000" dirty="0">
                <a:latin typeface="Constantia" pitchFamily="18" charset="0"/>
              </a:rPr>
              <a:t>Senior Lecturer</a:t>
            </a:r>
          </a:p>
          <a:p>
            <a:pPr algn="ctr"/>
            <a:r>
              <a:rPr lang="en-ZA" sz="2000" dirty="0">
                <a:latin typeface="Constantia" pitchFamily="18" charset="0"/>
              </a:rPr>
              <a:t>Department of Economics</a:t>
            </a:r>
          </a:p>
          <a:p>
            <a:pPr algn="ctr"/>
            <a:r>
              <a:rPr lang="en-ZA" sz="2000" dirty="0">
                <a:latin typeface="Constantia" pitchFamily="18" charset="0"/>
              </a:rPr>
              <a:t>University of Botswana</a:t>
            </a:r>
          </a:p>
        </p:txBody>
      </p:sp>
      <p:sp>
        <p:nvSpPr>
          <p:cNvPr id="5" name="Rectangle 4"/>
          <p:cNvSpPr/>
          <p:nvPr/>
        </p:nvSpPr>
        <p:spPr>
          <a:xfrm>
            <a:off x="2297113" y="4559665"/>
            <a:ext cx="549728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ZA" sz="2000" dirty="0" smtClean="0">
                <a:latin typeface="Constantia" pitchFamily="18" charset="0"/>
              </a:rPr>
              <a:t>At the National Competition Conference,</a:t>
            </a:r>
          </a:p>
          <a:p>
            <a:pPr algn="ctr"/>
            <a:r>
              <a:rPr lang="en-ZA" sz="2000" dirty="0" smtClean="0">
                <a:latin typeface="Constantia" pitchFamily="18" charset="0"/>
              </a:rPr>
              <a:t>At </a:t>
            </a:r>
            <a:r>
              <a:rPr lang="en-ZA" sz="2000" dirty="0" err="1" smtClean="0">
                <a:latin typeface="Constantia" pitchFamily="18" charset="0"/>
              </a:rPr>
              <a:t>Cresta</a:t>
            </a:r>
            <a:r>
              <a:rPr lang="en-ZA" sz="2000" dirty="0" smtClean="0">
                <a:latin typeface="Constantia" pitchFamily="18" charset="0"/>
              </a:rPr>
              <a:t> </a:t>
            </a:r>
            <a:r>
              <a:rPr lang="en-ZA" sz="2000" dirty="0" err="1" smtClean="0">
                <a:latin typeface="Constantia" pitchFamily="18" charset="0"/>
              </a:rPr>
              <a:t>Bosele</a:t>
            </a:r>
            <a:r>
              <a:rPr lang="en-ZA" sz="2000" dirty="0" smtClean="0">
                <a:latin typeface="Constantia" pitchFamily="18" charset="0"/>
              </a:rPr>
              <a:t> Hotel</a:t>
            </a:r>
          </a:p>
          <a:p>
            <a:pPr algn="ctr"/>
            <a:r>
              <a:rPr lang="en-ZA" sz="2000" dirty="0" smtClean="0">
                <a:latin typeface="Constantia" pitchFamily="18" charset="0"/>
              </a:rPr>
              <a:t>March 22, 2018</a:t>
            </a:r>
            <a:endParaRPr lang="en-ZA" sz="200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36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773383" y="630238"/>
            <a:ext cx="7191230" cy="711200"/>
          </a:xfrm>
        </p:spPr>
        <p:txBody>
          <a:bodyPr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Indicators of competition in Botswana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1201191"/>
              </p:ext>
            </p:extLst>
          </p:nvPr>
        </p:nvGraphicFramePr>
        <p:xfrm>
          <a:off x="285750" y="1430338"/>
          <a:ext cx="8678863" cy="4926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A7974EE-89B5-4A00-B06F-7B7C18017B30}" type="slidenum">
              <a:rPr lang="en-US" smtClean="0"/>
              <a:pPr eaLnBrk="1" hangingPunct="1"/>
              <a:t>10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08424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1835150" y="630238"/>
            <a:ext cx="7013286" cy="711200"/>
          </a:xfrm>
        </p:spPr>
        <p:txBody>
          <a:bodyPr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Factors affecting competition</a:t>
            </a:r>
            <a:br>
              <a:rPr lang="en-US" sz="3600" b="1" dirty="0" smtClean="0">
                <a:solidFill>
                  <a:schemeClr val="bg1"/>
                </a:solidFill>
              </a:rPr>
            </a:br>
            <a:endParaRPr lang="en-GB" sz="3600" b="1" dirty="0" smtClean="0">
              <a:solidFill>
                <a:schemeClr val="bg1"/>
              </a:solidFill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10836" y="1524831"/>
            <a:ext cx="8922327" cy="5114348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2800" dirty="0" smtClean="0"/>
              <a:t>Input costs – power, water, communications, </a:t>
            </a:r>
            <a:r>
              <a:rPr lang="en-US" sz="2800" dirty="0" err="1" smtClean="0"/>
              <a:t>etc</a:t>
            </a:r>
            <a:r>
              <a:rPr lang="en-US" sz="2800" dirty="0" smtClean="0"/>
              <a:t> –affect firm dynamism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800" dirty="0" smtClean="0"/>
              <a:t>Government’s regulatory environment – affects business dynamism (Botswana ranked 111 -2017/18)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800" dirty="0" smtClean="0"/>
              <a:t>Government incentive schemes – EDD, CEDA, business reservation policy, other IDP measures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800" dirty="0" smtClean="0"/>
              <a:t>Trade policy – non-tariff barriers (import permits, seasonal trade bans) – protect incumbent firms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800" dirty="0" smtClean="0"/>
              <a:t>Strategic (anti-competitive) behavior by incumbent firms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GB" dirty="0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6384D8D-2ADA-412A-A885-9706C2E1D374}" type="slidenum">
              <a:rPr lang="en-US" smtClean="0"/>
              <a:pPr eaLnBrk="1" hangingPunct="1"/>
              <a:t>11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1108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1835150" y="630238"/>
            <a:ext cx="7013286" cy="711200"/>
          </a:xfrm>
        </p:spPr>
        <p:txBody>
          <a:bodyPr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Factors affecting competition</a:t>
            </a:r>
            <a:br>
              <a:rPr lang="en-US" sz="3600" b="1" dirty="0" smtClean="0">
                <a:solidFill>
                  <a:schemeClr val="bg1"/>
                </a:solidFill>
              </a:rPr>
            </a:br>
            <a:endParaRPr lang="en-GB" sz="3600" b="1" dirty="0" smtClean="0">
              <a:solidFill>
                <a:schemeClr val="bg1"/>
              </a:solidFill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10836" y="1607127"/>
            <a:ext cx="8922327" cy="511434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Emerging ownership structures including institutional ownerships – mutual forbearance, facilitation of cartels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Implementation of competition law –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	</a:t>
            </a:r>
            <a:r>
              <a:rPr lang="en-US" sz="2600" dirty="0" smtClean="0"/>
              <a:t>uptick of merger &amp; acquisition activity (also a global wave)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dirty="0" smtClean="0"/>
              <a:t>Detection of collusion	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dirty="0" smtClean="0"/>
              <a:t>Weak penalties for collusive </a:t>
            </a:r>
            <a:r>
              <a:rPr lang="en-US" sz="2600" dirty="0" err="1" smtClean="0"/>
              <a:t>behaviour</a:t>
            </a:r>
            <a:r>
              <a:rPr lang="en-US" sz="2600" dirty="0" smtClean="0"/>
              <a:t>/monitoring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Occupational/professional licensing &amp; price regulations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E.g., Botswana </a:t>
            </a:r>
            <a:r>
              <a:rPr lang="en-US" sz="2400" smtClean="0"/>
              <a:t>Architectural Associations, </a:t>
            </a:r>
            <a:endParaRPr lang="en-US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Constraints to SMME development – affects market dynamism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GB" dirty="0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6384D8D-2ADA-412A-A885-9706C2E1D374}" type="slidenum">
              <a:rPr lang="en-US" smtClean="0"/>
              <a:pPr eaLnBrk="1" hangingPunct="1"/>
              <a:t>12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67247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1835150" y="416560"/>
            <a:ext cx="7013286" cy="924878"/>
          </a:xfrm>
        </p:spPr>
        <p:txBody>
          <a:bodyPr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Robust competitions: Is it possible in Botswana?</a:t>
            </a:r>
            <a:endParaRPr lang="en-GB" sz="3600" b="1" dirty="0" smtClean="0">
              <a:solidFill>
                <a:schemeClr val="bg1"/>
              </a:solidFill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10836" y="1607127"/>
            <a:ext cx="8922327" cy="511434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Yes, it is possible, but will take time</a:t>
            </a:r>
          </a:p>
          <a:p>
            <a:pPr marL="342900" lvl="2" indent="-342900">
              <a:buFont typeface="Wingdings" panose="05000000000000000000" pitchFamily="2" charset="2"/>
              <a:buChar char="Ø"/>
            </a:pPr>
            <a:r>
              <a:rPr lang="en-US" sz="2800" dirty="0"/>
              <a:t>Building a competitive culture takes time &amp; requires resources &amp; uptake of different </a:t>
            </a:r>
            <a:r>
              <a:rPr lang="en-US" sz="2800" dirty="0" smtClean="0"/>
              <a:t>stakeholders</a:t>
            </a:r>
          </a:p>
          <a:p>
            <a:pPr marL="342900" lvl="2" indent="-342900">
              <a:buFont typeface="Wingdings" panose="05000000000000000000" pitchFamily="2" charset="2"/>
              <a:buChar char="Ø"/>
            </a:pPr>
            <a:r>
              <a:rPr lang="en-US" sz="2800" dirty="0" smtClean="0"/>
              <a:t>CA should continue to provide leadership</a:t>
            </a:r>
          </a:p>
          <a:p>
            <a:pPr marL="342900" lvl="2" indent="-342900">
              <a:buFont typeface="Wingdings" panose="05000000000000000000" pitchFamily="2" charset="2"/>
              <a:buChar char="Ø"/>
            </a:pPr>
            <a:r>
              <a:rPr lang="en-US" sz="2800" dirty="0" smtClean="0"/>
              <a:t>Government need to provide more support to the CA</a:t>
            </a:r>
            <a:endParaRPr lang="en-US" sz="2800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2400" dirty="0"/>
              <a:t>CA should be adequately resourced to effectively enforce the law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No political or bureaucratic interference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000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sz="2000" dirty="0" smtClean="0"/>
          </a:p>
          <a:p>
            <a:endParaRPr lang="en-US" sz="2000" dirty="0" smtClean="0"/>
          </a:p>
          <a:p>
            <a:endParaRPr lang="en-GB" sz="2000" dirty="0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6384D8D-2ADA-412A-A885-9706C2E1D374}" type="slidenum">
              <a:rPr lang="en-US" smtClean="0"/>
              <a:pPr eaLnBrk="1" hangingPunct="1"/>
              <a:t>13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92975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1835150" y="630238"/>
            <a:ext cx="7013286" cy="711200"/>
          </a:xfrm>
        </p:spPr>
        <p:txBody>
          <a:bodyPr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What needs to be done?</a:t>
            </a:r>
            <a:r>
              <a:rPr lang="en-US" sz="3600" b="1" dirty="0" smtClean="0">
                <a:solidFill>
                  <a:schemeClr val="bg1"/>
                </a:solidFill>
              </a:rPr>
              <a:t/>
            </a:r>
            <a:br>
              <a:rPr lang="en-US" sz="3600" b="1" dirty="0" smtClean="0">
                <a:solidFill>
                  <a:schemeClr val="bg1"/>
                </a:solidFill>
              </a:rPr>
            </a:br>
            <a:endParaRPr lang="en-GB" sz="3600" b="1" dirty="0" smtClean="0">
              <a:solidFill>
                <a:schemeClr val="bg1"/>
              </a:solidFill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10836" y="1607127"/>
            <a:ext cx="8922327" cy="5114348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2000" dirty="0" smtClean="0"/>
              <a:t>CA – “Adoption of law is important, but implementation of the law is even more important”</a:t>
            </a:r>
          </a:p>
          <a:p>
            <a:pPr marL="342900" lvl="1" indent="-342900" algn="just">
              <a:buFont typeface="Wingdings" panose="05000000000000000000" pitchFamily="2" charset="2"/>
              <a:buChar char="Ø"/>
            </a:pPr>
            <a:r>
              <a:rPr lang="en-US" sz="2000" dirty="0"/>
              <a:t>Advocacy – Awareness of the measures of the </a:t>
            </a:r>
            <a:r>
              <a:rPr lang="en-US" sz="2000" dirty="0" smtClean="0"/>
              <a:t>Competition Act </a:t>
            </a:r>
            <a:r>
              <a:rPr lang="en-US" sz="2000" dirty="0"/>
              <a:t>can affect </a:t>
            </a:r>
            <a:r>
              <a:rPr lang="en-US" sz="2000" dirty="0" smtClean="0"/>
              <a:t>behavior </a:t>
            </a:r>
            <a:r>
              <a:rPr lang="en-US" sz="2000" dirty="0"/>
              <a:t>of firms, especially if they believe that there is a credible threat of detection &amp; remedy for actions that breach the provisions of the </a:t>
            </a:r>
            <a:r>
              <a:rPr lang="en-US" sz="2000" dirty="0" smtClean="0"/>
              <a:t>Act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Make anti-cartel enforcement #1 priority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800" dirty="0"/>
              <a:t>Allocate resources to detection &amp; prosecution of hard-core cartels (price-fixing, big-rigging, market division, </a:t>
            </a:r>
            <a:r>
              <a:rPr lang="en-US" sz="1800" dirty="0" err="1"/>
              <a:t>etc</a:t>
            </a:r>
            <a:r>
              <a:rPr lang="en-US" sz="1800" dirty="0"/>
              <a:t>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800" dirty="0"/>
              <a:t>Impose tough measures on </a:t>
            </a:r>
            <a:r>
              <a:rPr lang="en-US" sz="1800" dirty="0" smtClean="0"/>
              <a:t>hard-core cartels </a:t>
            </a:r>
            <a:r>
              <a:rPr lang="en-US" sz="1800" dirty="0"/>
              <a:t>– can act as deterrent given the difficulty of detection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800" dirty="0"/>
              <a:t>Currently </a:t>
            </a:r>
            <a:r>
              <a:rPr lang="en-US" sz="1800" dirty="0" smtClean="0"/>
              <a:t>financial penalty </a:t>
            </a:r>
            <a:r>
              <a:rPr lang="en-US" sz="1800" dirty="0"/>
              <a:t>requires that the Commission satisfy itself that the breach was committed intentionally or </a:t>
            </a:r>
            <a:r>
              <a:rPr lang="en-US" sz="1800" dirty="0" smtClean="0"/>
              <a:t>negligently?</a:t>
            </a:r>
          </a:p>
          <a:p>
            <a:pPr marL="342900" lvl="1" indent="-342900" algn="just">
              <a:buFont typeface="Wingdings" panose="05000000000000000000" pitchFamily="2" charset="2"/>
              <a:buChar char="Ø"/>
            </a:pPr>
            <a:r>
              <a:rPr lang="en-US" sz="2000" dirty="0"/>
              <a:t>Base decisions on sound economics (theory and empirical evidence) – this eliminates or minimizes political </a:t>
            </a:r>
            <a:r>
              <a:rPr lang="en-US" sz="2000" dirty="0" smtClean="0"/>
              <a:t>rent-seeking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No room for political economy considerations in the implementation of Competition Law</a:t>
            </a:r>
          </a:p>
          <a:p>
            <a:pPr marL="342900" lvl="1" indent="-342900" algn="just">
              <a:buFont typeface="Wingdings" panose="05000000000000000000" pitchFamily="2" charset="2"/>
              <a:buChar char="Ø"/>
            </a:pPr>
            <a:endParaRPr lang="en-US" sz="2000" dirty="0"/>
          </a:p>
          <a:p>
            <a:pPr>
              <a:buFont typeface="Wingdings" panose="05000000000000000000" pitchFamily="2" charset="2"/>
              <a:buChar char="Ø"/>
            </a:pPr>
            <a:endParaRPr lang="en-US" sz="2000" dirty="0" smtClean="0"/>
          </a:p>
          <a:p>
            <a:endParaRPr lang="en-US" sz="2000" dirty="0" smtClean="0"/>
          </a:p>
          <a:p>
            <a:endParaRPr lang="en-GB" sz="2000" dirty="0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6384D8D-2ADA-412A-A885-9706C2E1D374}" type="slidenum">
              <a:rPr lang="en-US" smtClean="0"/>
              <a:pPr eaLnBrk="1" hangingPunct="1"/>
              <a:t>14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6088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1835150" y="630238"/>
            <a:ext cx="7013286" cy="711200"/>
          </a:xfrm>
        </p:spPr>
        <p:txBody>
          <a:bodyPr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What needs to be done?</a:t>
            </a:r>
            <a:r>
              <a:rPr lang="en-US" sz="3600" b="1" dirty="0" smtClean="0">
                <a:solidFill>
                  <a:schemeClr val="bg1"/>
                </a:solidFill>
              </a:rPr>
              <a:t/>
            </a:r>
            <a:br>
              <a:rPr lang="en-US" sz="3600" b="1" dirty="0" smtClean="0">
                <a:solidFill>
                  <a:schemeClr val="bg1"/>
                </a:solidFill>
              </a:rPr>
            </a:br>
            <a:endParaRPr lang="en-GB" sz="3600" b="1" dirty="0" smtClean="0">
              <a:solidFill>
                <a:schemeClr val="bg1"/>
              </a:solidFill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10836" y="1607127"/>
            <a:ext cx="8922327" cy="5114348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2000" dirty="0"/>
              <a:t>Since Competition Law is economics-based, strengthen economic analysis in anti-competitive conduct analysis (otherwise weak enforcement &amp; regulatory capture by some well-resourced businesses) - CA need to be ahead of the increasing sophistication of firms engaging in anti-competitive practices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000" dirty="0"/>
              <a:t>Sharpen market analysis tools to detect anti-competitive conduct- </a:t>
            </a:r>
            <a:r>
              <a:rPr lang="en-US" sz="2000" dirty="0" smtClean="0"/>
              <a:t>incorporate </a:t>
            </a:r>
            <a:r>
              <a:rPr lang="en-US" sz="2000" dirty="0"/>
              <a:t>best economic learning into decision </a:t>
            </a:r>
            <a:r>
              <a:rPr lang="en-US" sz="2000" dirty="0" smtClean="0"/>
              <a:t>making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000" dirty="0" smtClean="0"/>
              <a:t>While </a:t>
            </a:r>
            <a:r>
              <a:rPr lang="en-US" sz="2000" dirty="0"/>
              <a:t>tempering the core of efficiency with other developmental goals, ensure enforcement is based on sound economic analysis &amp; lean more towards efficiency </a:t>
            </a:r>
            <a:r>
              <a:rPr lang="en-US" sz="2000" dirty="0" smtClean="0"/>
              <a:t>considerations</a:t>
            </a:r>
          </a:p>
          <a:p>
            <a:pPr marL="342900" lvl="1" indent="-342900" algn="just">
              <a:buFont typeface="Wingdings" panose="05000000000000000000" pitchFamily="2" charset="2"/>
              <a:buChar char="Ø"/>
            </a:pPr>
            <a:r>
              <a:rPr lang="en-US" sz="2000" dirty="0"/>
              <a:t>Protect competition, not competitors – don’t pick winners or protect </a:t>
            </a:r>
            <a:r>
              <a:rPr lang="en-US" sz="2000" dirty="0" smtClean="0"/>
              <a:t>losers</a:t>
            </a:r>
          </a:p>
          <a:p>
            <a:pPr marL="342900" lvl="1" indent="-342900" algn="just">
              <a:buFont typeface="Wingdings" panose="05000000000000000000" pitchFamily="2" charset="2"/>
              <a:buChar char="Ø"/>
            </a:pPr>
            <a:r>
              <a:rPr lang="en-US" sz="2000" dirty="0" smtClean="0"/>
              <a:t>Flexibility </a:t>
            </a:r>
            <a:r>
              <a:rPr lang="en-US" sz="2000" dirty="0"/>
              <a:t>and forward looking – industries are dynamic and so should be the competition authority, lest it becomes an impediment to innovation &amp; competition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2000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sz="2000" dirty="0" smtClean="0"/>
          </a:p>
          <a:p>
            <a:endParaRPr lang="en-US" sz="2000" dirty="0" smtClean="0"/>
          </a:p>
          <a:p>
            <a:endParaRPr lang="en-GB" sz="2000" dirty="0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6384D8D-2ADA-412A-A885-9706C2E1D374}" type="slidenum">
              <a:rPr lang="en-US" smtClean="0"/>
              <a:pPr eaLnBrk="1" hangingPunct="1"/>
              <a:t>15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96542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692275" y="630238"/>
            <a:ext cx="7174634" cy="711200"/>
          </a:xfrm>
        </p:spPr>
        <p:txBody>
          <a:bodyPr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ea typeface="ＭＳ Ｐゴシック" pitchFamily="34" charset="-128"/>
                <a:cs typeface="Arial Black" pitchFamily="34" charset="0"/>
              </a:rPr>
              <a:t>Context</a:t>
            </a:r>
            <a:endParaRPr lang="en-GB" sz="3600" b="1" dirty="0" smtClean="0">
              <a:solidFill>
                <a:schemeClr val="bg1"/>
              </a:solidFill>
              <a:ea typeface="ＭＳ Ｐゴシック" pitchFamily="34" charset="-128"/>
              <a:cs typeface="Arial Black" pitchFamily="34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40145" y="1607126"/>
            <a:ext cx="8709891" cy="4886037"/>
          </a:xfrm>
        </p:spPr>
        <p:txBody>
          <a:bodyPr/>
          <a:lstStyle/>
          <a:p>
            <a:pPr eaLnBrk="1" hangingPunct="1">
              <a:buFont typeface="Symbol" pitchFamily="18" charset="2"/>
              <a:buChar char="·"/>
            </a:pPr>
            <a:r>
              <a:rPr lang="en-US" sz="2800" dirty="0" smtClean="0">
                <a:ea typeface="ＭＳ Ｐゴシック" pitchFamily="34" charset="-128"/>
                <a:cs typeface="Arial" charset="0"/>
              </a:rPr>
              <a:t>‘The time to repair a roof is when the sun is shining’ John F. Kennedy (State of the Union Address, 1962)</a:t>
            </a: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E4E7BD6-0B03-4F60-AD08-298FEA5E8DDE}" type="slidenum">
              <a:rPr lang="en-US" smtClean="0"/>
              <a:pPr eaLnBrk="1" hangingPunct="1"/>
              <a:t>16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11915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  <a:br>
              <a:rPr lang="en-US" dirty="0"/>
            </a:br>
            <a:endParaRPr lang="en-US" dirty="0" smtClean="0"/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F373A15-6219-4D6A-A782-69D3C7993464}" type="slidenum">
              <a:rPr lang="en-US" smtClean="0"/>
              <a:pPr eaLnBrk="1" hangingPunct="1"/>
              <a:t>17</a:t>
            </a:fld>
            <a:endParaRPr lang="en-US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143" y="1952624"/>
            <a:ext cx="5649686" cy="383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8797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773383" y="630238"/>
            <a:ext cx="7191230" cy="711200"/>
          </a:xfrm>
        </p:spPr>
        <p:txBody>
          <a:bodyPr/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Outline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285750" y="1597891"/>
            <a:ext cx="8678863" cy="4926734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ZA" sz="2800" dirty="0" smtClean="0">
                <a:latin typeface="Constantia" pitchFamily="18" charset="0"/>
                <a:cs typeface="Times New Roman" pitchFamily="18" charset="0"/>
              </a:rPr>
              <a:t>Benefits of competition</a:t>
            </a:r>
          </a:p>
          <a:p>
            <a:pPr algn="just">
              <a:buFont typeface="Wingdings" pitchFamily="2" charset="2"/>
              <a:buChar char="Ø"/>
            </a:pPr>
            <a:r>
              <a:rPr lang="en-ZA" sz="2800" dirty="0" smtClean="0">
                <a:latin typeface="Constantia" pitchFamily="18" charset="0"/>
                <a:cs typeface="Times New Roman" pitchFamily="18" charset="0"/>
              </a:rPr>
              <a:t>What is competition?</a:t>
            </a:r>
          </a:p>
          <a:p>
            <a:pPr algn="just">
              <a:buFont typeface="Wingdings" pitchFamily="2" charset="2"/>
              <a:buChar char="Ø"/>
            </a:pPr>
            <a:r>
              <a:rPr lang="en-ZA" sz="2800" dirty="0" smtClean="0">
                <a:latin typeface="Constantia" pitchFamily="18" charset="0"/>
                <a:cs typeface="Times New Roman" pitchFamily="18" charset="0"/>
              </a:rPr>
              <a:t>Indicators of competition in Botswana</a:t>
            </a:r>
          </a:p>
          <a:p>
            <a:pPr algn="just">
              <a:buFont typeface="Wingdings" pitchFamily="2" charset="2"/>
              <a:buChar char="Ø"/>
            </a:pPr>
            <a:r>
              <a:rPr lang="en-ZA" sz="2800" dirty="0" smtClean="0">
                <a:latin typeface="Constantia" pitchFamily="18" charset="0"/>
                <a:cs typeface="Times New Roman" pitchFamily="18" charset="0"/>
              </a:rPr>
              <a:t>Factors affecting competition in Botswana</a:t>
            </a:r>
          </a:p>
          <a:p>
            <a:pPr algn="just">
              <a:buFont typeface="Wingdings" pitchFamily="2" charset="2"/>
              <a:buChar char="Ø"/>
            </a:pPr>
            <a:r>
              <a:rPr lang="en-ZA" sz="2800" dirty="0" smtClean="0">
                <a:latin typeface="Constantia" pitchFamily="18" charset="0"/>
                <a:cs typeface="Times New Roman" pitchFamily="18" charset="0"/>
              </a:rPr>
              <a:t> suggestions for promoting competition</a:t>
            </a:r>
            <a:endParaRPr lang="en-US" sz="2800" dirty="0" smtClean="0"/>
          </a:p>
          <a:p>
            <a:endParaRPr lang="en-US" sz="2800" dirty="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A7974EE-89B5-4A00-B06F-7B7C18017B30}" type="slidenum">
              <a:rPr lang="en-US" smtClean="0"/>
              <a:pPr eaLnBrk="1" hangingPunct="1"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5055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773383" y="630238"/>
            <a:ext cx="7191230" cy="711200"/>
          </a:xfrm>
        </p:spPr>
        <p:txBody>
          <a:bodyPr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Benefits of Competition &amp; harm of market power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285750" y="1597891"/>
            <a:ext cx="8678863" cy="4926734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ZA" sz="2000" i="1" dirty="0" smtClean="0">
                <a:latin typeface="Constantia" pitchFamily="18" charset="0"/>
                <a:cs typeface="Times New Roman" pitchFamily="18" charset="0"/>
              </a:rPr>
              <a:t>Low prices for all</a:t>
            </a:r>
            <a:r>
              <a:rPr lang="en-ZA" sz="2000" dirty="0" smtClean="0">
                <a:latin typeface="Constantia" pitchFamily="18" charset="0"/>
                <a:cs typeface="Times New Roman" pitchFamily="18" charset="0"/>
              </a:rPr>
              <a:t>: Most obvious benefit of competition is that it results in goods &amp; services being provided to consumers at competitive prices</a:t>
            </a:r>
          </a:p>
          <a:p>
            <a:pPr algn="just">
              <a:buFont typeface="Wingdings" pitchFamily="2" charset="2"/>
              <a:buChar char="Ø"/>
            </a:pPr>
            <a:r>
              <a:rPr lang="en-ZA" sz="2000" i="1" dirty="0" smtClean="0">
                <a:latin typeface="Constantia" pitchFamily="18" charset="0"/>
                <a:cs typeface="Times New Roman" pitchFamily="18" charset="0"/>
              </a:rPr>
              <a:t>Better quality</a:t>
            </a:r>
            <a:r>
              <a:rPr lang="en-ZA" sz="2000" dirty="0" smtClean="0">
                <a:latin typeface="Constantia" pitchFamily="18" charset="0"/>
                <a:cs typeface="Times New Roman" pitchFamily="18" charset="0"/>
              </a:rPr>
              <a:t>: to attract more customers &amp; expand market share - improve quality: durable products, work better, better-after-sales, technical support, friendlier service</a:t>
            </a:r>
          </a:p>
          <a:p>
            <a:pPr algn="just">
              <a:buFont typeface="Wingdings" pitchFamily="2" charset="2"/>
              <a:buChar char="Ø"/>
            </a:pPr>
            <a:r>
              <a:rPr lang="en-ZA" sz="2000" i="1" dirty="0" smtClean="0">
                <a:latin typeface="Constantia" pitchFamily="18" charset="0"/>
                <a:cs typeface="Times New Roman" pitchFamily="18" charset="0"/>
              </a:rPr>
              <a:t>Wider choice</a:t>
            </a:r>
            <a:r>
              <a:rPr lang="en-ZA" sz="2000" dirty="0" smtClean="0">
                <a:latin typeface="Constantia" pitchFamily="18" charset="0"/>
                <a:cs typeface="Times New Roman" pitchFamily="18" charset="0"/>
              </a:rPr>
              <a:t>: to improve sales they try to make their products different from others leading to more product variety &amp; price ranges for consumers</a:t>
            </a:r>
          </a:p>
          <a:p>
            <a:pPr algn="just">
              <a:buFont typeface="Wingdings" pitchFamily="2" charset="2"/>
              <a:buChar char="Ø"/>
            </a:pPr>
            <a:r>
              <a:rPr lang="en-ZA" sz="2000" i="1" dirty="0" smtClean="0">
                <a:latin typeface="Constantia" pitchFamily="18" charset="0"/>
                <a:cs typeface="Times New Roman" pitchFamily="18" charset="0"/>
              </a:rPr>
              <a:t>Efficiency &amp; productivity</a:t>
            </a:r>
            <a:r>
              <a:rPr lang="en-ZA" sz="2000" dirty="0" smtClean="0">
                <a:latin typeface="Constantia" pitchFamily="18" charset="0"/>
                <a:cs typeface="Times New Roman" pitchFamily="18" charset="0"/>
              </a:rPr>
              <a:t>:  companies continually pressed to be more efficient and more productive (constant pressure to reduce costs &amp; improve quality of products) otherwise lose market position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A7974EE-89B5-4A00-B06F-7B7C18017B30}" type="slidenum">
              <a:rPr lang="en-US" smtClean="0"/>
              <a:pPr eaLnBrk="1" hangingPunct="1"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6806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773383" y="630238"/>
            <a:ext cx="7191230" cy="711200"/>
          </a:xfrm>
        </p:spPr>
        <p:txBody>
          <a:bodyPr/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Benefits of Competition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285750" y="1597891"/>
            <a:ext cx="8678863" cy="4926734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ZA" sz="2000" i="1" dirty="0">
                <a:latin typeface="Constantia" pitchFamily="18" charset="0"/>
                <a:cs typeface="Times New Roman" pitchFamily="18" charset="0"/>
              </a:rPr>
              <a:t>Innovation:</a:t>
            </a:r>
            <a:r>
              <a:rPr lang="en-ZA" sz="2000" dirty="0">
                <a:latin typeface="Constantia" pitchFamily="18" charset="0"/>
                <a:cs typeface="Times New Roman" pitchFamily="18" charset="0"/>
              </a:rPr>
              <a:t> In order to deliver choice &amp; better products, businesses constantly pressured to be innovative – product concepts, design, production </a:t>
            </a:r>
            <a:r>
              <a:rPr lang="en-ZA" sz="2000" dirty="0" smtClean="0">
                <a:latin typeface="Constantia" pitchFamily="18" charset="0"/>
                <a:cs typeface="Times New Roman" pitchFamily="18" charset="0"/>
              </a:rPr>
              <a:t>techniques, work organization </a:t>
            </a:r>
            <a:r>
              <a:rPr lang="en-ZA" sz="2000" dirty="0">
                <a:latin typeface="Constantia" pitchFamily="18" charset="0"/>
                <a:cs typeface="Times New Roman" pitchFamily="18" charset="0"/>
              </a:rPr>
              <a:t>&amp; services. In today’s technology-driven world, innovation allows new firms to enter into markets dominated by </a:t>
            </a:r>
            <a:r>
              <a:rPr lang="en-ZA" sz="2000" dirty="0" smtClean="0">
                <a:latin typeface="Constantia" pitchFamily="18" charset="0"/>
                <a:cs typeface="Times New Roman" pitchFamily="18" charset="0"/>
              </a:rPr>
              <a:t>incumbents</a:t>
            </a:r>
            <a:endParaRPr lang="en-ZA" sz="2000" i="1" dirty="0">
              <a:latin typeface="Constantia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ZA" sz="2000" i="1" dirty="0" smtClean="0">
              <a:latin typeface="Constantia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ZA" sz="2000" i="1" dirty="0" smtClean="0">
                <a:latin typeface="Constantia" pitchFamily="18" charset="0"/>
                <a:cs typeface="Times New Roman" pitchFamily="18" charset="0"/>
              </a:rPr>
              <a:t>Help workers:</a:t>
            </a:r>
            <a:r>
              <a:rPr lang="en-ZA" sz="2000" dirty="0" smtClean="0">
                <a:latin typeface="Constantia" pitchFamily="18" charset="0"/>
                <a:cs typeface="Times New Roman" pitchFamily="18" charset="0"/>
              </a:rPr>
              <a:t> Firms competing to hire from specialized labour market may raise wages to attract &amp; retain workers</a:t>
            </a:r>
          </a:p>
          <a:p>
            <a:pPr algn="just">
              <a:buFont typeface="Wingdings" pitchFamily="2" charset="2"/>
              <a:buChar char="Ø"/>
            </a:pPr>
            <a:endParaRPr lang="en-ZA" sz="2000" i="1" dirty="0" smtClean="0">
              <a:latin typeface="Constantia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ZA" sz="2000" i="1" dirty="0" smtClean="0">
                <a:latin typeface="Constantia" pitchFamily="18" charset="0"/>
                <a:cs typeface="Times New Roman" pitchFamily="18" charset="0"/>
              </a:rPr>
              <a:t>Small </a:t>
            </a:r>
            <a:r>
              <a:rPr lang="en-ZA" sz="2000" i="1" dirty="0">
                <a:latin typeface="Constantia" pitchFamily="18" charset="0"/>
                <a:cs typeface="Times New Roman" pitchFamily="18" charset="0"/>
              </a:rPr>
              <a:t>businesses &amp; entrepreneurs</a:t>
            </a:r>
            <a:r>
              <a:rPr lang="en-ZA" sz="2000" dirty="0">
                <a:latin typeface="Constantia" pitchFamily="18" charset="0"/>
                <a:cs typeface="Times New Roman" pitchFamily="18" charset="0"/>
              </a:rPr>
              <a:t>: Lower input costs when upstream firms compete for opportunity to  supply a product to a small downstream or entrepreneur; or </a:t>
            </a:r>
            <a:r>
              <a:rPr lang="en-ZA" sz="2000" dirty="0" smtClean="0">
                <a:latin typeface="Constantia" pitchFamily="18" charset="0"/>
                <a:cs typeface="Times New Roman" pitchFamily="18" charset="0"/>
              </a:rPr>
              <a:t>a </a:t>
            </a:r>
            <a:r>
              <a:rPr lang="en-ZA" sz="2000" dirty="0">
                <a:latin typeface="Constantia" pitchFamily="18" charset="0"/>
                <a:cs typeface="Times New Roman" pitchFamily="18" charset="0"/>
              </a:rPr>
              <a:t>small business/entrepreneur benefits from selling to a greater number of downstream firms – negotiate a good price for its </a:t>
            </a:r>
            <a:r>
              <a:rPr lang="en-ZA" sz="2000" dirty="0" smtClean="0">
                <a:latin typeface="Constantia" pitchFamily="18" charset="0"/>
                <a:cs typeface="Times New Roman" pitchFamily="18" charset="0"/>
              </a:rPr>
              <a:t>products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A7974EE-89B5-4A00-B06F-7B7C18017B30}" type="slidenum">
              <a:rPr lang="en-US" smtClean="0"/>
              <a:pPr eaLnBrk="1" hangingPunct="1"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790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773383" y="630238"/>
            <a:ext cx="7191230" cy="711200"/>
          </a:xfrm>
        </p:spPr>
        <p:txBody>
          <a:bodyPr/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Benefits of Competition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285750" y="1597891"/>
            <a:ext cx="8678863" cy="4926734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ZA" sz="2000" i="1" dirty="0">
                <a:latin typeface="Constantia" pitchFamily="18" charset="0"/>
                <a:cs typeface="Times New Roman" pitchFamily="18" charset="0"/>
              </a:rPr>
              <a:t>Restructuring of sectors</a:t>
            </a:r>
            <a:r>
              <a:rPr lang="en-ZA" sz="2000" dirty="0">
                <a:latin typeface="Constantia" pitchFamily="18" charset="0"/>
                <a:cs typeface="Times New Roman" pitchFamily="18" charset="0"/>
              </a:rPr>
              <a:t>: competitive process forces decisions based on market factors like demand-supply, product uses, costs, technologies – so uncompetitive sectors or firms wont have finance to continue production</a:t>
            </a:r>
          </a:p>
          <a:p>
            <a:pPr algn="just">
              <a:buFont typeface="Wingdings" pitchFamily="2" charset="2"/>
              <a:buChar char="Ø"/>
            </a:pPr>
            <a:endParaRPr lang="en-ZA" sz="2000" i="1" dirty="0" smtClean="0">
              <a:latin typeface="Constantia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ZA" sz="2000" i="1" dirty="0" smtClean="0">
                <a:latin typeface="Constantia" pitchFamily="18" charset="0"/>
                <a:cs typeface="Times New Roman" pitchFamily="18" charset="0"/>
              </a:rPr>
              <a:t>International </a:t>
            </a:r>
            <a:r>
              <a:rPr lang="en-ZA" sz="2000" i="1" dirty="0">
                <a:latin typeface="Constantia" pitchFamily="18" charset="0"/>
                <a:cs typeface="Times New Roman" pitchFamily="18" charset="0"/>
              </a:rPr>
              <a:t>competitiveness</a:t>
            </a:r>
            <a:r>
              <a:rPr lang="en-ZA" sz="2000" dirty="0">
                <a:latin typeface="Constantia" pitchFamily="18" charset="0"/>
                <a:cs typeface="Times New Roman" pitchFamily="18" charset="0"/>
              </a:rPr>
              <a:t>: Vigorous domestic competition makes businesses stronger in the global markets too (Michael Porter, 1990)</a:t>
            </a:r>
          </a:p>
          <a:p>
            <a:pPr algn="just">
              <a:buFont typeface="Wingdings" pitchFamily="2" charset="2"/>
              <a:buChar char="Ø"/>
            </a:pPr>
            <a:endParaRPr lang="en-ZA" sz="2000" i="1" dirty="0" smtClean="0">
              <a:latin typeface="Constantia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ZA" sz="2000" i="1" dirty="0" smtClean="0">
                <a:latin typeface="Constantia" pitchFamily="18" charset="0"/>
                <a:cs typeface="Times New Roman" pitchFamily="18" charset="0"/>
              </a:rPr>
              <a:t>Economic growth: </a:t>
            </a:r>
            <a:r>
              <a:rPr lang="en-ZA" sz="2000" dirty="0" smtClean="0">
                <a:latin typeface="Constantia" pitchFamily="18" charset="0"/>
                <a:cs typeface="Times New Roman" pitchFamily="18" charset="0"/>
              </a:rPr>
              <a:t>lower prices increase purchasing power of consumers’ incomes enabling them to buy more goods &amp; services; lowers input costs for other businesses enabling them to expand production; international competiveness leads to market expansion and hence economic growth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A7974EE-89B5-4A00-B06F-7B7C18017B30}" type="slidenum">
              <a:rPr lang="en-US" smtClean="0"/>
              <a:pPr eaLnBrk="1" hangingPunct="1"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3803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773383" y="630238"/>
            <a:ext cx="7191230" cy="711200"/>
          </a:xfrm>
        </p:spPr>
        <p:txBody>
          <a:bodyPr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Competition Defined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285750" y="1429616"/>
            <a:ext cx="8678863" cy="4926734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ZA" sz="2000" dirty="0" smtClean="0">
                <a:latin typeface="Constantia" pitchFamily="18" charset="0"/>
                <a:cs typeface="Times New Roman" pitchFamily="18" charset="0"/>
              </a:rPr>
              <a:t>Domestic competition promotes dynamic economy and inclusive economic growth</a:t>
            </a:r>
          </a:p>
          <a:p>
            <a:pPr algn="just">
              <a:buFont typeface="Wingdings" pitchFamily="2" charset="2"/>
              <a:buChar char="Ø"/>
            </a:pPr>
            <a:r>
              <a:rPr lang="en-ZA" sz="2000" dirty="0" smtClean="0">
                <a:latin typeface="Constantia" pitchFamily="18" charset="0"/>
                <a:cs typeface="Times New Roman" pitchFamily="18" charset="0"/>
              </a:rPr>
              <a:t>But how best do we promote and maintain competition? Government intervention or no intervention?</a:t>
            </a:r>
          </a:p>
          <a:p>
            <a:pPr algn="just">
              <a:buFont typeface="Wingdings" pitchFamily="2" charset="2"/>
              <a:buChar char="Ø"/>
            </a:pPr>
            <a:r>
              <a:rPr lang="en-ZA" sz="2000" i="1" dirty="0" smtClean="0">
                <a:latin typeface="Constantia" pitchFamily="18" charset="0"/>
                <a:cs typeface="Times New Roman" pitchFamily="18" charset="0"/>
              </a:rPr>
              <a:t>Middle ground: </a:t>
            </a:r>
            <a:r>
              <a:rPr lang="en-ZA" sz="2000" dirty="0" smtClean="0">
                <a:latin typeface="Constantia" pitchFamily="18" charset="0"/>
                <a:cs typeface="Times New Roman" pitchFamily="18" charset="0"/>
              </a:rPr>
              <a:t>intervene to ensure that the competitive process is not distorted</a:t>
            </a:r>
          </a:p>
          <a:p>
            <a:pPr lvl="1" algn="just">
              <a:buFont typeface="Wingdings" pitchFamily="2" charset="2"/>
              <a:buChar char="Ø"/>
            </a:pPr>
            <a:r>
              <a:rPr lang="en-ZA" sz="1600" i="1" dirty="0" smtClean="0">
                <a:latin typeface="Constantia" pitchFamily="18" charset="0"/>
                <a:cs typeface="Times New Roman" pitchFamily="18" charset="0"/>
              </a:rPr>
              <a:t>Believe:</a:t>
            </a:r>
            <a:r>
              <a:rPr lang="en-ZA" sz="1600" dirty="0" smtClean="0">
                <a:latin typeface="Constantia" pitchFamily="18" charset="0"/>
                <a:cs typeface="Times New Roman" pitchFamily="18" charset="0"/>
              </a:rPr>
              <a:t> In a free market economy, pursuit of profit is the engine of economic development, but such pursuit of profit might not be compatible with the advancement of economic development</a:t>
            </a:r>
          </a:p>
          <a:p>
            <a:pPr algn="just">
              <a:buFont typeface="Wingdings" pitchFamily="2" charset="2"/>
              <a:buChar char="Ø"/>
            </a:pPr>
            <a:r>
              <a:rPr lang="en-ZA" sz="2000" i="1" dirty="0" smtClean="0">
                <a:latin typeface="Constantia" pitchFamily="18" charset="0"/>
                <a:cs typeface="Times New Roman" pitchFamily="18" charset="0"/>
              </a:rPr>
              <a:t>How is competition defined?</a:t>
            </a:r>
            <a:r>
              <a:rPr lang="en-ZA" sz="2000" dirty="0" smtClean="0">
                <a:latin typeface="Constantia" pitchFamily="18" charset="0"/>
                <a:cs typeface="Times New Roman" pitchFamily="18" charset="0"/>
              </a:rPr>
              <a:t> </a:t>
            </a:r>
          </a:p>
          <a:p>
            <a:pPr lvl="1" algn="just">
              <a:buFont typeface="Wingdings" pitchFamily="2" charset="2"/>
              <a:buChar char="Ø"/>
            </a:pPr>
            <a:r>
              <a:rPr lang="en-ZA" sz="1600" dirty="0" smtClean="0">
                <a:latin typeface="Constantia" pitchFamily="18" charset="0"/>
                <a:cs typeface="Times New Roman" pitchFamily="18" charset="0"/>
              </a:rPr>
              <a:t>Some view competition in terms of structural characteristics such as a large number of relatively small firms, absence of substantial economics of scale &amp; unimpeded entry into industry</a:t>
            </a:r>
          </a:p>
          <a:p>
            <a:pPr lvl="1" algn="just">
              <a:buFont typeface="Wingdings" pitchFamily="2" charset="2"/>
              <a:buChar char="Ø"/>
            </a:pPr>
            <a:r>
              <a:rPr lang="en-ZA" sz="1600" dirty="0" smtClean="0">
                <a:latin typeface="Constantia" pitchFamily="18" charset="0"/>
                <a:cs typeface="Times New Roman" pitchFamily="18" charset="0"/>
              </a:rPr>
              <a:t>Others </a:t>
            </a:r>
            <a:r>
              <a:rPr lang="en-ZA" sz="1600" dirty="0">
                <a:latin typeface="Constantia" pitchFamily="18" charset="0"/>
                <a:cs typeface="Times New Roman" pitchFamily="18" charset="0"/>
              </a:rPr>
              <a:t>a</a:t>
            </a:r>
            <a:r>
              <a:rPr lang="en-ZA" sz="1600" dirty="0" smtClean="0">
                <a:latin typeface="Constantia" pitchFamily="18" charset="0"/>
                <a:cs typeface="Times New Roman" pitchFamily="18" charset="0"/>
              </a:rPr>
              <a:t>rgue that industry should be judged in terms of performance rather than structure – number &amp; size distribution of firms in an industry is irrelevant to the degree of competition.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A7974EE-89B5-4A00-B06F-7B7C18017B30}" type="slidenum">
              <a:rPr lang="en-US" smtClean="0"/>
              <a:pPr eaLnBrk="1" hangingPunct="1"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601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773383" y="630238"/>
            <a:ext cx="7191230" cy="711200"/>
          </a:xfrm>
        </p:spPr>
        <p:txBody>
          <a:bodyPr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Indicators of competition in Botswana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285750" y="1429616"/>
            <a:ext cx="8678863" cy="4926734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ZA" sz="2000" dirty="0" smtClean="0">
                <a:latin typeface="Constantia" pitchFamily="18" charset="0"/>
                <a:cs typeface="Times New Roman" pitchFamily="18" charset="0"/>
              </a:rPr>
              <a:t>Different definitions lead to different interpretations of market conditions</a:t>
            </a:r>
          </a:p>
          <a:p>
            <a:pPr algn="just">
              <a:buFont typeface="Wingdings" pitchFamily="2" charset="2"/>
              <a:buChar char="Ø"/>
            </a:pPr>
            <a:r>
              <a:rPr lang="en-ZA" sz="2000" dirty="0" smtClean="0">
                <a:latin typeface="Constantia" pitchFamily="18" charset="0"/>
                <a:cs typeface="Times New Roman" pitchFamily="18" charset="0"/>
              </a:rPr>
              <a:t>Limited studies on the extent of competition in Botswana</a:t>
            </a:r>
          </a:p>
          <a:p>
            <a:pPr algn="just">
              <a:buFont typeface="Wingdings" pitchFamily="2" charset="2"/>
              <a:buChar char="Ø"/>
            </a:pPr>
            <a:r>
              <a:rPr lang="en-ZA" sz="2000" dirty="0" smtClean="0">
                <a:latin typeface="Constantia" pitchFamily="18" charset="0"/>
                <a:cs typeface="Times New Roman" pitchFamily="18" charset="0"/>
              </a:rPr>
              <a:t>BIDPA (2002) Economic mapping study (cited in </a:t>
            </a:r>
            <a:r>
              <a:rPr lang="en-ZA" sz="2000" dirty="0" err="1" smtClean="0">
                <a:latin typeface="Constantia" pitchFamily="18" charset="0"/>
                <a:cs typeface="Times New Roman" pitchFamily="18" charset="0"/>
              </a:rPr>
              <a:t>Monnane</a:t>
            </a:r>
            <a:r>
              <a:rPr lang="en-ZA" sz="2000" dirty="0" smtClean="0">
                <a:latin typeface="Constantia" pitchFamily="18" charset="0"/>
                <a:cs typeface="Times New Roman" pitchFamily="18" charset="0"/>
              </a:rPr>
              <a:t> </a:t>
            </a:r>
            <a:r>
              <a:rPr lang="en-ZA" sz="2000" dirty="0" err="1" smtClean="0">
                <a:latin typeface="Constantia" pitchFamily="18" charset="0"/>
                <a:cs typeface="Times New Roman" pitchFamily="18" charset="0"/>
              </a:rPr>
              <a:t>Monnane</a:t>
            </a:r>
            <a:r>
              <a:rPr lang="en-ZA" sz="2000" dirty="0" smtClean="0">
                <a:latin typeface="Constantia" pitchFamily="18" charset="0"/>
                <a:cs typeface="Times New Roman" pitchFamily="18" charset="0"/>
              </a:rPr>
              <a:t>) – used market concentration as a measure of the degree of competition in the industry (CR3 with turnover as the measure of economic activity) and ranked industries as follows:</a:t>
            </a:r>
          </a:p>
          <a:p>
            <a:pPr lvl="1" algn="just">
              <a:buFont typeface="Wingdings" pitchFamily="2" charset="2"/>
              <a:buChar char="Ø"/>
            </a:pPr>
            <a:r>
              <a:rPr lang="en-ZA" sz="1600" dirty="0" smtClean="0">
                <a:latin typeface="Constantia" pitchFamily="18" charset="0"/>
                <a:cs typeface="Times New Roman" pitchFamily="18" charset="0"/>
              </a:rPr>
              <a:t>1. Long distance transport 65.7%; </a:t>
            </a:r>
          </a:p>
          <a:p>
            <a:pPr lvl="1" algn="just">
              <a:buFont typeface="Wingdings" pitchFamily="2" charset="2"/>
              <a:buChar char="Ø"/>
            </a:pPr>
            <a:r>
              <a:rPr lang="en-ZA" sz="1600" dirty="0" smtClean="0">
                <a:latin typeface="Constantia" pitchFamily="18" charset="0"/>
                <a:cs typeface="Times New Roman" pitchFamily="18" charset="0"/>
              </a:rPr>
              <a:t>2. Hotel &amp; Restaurants – 64.8 %</a:t>
            </a:r>
          </a:p>
          <a:p>
            <a:pPr lvl="1" algn="just">
              <a:buFont typeface="Wingdings" pitchFamily="2" charset="2"/>
              <a:buChar char="Ø"/>
            </a:pPr>
            <a:r>
              <a:rPr lang="en-ZA" sz="1600" dirty="0" smtClean="0">
                <a:latin typeface="Constantia" pitchFamily="18" charset="0"/>
                <a:cs typeface="Times New Roman" pitchFamily="18" charset="0"/>
              </a:rPr>
              <a:t>3. Finance – 55%</a:t>
            </a:r>
          </a:p>
          <a:p>
            <a:pPr lvl="1" algn="just">
              <a:buFont typeface="Wingdings" pitchFamily="2" charset="2"/>
              <a:buChar char="Ø"/>
            </a:pPr>
            <a:r>
              <a:rPr lang="en-ZA" sz="1600" dirty="0" smtClean="0">
                <a:latin typeface="Constantia" pitchFamily="18" charset="0"/>
                <a:cs typeface="Times New Roman" pitchFamily="18" charset="0"/>
              </a:rPr>
              <a:t>4. Manufacturing -  54%</a:t>
            </a:r>
          </a:p>
          <a:p>
            <a:pPr lvl="1" algn="just">
              <a:buFont typeface="Wingdings" pitchFamily="2" charset="2"/>
              <a:buChar char="Ø"/>
            </a:pPr>
            <a:r>
              <a:rPr lang="en-ZA" sz="1600" dirty="0" smtClean="0">
                <a:latin typeface="Constantia" pitchFamily="18" charset="0"/>
                <a:cs typeface="Times New Roman" pitchFamily="18" charset="0"/>
              </a:rPr>
              <a:t>….</a:t>
            </a:r>
          </a:p>
          <a:p>
            <a:pPr lvl="1" algn="just">
              <a:buFont typeface="Wingdings" pitchFamily="2" charset="2"/>
              <a:buChar char="Ø"/>
            </a:pPr>
            <a:r>
              <a:rPr lang="en-ZA" sz="1600" dirty="0" smtClean="0">
                <a:latin typeface="Constantia" pitchFamily="18" charset="0"/>
                <a:cs typeface="Times New Roman" pitchFamily="18" charset="0"/>
              </a:rPr>
              <a:t>Construction – 40%</a:t>
            </a:r>
          </a:p>
          <a:p>
            <a:pPr lvl="1" algn="just">
              <a:buFont typeface="Wingdings" pitchFamily="2" charset="2"/>
              <a:buChar char="Ø"/>
            </a:pPr>
            <a:r>
              <a:rPr lang="en-ZA" sz="1600" dirty="0" smtClean="0">
                <a:latin typeface="Constantia" pitchFamily="18" charset="0"/>
                <a:cs typeface="Times New Roman" pitchFamily="18" charset="0"/>
              </a:rPr>
              <a:t>Wholesale &amp; Retail 26.8%</a:t>
            </a:r>
          </a:p>
          <a:p>
            <a:pPr marL="57150" indent="0" algn="just">
              <a:buNone/>
            </a:pPr>
            <a:r>
              <a:rPr lang="en-ZA" sz="2000" dirty="0" smtClean="0">
                <a:latin typeface="Constantia" pitchFamily="18" charset="0"/>
                <a:cs typeface="Times New Roman" pitchFamily="18" charset="0"/>
              </a:rPr>
              <a:t>This study is old: not a true reflection of the market structures today.  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A7974EE-89B5-4A00-B06F-7B7C18017B30}" type="slidenum">
              <a:rPr lang="en-US" smtClean="0"/>
              <a:pPr eaLnBrk="1" hangingPunct="1"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2215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773383" y="630238"/>
            <a:ext cx="7191230" cy="711200"/>
          </a:xfrm>
        </p:spPr>
        <p:txBody>
          <a:bodyPr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Indicators of competition in Botswana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285750" y="1429616"/>
            <a:ext cx="8678863" cy="4926734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ZA" sz="2000" dirty="0" smtClean="0">
                <a:latin typeface="Constantia" pitchFamily="18" charset="0"/>
                <a:cs typeface="Times New Roman" pitchFamily="18" charset="0"/>
              </a:rPr>
              <a:t>High </a:t>
            </a:r>
            <a:r>
              <a:rPr lang="en-ZA" sz="2000" dirty="0">
                <a:latin typeface="Constantia" pitchFamily="18" charset="0"/>
                <a:cs typeface="Times New Roman" pitchFamily="18" charset="0"/>
              </a:rPr>
              <a:t>concentration levels do not necessarily reflect low competition</a:t>
            </a:r>
            <a:r>
              <a:rPr lang="en-ZA" sz="2000" dirty="0" smtClean="0">
                <a:latin typeface="Constantia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ZA" sz="2000" dirty="0" smtClean="0">
                <a:latin typeface="Constantia" pitchFamily="18" charset="0"/>
                <a:cs typeface="Times New Roman" pitchFamily="18" charset="0"/>
              </a:rPr>
              <a:t>Different policy prescriptions regarding the role of competition policy &amp; </a:t>
            </a:r>
            <a:r>
              <a:rPr lang="en-ZA" sz="2000" dirty="0" err="1" smtClean="0">
                <a:latin typeface="Constantia" pitchFamily="18" charset="0"/>
                <a:cs typeface="Times New Roman" pitchFamily="18" charset="0"/>
              </a:rPr>
              <a:t>vigor</a:t>
            </a:r>
            <a:r>
              <a:rPr lang="en-ZA" sz="2000" dirty="0" smtClean="0">
                <a:latin typeface="Constantia" pitchFamily="18" charset="0"/>
                <a:cs typeface="Times New Roman" pitchFamily="18" charset="0"/>
              </a:rPr>
              <a:t> of enforcement of Competition Law</a:t>
            </a:r>
          </a:p>
          <a:p>
            <a:pPr algn="just">
              <a:buFont typeface="Wingdings" pitchFamily="2" charset="2"/>
              <a:buChar char="Ø"/>
            </a:pPr>
            <a:r>
              <a:rPr lang="en-ZA" sz="2000" dirty="0" smtClean="0">
                <a:latin typeface="Constantia" pitchFamily="18" charset="0"/>
                <a:cs typeface="Times New Roman" pitchFamily="18" charset="0"/>
              </a:rPr>
              <a:t>Concentration </a:t>
            </a:r>
            <a:r>
              <a:rPr lang="en-ZA" sz="2000" dirty="0">
                <a:latin typeface="Constantia" pitchFamily="18" charset="0"/>
                <a:cs typeface="Times New Roman" pitchFamily="18" charset="0"/>
              </a:rPr>
              <a:t>measures are still useful indicators that guide competition </a:t>
            </a:r>
            <a:r>
              <a:rPr lang="en-ZA" sz="2000" dirty="0" smtClean="0">
                <a:latin typeface="Constantia" pitchFamily="18" charset="0"/>
                <a:cs typeface="Times New Roman" pitchFamily="18" charset="0"/>
              </a:rPr>
              <a:t>agencies </a:t>
            </a:r>
            <a:r>
              <a:rPr lang="en-ZA" sz="2000" dirty="0">
                <a:latin typeface="Constantia" pitchFamily="18" charset="0"/>
                <a:cs typeface="Times New Roman" pitchFamily="18" charset="0"/>
              </a:rPr>
              <a:t>on which industries to worry about for potential abuses of market power.</a:t>
            </a:r>
          </a:p>
          <a:p>
            <a:pPr algn="just">
              <a:buFont typeface="Wingdings" pitchFamily="2" charset="2"/>
              <a:buChar char="Ø"/>
            </a:pPr>
            <a:r>
              <a:rPr lang="en-ZA" sz="2000" dirty="0" err="1" smtClean="0">
                <a:latin typeface="Constantia" pitchFamily="18" charset="0"/>
                <a:cs typeface="Times New Roman" pitchFamily="18" charset="0"/>
              </a:rPr>
              <a:t>Grynberg</a:t>
            </a:r>
            <a:r>
              <a:rPr lang="en-ZA" sz="2000" dirty="0" smtClean="0">
                <a:latin typeface="Constantia" pitchFamily="18" charset="0"/>
                <a:cs typeface="Times New Roman" pitchFamily="18" charset="0"/>
              </a:rPr>
              <a:t> and Motswapong (2011) – Competition and Trade policy: the case of Botswana poultry industry</a:t>
            </a:r>
          </a:p>
          <a:p>
            <a:pPr algn="just">
              <a:buFont typeface="Wingdings" pitchFamily="2" charset="2"/>
              <a:buChar char="Ø"/>
            </a:pPr>
            <a:r>
              <a:rPr lang="en-ZA" sz="2000" dirty="0" smtClean="0">
                <a:latin typeface="Constantia" pitchFamily="18" charset="0"/>
                <a:cs typeface="Times New Roman" pitchFamily="18" charset="0"/>
              </a:rPr>
              <a:t>African Competition Forum study</a:t>
            </a:r>
            <a:r>
              <a:rPr lang="en-ZA" sz="2000" dirty="0">
                <a:latin typeface="Constantia" pitchFamily="18" charset="0"/>
                <a:cs typeface="Times New Roman" pitchFamily="18" charset="0"/>
              </a:rPr>
              <a:t> (2016) </a:t>
            </a:r>
            <a:r>
              <a:rPr lang="en-ZA" sz="2000" dirty="0" smtClean="0">
                <a:latin typeface="Constantia" pitchFamily="18" charset="0"/>
                <a:cs typeface="Times New Roman" pitchFamily="18" charset="0"/>
              </a:rPr>
              <a:t>edited by Simon Roberts </a:t>
            </a:r>
          </a:p>
          <a:p>
            <a:pPr lvl="1" algn="just">
              <a:buFont typeface="Wingdings" pitchFamily="2" charset="2"/>
              <a:buChar char="Ø"/>
            </a:pPr>
            <a:r>
              <a:rPr lang="en-ZA" sz="1600" dirty="0" smtClean="0">
                <a:latin typeface="Constantia" pitchFamily="18" charset="0"/>
                <a:cs typeface="Times New Roman" pitchFamily="18" charset="0"/>
              </a:rPr>
              <a:t>Cement  &amp; Poultry</a:t>
            </a:r>
          </a:p>
          <a:p>
            <a:pPr algn="just">
              <a:buFont typeface="Wingdings" pitchFamily="2" charset="2"/>
              <a:buChar char="Ø"/>
            </a:pPr>
            <a:r>
              <a:rPr lang="en-ZA" sz="2000" dirty="0" smtClean="0">
                <a:latin typeface="Constantia" pitchFamily="18" charset="0"/>
                <a:cs typeface="Times New Roman" pitchFamily="18" charset="0"/>
              </a:rPr>
              <a:t>Other studies can be done to check evidence of:</a:t>
            </a:r>
          </a:p>
          <a:p>
            <a:pPr lvl="1" algn="just">
              <a:buFont typeface="Wingdings" pitchFamily="2" charset="2"/>
              <a:buChar char="Ø"/>
            </a:pPr>
            <a:r>
              <a:rPr lang="en-ZA" sz="1600" dirty="0" smtClean="0">
                <a:latin typeface="Constantia" pitchFamily="18" charset="0"/>
                <a:cs typeface="Times New Roman" pitchFamily="18" charset="0"/>
              </a:rPr>
              <a:t>Increasing rents/profits accruing to a few firms</a:t>
            </a:r>
          </a:p>
          <a:p>
            <a:pPr lvl="1" algn="just">
              <a:buFont typeface="Wingdings" pitchFamily="2" charset="2"/>
              <a:buChar char="Ø"/>
            </a:pPr>
            <a:r>
              <a:rPr lang="en-ZA" sz="1600" dirty="0" smtClean="0">
                <a:latin typeface="Constantia" pitchFamily="18" charset="0"/>
                <a:cs typeface="Times New Roman" pitchFamily="18" charset="0"/>
              </a:rPr>
              <a:t>Lower levels of firm entry (firm dynamism)</a:t>
            </a:r>
          </a:p>
          <a:p>
            <a:pPr lvl="1" algn="just">
              <a:buFont typeface="Wingdings" pitchFamily="2" charset="2"/>
              <a:buChar char="Ø"/>
            </a:pPr>
            <a:r>
              <a:rPr lang="en-ZA" sz="1600" dirty="0" smtClean="0">
                <a:latin typeface="Constantia" pitchFamily="18" charset="0"/>
                <a:cs typeface="Times New Roman" pitchFamily="18" charset="0"/>
              </a:rPr>
              <a:t>Lower levels of labour market mobility</a:t>
            </a:r>
          </a:p>
          <a:p>
            <a:pPr algn="just">
              <a:buFont typeface="Wingdings" pitchFamily="2" charset="2"/>
              <a:buChar char="Ø"/>
            </a:pPr>
            <a:r>
              <a:rPr lang="en-ZA" sz="2000" dirty="0" smtClean="0">
                <a:latin typeface="Constantia" pitchFamily="18" charset="0"/>
                <a:cs typeface="Times New Roman" pitchFamily="18" charset="0"/>
              </a:rPr>
              <a:t>Global competitiveness indicators</a:t>
            </a:r>
          </a:p>
          <a:p>
            <a:pPr algn="just">
              <a:buFont typeface="Wingdings" pitchFamily="2" charset="2"/>
              <a:buChar char="Ø"/>
            </a:pPr>
            <a:endParaRPr lang="en-ZA" sz="2000" dirty="0" smtClean="0">
              <a:latin typeface="Constantia" pitchFamily="18" charset="0"/>
              <a:cs typeface="Times New Roman" pitchFamily="18" charset="0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A7974EE-89B5-4A00-B06F-7B7C18017B30}" type="slidenum">
              <a:rPr lang="en-US" smtClean="0"/>
              <a:pPr eaLnBrk="1" hangingPunct="1"/>
              <a:t>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22605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773383" y="630238"/>
            <a:ext cx="7191230" cy="711200"/>
          </a:xfrm>
        </p:spPr>
        <p:txBody>
          <a:bodyPr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Indicators of competition in Botswana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2736817"/>
              </p:ext>
            </p:extLst>
          </p:nvPr>
        </p:nvGraphicFramePr>
        <p:xfrm>
          <a:off x="176022" y="1814386"/>
          <a:ext cx="8678864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9716"/>
                <a:gridCol w="2169716"/>
                <a:gridCol w="2169716"/>
                <a:gridCol w="2169716"/>
              </a:tblGrid>
              <a:tr h="370840">
                <a:tc gridSpan="4">
                  <a:txBody>
                    <a:bodyPr/>
                    <a:lstStyle/>
                    <a:p>
                      <a:r>
                        <a:rPr lang="en-GB" dirty="0" smtClean="0"/>
                        <a:t>Goods market efficiency ranking (Global Competitiveness Index)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Intensity</a:t>
                      </a:r>
                      <a:r>
                        <a:rPr lang="en-GB" baseline="0" dirty="0" smtClean="0"/>
                        <a:t> of Competition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Extent of market dominance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Effectiveness of anti-monopoly</a:t>
                      </a:r>
                      <a:r>
                        <a:rPr lang="en-GB" baseline="0" dirty="0" smtClean="0"/>
                        <a:t> policy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2012/13 (rank/144)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72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2013/14 (…/148)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79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2014/15 (…/144)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121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75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2015/16 (…/140)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111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71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2016/17 (…/138)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63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2017/18 (…/137)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110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65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A7974EE-89B5-4A00-B06F-7B7C18017B30}" type="slidenum">
              <a:rPr lang="en-US" smtClean="0"/>
              <a:pPr eaLnBrk="1" hangingPunct="1"/>
              <a:t>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09763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2452</TotalTime>
  <Words>1325</Words>
  <Application>Microsoft Office PowerPoint</Application>
  <PresentationFormat>On-screen Show (4:3)</PresentationFormat>
  <Paragraphs>167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ＭＳ Ｐゴシック</vt:lpstr>
      <vt:lpstr>Arial</vt:lpstr>
      <vt:lpstr>Arial Black</vt:lpstr>
      <vt:lpstr>Calibri</vt:lpstr>
      <vt:lpstr>Constantia</vt:lpstr>
      <vt:lpstr>Symbol</vt:lpstr>
      <vt:lpstr>Times New Roman</vt:lpstr>
      <vt:lpstr>Wingdings</vt:lpstr>
      <vt:lpstr>Office Theme</vt:lpstr>
      <vt:lpstr> Robust Competition: Is it Possible in Botswana?</vt:lpstr>
      <vt:lpstr>Outline</vt:lpstr>
      <vt:lpstr>Benefits of Competition &amp; harm of market power</vt:lpstr>
      <vt:lpstr>Benefits of Competition</vt:lpstr>
      <vt:lpstr>Benefits of Competition</vt:lpstr>
      <vt:lpstr>Competition Defined</vt:lpstr>
      <vt:lpstr>Indicators of competition in Botswana</vt:lpstr>
      <vt:lpstr>Indicators of competition in Botswana</vt:lpstr>
      <vt:lpstr>Indicators of competition in Botswana</vt:lpstr>
      <vt:lpstr>Indicators of competition in Botswana</vt:lpstr>
      <vt:lpstr>Factors affecting competition </vt:lpstr>
      <vt:lpstr>Factors affecting competition </vt:lpstr>
      <vt:lpstr>Robust competitions: Is it possible in Botswana?</vt:lpstr>
      <vt:lpstr>What needs to be done? </vt:lpstr>
      <vt:lpstr>What needs to be done? </vt:lpstr>
      <vt:lpstr>Context</vt:lpstr>
      <vt:lpstr>Thank you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Onkagetse Mogae</dc:creator>
  <cp:lastModifiedBy>Gladys Ramadi</cp:lastModifiedBy>
  <cp:revision>208</cp:revision>
  <cp:lastPrinted>2018-03-21T07:42:29Z</cp:lastPrinted>
  <dcterms:created xsi:type="dcterms:W3CDTF">2014-08-15T08:01:05Z</dcterms:created>
  <dcterms:modified xsi:type="dcterms:W3CDTF">2018-05-18T08:01:53Z</dcterms:modified>
</cp:coreProperties>
</file>