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20"/>
  </p:notesMasterIdLst>
  <p:sldIdLst>
    <p:sldId id="256" r:id="rId5"/>
    <p:sldId id="262" r:id="rId6"/>
    <p:sldId id="292" r:id="rId7"/>
    <p:sldId id="286" r:id="rId8"/>
    <p:sldId id="320" r:id="rId9"/>
    <p:sldId id="297" r:id="rId10"/>
    <p:sldId id="294" r:id="rId11"/>
    <p:sldId id="322" r:id="rId12"/>
    <p:sldId id="321" r:id="rId13"/>
    <p:sldId id="315" r:id="rId14"/>
    <p:sldId id="339" r:id="rId15"/>
    <p:sldId id="332" r:id="rId16"/>
    <p:sldId id="333" r:id="rId17"/>
    <p:sldId id="267" r:id="rId18"/>
    <p:sldId id="33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003399"/>
    <a:srgbClr val="FF9933"/>
    <a:srgbClr val="0066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A2F21-113E-4AC2-95B3-850C4581E766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B6969-B5CA-4C2C-8423-42B7DF4D9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73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OECD’s vision is a </a:t>
            </a:r>
            <a:r>
              <a:rPr lang="en-GB" b="1" smtClean="0"/>
              <a:t>stronger, cleaner, fairer world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OECD takes an </a:t>
            </a:r>
            <a:r>
              <a:rPr lang="en-GB" b="1" smtClean="0"/>
              <a:t>economic approach to everything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Areas to highlight include: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lvl="1" eaLnBrk="1" hangingPunct="1">
              <a:spcBef>
                <a:spcPct val="0"/>
              </a:spcBef>
            </a:pPr>
            <a:r>
              <a:rPr lang="en-GB" smtClean="0"/>
              <a:t>Development assistance </a:t>
            </a:r>
          </a:p>
          <a:p>
            <a:pPr lvl="1" eaLnBrk="1" hangingPunct="1">
              <a:spcBef>
                <a:spcPct val="0"/>
              </a:spcBef>
            </a:pPr>
            <a:r>
              <a:rPr lang="en-GB" smtClean="0"/>
              <a:t>Education/PISA</a:t>
            </a:r>
          </a:p>
          <a:p>
            <a:pPr lvl="1" eaLnBrk="1" hangingPunct="1">
              <a:spcBef>
                <a:spcPct val="0"/>
              </a:spcBef>
            </a:pPr>
            <a:r>
              <a:rPr lang="en-GB" smtClean="0"/>
              <a:t>Gender </a:t>
            </a:r>
          </a:p>
          <a:p>
            <a:pPr lvl="1" eaLnBrk="1" hangingPunct="1">
              <a:spcBef>
                <a:spcPct val="0"/>
              </a:spcBef>
            </a:pPr>
            <a:r>
              <a:rPr lang="en-GB" smtClean="0"/>
              <a:t>New sources of growth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60826F-3EE8-4D8B-A766-93F3B62FDB68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7400" dirty="0" smtClean="0"/>
              <a:t>An important global platform and efficient mechanism to treat global competition issues, to foster peer learning and </a:t>
            </a:r>
            <a:r>
              <a:rPr lang="en-US" sz="7400" b="1" dirty="0" smtClean="0"/>
              <a:t>worldwide competition policy dialogue</a:t>
            </a:r>
            <a:r>
              <a:rPr lang="en-US" sz="7400" dirty="0" smtClean="0"/>
              <a:t>: </a:t>
            </a:r>
          </a:p>
          <a:p>
            <a:pPr marL="342000" lvl="1" indent="-342000">
              <a:spcBef>
                <a:spcPts val="768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7400" dirty="0" smtClean="0"/>
              <a:t>Broad </a:t>
            </a:r>
            <a:r>
              <a:rPr lang="en-US" sz="7400" b="1" dirty="0" smtClean="0"/>
              <a:t>focus on development</a:t>
            </a:r>
            <a:r>
              <a:rPr lang="en-US" sz="7400" dirty="0" smtClean="0"/>
              <a:t>: promotes a wider dialogue and linkage between competition policy and other cornerstones of economic development: e.g. corruption, growth, poverty. </a:t>
            </a:r>
          </a:p>
          <a:p>
            <a:pPr marL="342000" lvl="1" indent="-342000">
              <a:spcBef>
                <a:spcPts val="768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7400" dirty="0" smtClean="0"/>
              <a:t>Benefits from the input of the Competition Committee whose work has already </a:t>
            </a:r>
            <a:r>
              <a:rPr lang="en-US" sz="7400" b="1" dirty="0" smtClean="0"/>
              <a:t>generated substantial results </a:t>
            </a:r>
            <a:r>
              <a:rPr lang="en-US" sz="7400" dirty="0" smtClean="0"/>
              <a:t>in many countries: </a:t>
            </a:r>
          </a:p>
          <a:p>
            <a:pPr marL="403200" lvl="2" indent="0">
              <a:spcBef>
                <a:spcPts val="768"/>
              </a:spcBef>
              <a:buNone/>
            </a:pPr>
            <a:r>
              <a:rPr lang="en-US" sz="7400" dirty="0" smtClean="0">
                <a:latin typeface="+mn-lt"/>
              </a:rPr>
              <a:t>→         </a:t>
            </a:r>
            <a:r>
              <a:rPr lang="en-US" sz="7400" dirty="0" smtClean="0"/>
              <a:t>Voluntary adoption of best practices, substantial analytical convergence, strong networks of enforcement authorities,  enhanced co-operation.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6969-B5CA-4C2C-8423-42B7DF4D9E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6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RATIONALE</a:t>
            </a:r>
          </a:p>
          <a:p>
            <a:pPr fontAlgn="base">
              <a:spcAft>
                <a:spcPts val="600"/>
              </a:spcAft>
            </a:pPr>
            <a:r>
              <a:rPr lang="en-US" sz="1200" dirty="0" smtClean="0"/>
              <a:t>Regionally-focused activities are a necessary complement to the OECD Global Forums, attracting smaller and more homogeneous constituencies</a:t>
            </a:r>
          </a:p>
          <a:p>
            <a:pPr fontAlgn="base">
              <a:spcAft>
                <a:spcPts val="600"/>
              </a:spcAft>
            </a:pPr>
            <a:r>
              <a:rPr lang="en-US" sz="1200" dirty="0" smtClean="0"/>
              <a:t>Sharper focus on region-specific issues and the monitoring and implementation of the principles dealt with by the forums</a:t>
            </a:r>
          </a:p>
          <a:p>
            <a:pPr fontAlgn="base">
              <a:spcAft>
                <a:spcPts val="600"/>
              </a:spcAft>
            </a:pPr>
            <a:r>
              <a:rPr lang="en-US" sz="1200" dirty="0" smtClean="0"/>
              <a:t>LACF is concrete means for IDB and OECD to promote dialogue, consensus building and networking among policy makers and enforcers in the region</a:t>
            </a:r>
          </a:p>
          <a:p>
            <a:pPr marL="0" indent="0" fontAlgn="base">
              <a:spcAft>
                <a:spcPts val="600"/>
              </a:spcAft>
              <a:buNone/>
            </a:pPr>
            <a:r>
              <a:rPr lang="en-US" sz="18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</a:t>
            </a:r>
          </a:p>
          <a:p>
            <a:pPr fontAlgn="base">
              <a:spcAft>
                <a:spcPts val="600"/>
              </a:spcAft>
            </a:pPr>
            <a:r>
              <a:rPr lang="en-US" sz="1200" dirty="0" smtClean="0"/>
              <a:t>Meeting once a year in a Latin American country with the partnership/support of a host competition authority. </a:t>
            </a:r>
          </a:p>
          <a:p>
            <a:pPr fontAlgn="base">
              <a:spcAft>
                <a:spcPts val="600"/>
              </a:spcAft>
            </a:pPr>
            <a:r>
              <a:rPr lang="en-US" sz="1200" dirty="0" smtClean="0"/>
              <a:t>Promote dialogue, experience sharing, consensus building and networking between competition policymakers, sector regulators and law enforcers; emphasis </a:t>
            </a:r>
            <a:r>
              <a:rPr lang="en-US" sz="1200" dirty="0" err="1" smtClean="0"/>
              <a:t>en</a:t>
            </a:r>
            <a:r>
              <a:rPr lang="en-US" sz="1200" dirty="0" smtClean="0"/>
              <a:t> experience sharing</a:t>
            </a:r>
          </a:p>
          <a:p>
            <a:pPr fontAlgn="base">
              <a:spcAft>
                <a:spcPts val="600"/>
              </a:spcAft>
            </a:pPr>
            <a:r>
              <a:rPr lang="en-US" sz="1200" dirty="0" smtClean="0"/>
              <a:t>Identify and disseminate best practices in competition law and policy in a collegial setting; regional relays in implementing OECD’s policies and practices.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6969-B5CA-4C2C-8423-42B7DF4D9E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3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/>
              <a:t>In-country assistance provide competition agencies and policy makers with tools and techniques reflecting international best practices and analytical discussions among the world's leading competition enforcers on the latest policy developments. </a:t>
            </a:r>
            <a:endParaRPr lang="en-GB" sz="1200" i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6969-B5CA-4C2C-8423-42B7DF4D9EF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11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/>
              <a:t>Focus on e.g.: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/>
              <a:t>A </a:t>
            </a:r>
            <a:r>
              <a:rPr lang="fr-FR" sz="2400" dirty="0" err="1" smtClean="0"/>
              <a:t>specific</a:t>
            </a:r>
            <a:r>
              <a:rPr lang="fr-FR" sz="2400" dirty="0" smtClean="0"/>
              <a:t> area </a:t>
            </a:r>
            <a:r>
              <a:rPr lang="fr-FR" sz="2400" dirty="0" err="1" smtClean="0"/>
              <a:t>competition</a:t>
            </a:r>
            <a:r>
              <a:rPr lang="fr-FR" sz="2400" dirty="0" smtClean="0"/>
              <a:t> </a:t>
            </a:r>
            <a:r>
              <a:rPr lang="fr-FR" sz="2400" dirty="0" err="1" smtClean="0"/>
              <a:t>law</a:t>
            </a:r>
            <a:r>
              <a:rPr lang="fr-FR" sz="2400" dirty="0" smtClean="0"/>
              <a:t> </a:t>
            </a:r>
            <a:r>
              <a:rPr lang="fr-FR" sz="2400" dirty="0" err="1" smtClean="0"/>
              <a:t>enforcement</a:t>
            </a:r>
            <a:r>
              <a:rPr lang="fr-FR" sz="2400" dirty="0" smtClean="0"/>
              <a:t>: </a:t>
            </a:r>
            <a:r>
              <a:rPr lang="fr-FR" sz="2400" dirty="0" err="1" smtClean="0"/>
              <a:t>merger</a:t>
            </a:r>
            <a:r>
              <a:rPr lang="fr-FR" sz="2400" dirty="0" smtClean="0"/>
              <a:t> control, cartels, abuses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400" dirty="0" err="1" smtClean="0"/>
              <a:t>Enforcement</a:t>
            </a:r>
            <a:r>
              <a:rPr lang="fr-FR" sz="2400" dirty="0" smtClean="0"/>
              <a:t> </a:t>
            </a:r>
            <a:r>
              <a:rPr lang="fr-FR" sz="2400" dirty="0" err="1" smtClean="0"/>
              <a:t>procedures</a:t>
            </a:r>
            <a:r>
              <a:rPr lang="fr-FR" sz="2400" dirty="0" smtClean="0"/>
              <a:t> and </a:t>
            </a:r>
            <a:r>
              <a:rPr lang="fr-FR" sz="2400" dirty="0" err="1" smtClean="0"/>
              <a:t>powers</a:t>
            </a:r>
            <a:endParaRPr lang="fr-FR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400" dirty="0" err="1" smtClean="0"/>
              <a:t>Institutional</a:t>
            </a:r>
            <a:r>
              <a:rPr lang="fr-FR" sz="2400" dirty="0" smtClean="0"/>
              <a:t> design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/>
              <a:t>Impact on </a:t>
            </a:r>
            <a:r>
              <a:rPr lang="fr-FR" sz="2400" dirty="0" err="1" smtClean="0"/>
              <a:t>consumers</a:t>
            </a:r>
            <a:r>
              <a:rPr lang="fr-FR" sz="2400" dirty="0" smtClean="0"/>
              <a:t> of </a:t>
            </a:r>
            <a:r>
              <a:rPr lang="fr-FR" sz="2400" dirty="0" err="1" smtClean="0"/>
              <a:t>competition</a:t>
            </a:r>
            <a:r>
              <a:rPr lang="fr-FR" sz="2400" dirty="0" smtClean="0"/>
              <a:t> </a:t>
            </a:r>
            <a:r>
              <a:rPr lang="fr-FR" sz="2400" dirty="0" err="1" smtClean="0"/>
              <a:t>enforcement</a:t>
            </a:r>
            <a:r>
              <a:rPr lang="fr-FR" sz="2400" dirty="0" smtClean="0"/>
              <a:t> and interventions</a:t>
            </a:r>
            <a:endParaRPr lang="en-GB" sz="24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fr-FR" sz="40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dirty="0" smtClean="0"/>
              <a:t>Mexico </a:t>
            </a:r>
            <a:r>
              <a:rPr lang="fr-FR" sz="4000" dirty="0" err="1" smtClean="0"/>
              <a:t>Competition</a:t>
            </a:r>
            <a:r>
              <a:rPr lang="fr-FR" sz="4000" dirty="0" smtClean="0"/>
              <a:t> Project:</a:t>
            </a:r>
            <a:endParaRPr lang="en-GB" sz="40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Since 2007: “Process for the Strengthening of Competitiveness in Mexico” 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Two pillars: </a:t>
            </a:r>
          </a:p>
          <a:p>
            <a:pPr marL="913950" lvl="1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dirty="0" smtClean="0"/>
              <a:t>supporting </a:t>
            </a:r>
            <a:r>
              <a:rPr lang="en-US" b="1" dirty="0" smtClean="0"/>
              <a:t>pro-competition reforms</a:t>
            </a:r>
          </a:p>
          <a:p>
            <a:pPr marL="913950" lvl="1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dirty="0" smtClean="0"/>
              <a:t>supporting </a:t>
            </a:r>
            <a:r>
              <a:rPr lang="en-US" b="1" dirty="0" smtClean="0"/>
              <a:t>regulatory improvement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Creation of a Competition Technical Group: examine laws and regulations in priority sectors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Includes experts from: Mexico’s competition authority, OECD and outside experts, under supervision of OECD Competition Division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Relies e.g. on the OECD Competition Assessment Toolkit and Guidelines for Fighting Bid Rigging in Public Procurement (see infra).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6969-B5CA-4C2C-8423-42B7DF4D9EF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95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1200" b="1" dirty="0" smtClean="0"/>
              <a:t>OECD Recommendation and Guidelines goal:</a:t>
            </a:r>
          </a:p>
          <a:p>
            <a:pPr marL="0" indent="0" algn="ctr">
              <a:buNone/>
            </a:pPr>
            <a:r>
              <a:rPr lang="en-GB" sz="1200" i="1" dirty="0" smtClean="0"/>
              <a:t>To promote more effective and competitive procurement and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1200" i="1" dirty="0" smtClean="0"/>
              <a:t>reduce risk of bid rigging in public tenders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600" dirty="0" smtClean="0">
                <a:solidFill>
                  <a:srgbClr val="003399"/>
                </a:solidFill>
              </a:rPr>
              <a:t>1. Assessment: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200" dirty="0" smtClean="0"/>
              <a:t>Call for governments to assess their </a:t>
            </a:r>
            <a:r>
              <a:rPr lang="en-GB" sz="1200" b="1" dirty="0" smtClean="0"/>
              <a:t>public procurement laws and practices at all levels of government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600" dirty="0" smtClean="0">
                <a:solidFill>
                  <a:srgbClr val="003399"/>
                </a:solidFill>
              </a:rPr>
              <a:t>2. Capacity building: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200" b="1" dirty="0" smtClean="0"/>
              <a:t>OECD trainings around the world</a:t>
            </a:r>
            <a:r>
              <a:rPr lang="en-GB" sz="1200" dirty="0" smtClean="0"/>
              <a:t>:</a:t>
            </a:r>
          </a:p>
          <a:p>
            <a:pPr marL="540000">
              <a:spcAft>
                <a:spcPts val="600"/>
              </a:spcAft>
            </a:pPr>
            <a:r>
              <a:rPr lang="fr-FR" sz="1200" dirty="0" smtClean="0"/>
              <a:t>How public </a:t>
            </a:r>
            <a:r>
              <a:rPr lang="fr-FR" sz="1200" dirty="0" err="1" smtClean="0"/>
              <a:t>procurement</a:t>
            </a:r>
            <a:r>
              <a:rPr lang="fr-FR" sz="1200" dirty="0" smtClean="0"/>
              <a:t> </a:t>
            </a:r>
            <a:r>
              <a:rPr lang="fr-FR" sz="1200" dirty="0" err="1" smtClean="0"/>
              <a:t>officials</a:t>
            </a:r>
            <a:r>
              <a:rPr lang="fr-FR" sz="1200" dirty="0" smtClean="0"/>
              <a:t> </a:t>
            </a:r>
            <a:r>
              <a:rPr lang="fr-FR" sz="1200" dirty="0" err="1" smtClean="0"/>
              <a:t>can</a:t>
            </a:r>
            <a:r>
              <a:rPr lang="fr-FR" sz="1200" dirty="0" smtClean="0"/>
              <a:t> </a:t>
            </a:r>
            <a:r>
              <a:rPr lang="fr-FR" sz="1200" b="1" dirty="0" err="1" smtClean="0"/>
              <a:t>prevent</a:t>
            </a:r>
            <a:r>
              <a:rPr lang="fr-FR" sz="1200" b="1" dirty="0" smtClean="0"/>
              <a:t>, </a:t>
            </a:r>
            <a:r>
              <a:rPr lang="fr-FR" sz="1200" b="1" dirty="0" err="1" smtClean="0"/>
              <a:t>detect</a:t>
            </a:r>
            <a:r>
              <a:rPr lang="fr-FR" sz="1200" b="1" dirty="0" smtClean="0"/>
              <a:t> and </a:t>
            </a:r>
            <a:r>
              <a:rPr lang="fr-FR" sz="1200" b="1" dirty="0" err="1" smtClean="0"/>
              <a:t>address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bid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rigging</a:t>
            </a:r>
            <a:r>
              <a:rPr lang="fr-FR" sz="1200" b="1" dirty="0" smtClean="0"/>
              <a:t> </a:t>
            </a:r>
          </a:p>
          <a:p>
            <a:pPr marL="540000">
              <a:spcAft>
                <a:spcPts val="600"/>
              </a:spcAft>
            </a:pPr>
            <a:r>
              <a:rPr lang="fr-FR" sz="1200" dirty="0" err="1" smtClean="0"/>
              <a:t>From</a:t>
            </a:r>
            <a:r>
              <a:rPr lang="fr-FR" sz="1200" dirty="0" smtClean="0"/>
              <a:t> </a:t>
            </a:r>
            <a:r>
              <a:rPr lang="fr-FR" sz="1200" dirty="0" err="1" smtClean="0"/>
              <a:t>targeted</a:t>
            </a:r>
            <a:r>
              <a:rPr lang="fr-FR" sz="1200" dirty="0" smtClean="0"/>
              <a:t> trainings to extensive </a:t>
            </a:r>
            <a:r>
              <a:rPr lang="fr-FR" sz="1200" dirty="0" err="1" smtClean="0"/>
              <a:t>review</a:t>
            </a:r>
            <a:r>
              <a:rPr lang="fr-FR" sz="1200" dirty="0" smtClean="0"/>
              <a:t> of public </a:t>
            </a:r>
            <a:r>
              <a:rPr lang="fr-FR" sz="1200" dirty="0" err="1" smtClean="0"/>
              <a:t>procurement</a:t>
            </a:r>
            <a:r>
              <a:rPr lang="fr-FR" sz="1200" dirty="0" smtClean="0"/>
              <a:t> </a:t>
            </a:r>
            <a:r>
              <a:rPr lang="fr-FR" sz="1200" dirty="0" err="1" smtClean="0"/>
              <a:t>regime</a:t>
            </a:r>
            <a:r>
              <a:rPr lang="fr-FR" sz="1200" dirty="0" smtClean="0"/>
              <a:t> </a:t>
            </a:r>
          </a:p>
          <a:p>
            <a:pPr marL="540000">
              <a:spcAft>
                <a:spcPts val="600"/>
              </a:spcAft>
            </a:pPr>
            <a:r>
              <a:rPr lang="en-GB" sz="1200" dirty="0" smtClean="0"/>
              <a:t>Already trained thousands of officials from a variety of jurisdictions + on-going projects: e.g. Colombia, Italy, Malaysia, Mexico, Panama, Poland, Romania, South Africa</a:t>
            </a:r>
          </a:p>
          <a:p>
            <a:pPr marL="540000">
              <a:spcAft>
                <a:spcPts val="600"/>
              </a:spcAft>
            </a:pPr>
            <a:r>
              <a:rPr lang="fr-FR" sz="1200" dirty="0" err="1" smtClean="0"/>
              <a:t>Requires</a:t>
            </a:r>
            <a:r>
              <a:rPr lang="fr-FR" sz="1200" dirty="0" smtClean="0"/>
              <a:t> </a:t>
            </a:r>
            <a:r>
              <a:rPr lang="fr-FR" sz="1200" dirty="0" err="1" smtClean="0"/>
              <a:t>specific</a:t>
            </a:r>
            <a:r>
              <a:rPr lang="fr-FR" sz="1200" dirty="0" smtClean="0"/>
              <a:t> </a:t>
            </a:r>
            <a:r>
              <a:rPr lang="fr-FR" sz="1200" dirty="0" err="1" smtClean="0"/>
              <a:t>request</a:t>
            </a:r>
            <a:r>
              <a:rPr lang="fr-FR" sz="1200" dirty="0" smtClean="0"/>
              <a:t> and </a:t>
            </a:r>
            <a:r>
              <a:rPr lang="fr-FR" sz="1200" dirty="0" err="1" smtClean="0"/>
              <a:t>funding</a:t>
            </a:r>
            <a:r>
              <a:rPr lang="fr-FR" sz="1200" dirty="0" smtClean="0"/>
              <a:t> </a:t>
            </a:r>
            <a:r>
              <a:rPr lang="fr-FR" sz="1200" dirty="0" err="1" smtClean="0"/>
              <a:t>from</a:t>
            </a:r>
            <a:r>
              <a:rPr lang="fr-FR" sz="1200" dirty="0" smtClean="0"/>
              <a:t> the </a:t>
            </a:r>
            <a:r>
              <a:rPr lang="fr-FR" sz="1200" dirty="0" err="1" smtClean="0"/>
              <a:t>interested</a:t>
            </a:r>
            <a:r>
              <a:rPr lang="fr-FR" sz="1200" dirty="0" smtClean="0"/>
              <a:t> country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6969-B5CA-4C2C-8423-42B7DF4D9EF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13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A558355-2F74-4949-8E7B-42A3E3793415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5A558355-2F74-4949-8E7B-42A3E3793415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91B059C6-D5DF-4AF8-A243-604FDF7BD10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A558355-2F74-4949-8E7B-42A3E3793415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91B059C6-D5DF-4AF8-A243-604FDF7BD10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Public Affairs and Communications Directorate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4CA57-090C-4F3F-A83D-315F6DFB339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875588"/>
      </p:ext>
    </p:extLst>
  </p:cSld>
  <p:clrMapOvr>
    <a:masterClrMapping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5A558355-2F74-4949-8E7B-42A3E3793415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91B059C6-D5DF-4AF8-A243-604FDF7BD10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daf/competition/chile-merger-control-2014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ecd.org/daf/competition/fightingbidrigginginpublicprocurement.htm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competition/assessment-toolkit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cd.org/competition/globalforu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cd.org/competition/latinameric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488832" cy="3024336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sz="4000" cap="none" dirty="0" smtClean="0">
                <a:latin typeface="Arial" pitchFamily="34" charset="0"/>
              </a:rPr>
              <a:t>OECD:</a:t>
            </a:r>
            <a:br>
              <a:rPr lang="en-GB" sz="4000" cap="none" dirty="0" smtClean="0">
                <a:latin typeface="Arial" pitchFamily="34" charset="0"/>
              </a:rPr>
            </a:br>
            <a:r>
              <a:rPr lang="en-GB" sz="4000" cap="none" dirty="0" smtClean="0">
                <a:latin typeface="Arial" pitchFamily="34" charset="0"/>
              </a:rPr>
              <a:t>BETTER (COMPETITION) POLICIES FOR BETTER LIVES</a:t>
            </a:r>
            <a:endParaRPr lang="en-GB" sz="4000" cap="none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99592" y="5301208"/>
            <a:ext cx="6300000" cy="861774"/>
          </a:xfrm>
        </p:spPr>
        <p:txBody>
          <a:bodyPr/>
          <a:lstStyle/>
          <a:p>
            <a:r>
              <a:rPr lang="fr-FR" dirty="0" smtClean="0"/>
              <a:t>Ania Thiemann, Global Relations Manager, </a:t>
            </a:r>
            <a:br>
              <a:rPr lang="fr-FR" dirty="0" smtClean="0"/>
            </a:br>
            <a:r>
              <a:rPr lang="fr-FR" dirty="0" err="1" smtClean="0"/>
              <a:t>Competition</a:t>
            </a:r>
            <a:r>
              <a:rPr lang="fr-FR" dirty="0" smtClean="0"/>
              <a:t> Division, OECD 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626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556792"/>
            <a:ext cx="9108504" cy="4896544"/>
          </a:xfrm>
        </p:spPr>
        <p:txBody>
          <a:bodyPr>
            <a:normAutofit lnSpcReduction="10000"/>
          </a:bodyPr>
          <a:lstStyle/>
          <a:p>
            <a:pPr marL="399600" lvl="1" indent="0">
              <a:spcAft>
                <a:spcPts val="600"/>
              </a:spcAft>
              <a:buNone/>
            </a:pPr>
            <a:r>
              <a:rPr lang="en-GB" altLang="en-US" sz="2400" u="sng" dirty="0" smtClean="0">
                <a:latin typeface="+mj-lt"/>
              </a:rPr>
              <a:t>FOUNDATION</a:t>
            </a:r>
          </a:p>
          <a:p>
            <a:pPr marL="399600" lvl="1" indent="0">
              <a:spcAft>
                <a:spcPts val="600"/>
              </a:spcAft>
              <a:buNone/>
            </a:pPr>
            <a:r>
              <a:rPr lang="en-GB" altLang="en-US" sz="2000" dirty="0" smtClean="0"/>
              <a:t>Two regional centres for competition law &amp; policy:</a:t>
            </a:r>
          </a:p>
          <a:p>
            <a:pPr marL="1145700" lvl="2" indent="-342900">
              <a:buFont typeface="Georgia" panose="02040502050405020303" pitchFamily="18" charset="0"/>
              <a:buChar char="–"/>
            </a:pPr>
            <a:r>
              <a:rPr lang="fr-FR" altLang="en-US" sz="2000" b="1" dirty="0" err="1" smtClean="0"/>
              <a:t>Korea</a:t>
            </a:r>
            <a:r>
              <a:rPr lang="fr-FR" altLang="en-US" sz="2000" dirty="0" smtClean="0"/>
              <a:t> (KPC): joint venture OECD - </a:t>
            </a:r>
            <a:r>
              <a:rPr lang="fr-FR" altLang="en-US" sz="2000" dirty="0" err="1" smtClean="0"/>
              <a:t>Korean</a:t>
            </a:r>
            <a:r>
              <a:rPr lang="fr-FR" altLang="en-US" sz="2000" dirty="0" smtClean="0"/>
              <a:t> </a:t>
            </a:r>
            <a:r>
              <a:rPr lang="fr-FR" altLang="en-US" sz="2000" dirty="0" err="1" smtClean="0"/>
              <a:t>government</a:t>
            </a:r>
            <a:r>
              <a:rPr lang="fr-FR" altLang="en-US" sz="2000" dirty="0" smtClean="0"/>
              <a:t> </a:t>
            </a:r>
          </a:p>
          <a:p>
            <a:pPr marL="1145700" lvl="2" indent="-342900">
              <a:spcAft>
                <a:spcPts val="600"/>
              </a:spcAft>
              <a:buFont typeface="Georgia" panose="02040502050405020303" pitchFamily="18" charset="0"/>
              <a:buChar char="–"/>
            </a:pPr>
            <a:r>
              <a:rPr lang="fr-FR" altLang="en-US" sz="2000" b="1" dirty="0" err="1" smtClean="0"/>
              <a:t>Hungary</a:t>
            </a:r>
            <a:r>
              <a:rPr lang="fr-FR" altLang="en-US" sz="2000" dirty="0" smtClean="0"/>
              <a:t> (GVH): joint venture OECD – </a:t>
            </a:r>
            <a:r>
              <a:rPr lang="fr-FR" altLang="en-US" sz="2000" dirty="0" err="1" smtClean="0"/>
              <a:t>Hungarian</a:t>
            </a:r>
            <a:r>
              <a:rPr lang="fr-FR" altLang="en-US" sz="2000" dirty="0" smtClean="0"/>
              <a:t> </a:t>
            </a:r>
            <a:r>
              <a:rPr lang="fr-FR" altLang="en-US" sz="2000" dirty="0" err="1" smtClean="0"/>
              <a:t>competition</a:t>
            </a:r>
            <a:r>
              <a:rPr lang="fr-FR" altLang="en-US" sz="2000" dirty="0" smtClean="0"/>
              <a:t> </a:t>
            </a:r>
            <a:r>
              <a:rPr lang="fr-FR" altLang="en-US" sz="2000" dirty="0" err="1" smtClean="0"/>
              <a:t>authority</a:t>
            </a:r>
            <a:r>
              <a:rPr lang="fr-FR" altLang="en-US" sz="2000" dirty="0" smtClean="0"/>
              <a:t>   </a:t>
            </a:r>
            <a:endParaRPr lang="en-GB" altLang="en-US" sz="2000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en-GB" altLang="en-US" sz="2400" u="sng" dirty="0" smtClean="0">
                <a:latin typeface="+mj-lt"/>
              </a:rPr>
              <a:t>MISSION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Effective </a:t>
            </a:r>
            <a:r>
              <a:rPr lang="en-GB" altLang="en-US" sz="2000" dirty="0"/>
              <a:t>hub for officials </a:t>
            </a:r>
            <a:r>
              <a:rPr lang="en-GB" altLang="en-US" sz="2000" dirty="0" smtClean="0"/>
              <a:t>to </a:t>
            </a:r>
            <a:r>
              <a:rPr lang="en-GB" altLang="en-US" sz="2000" dirty="0"/>
              <a:t>exchange knowledge and experiences</a:t>
            </a:r>
            <a:r>
              <a:rPr lang="en-US" sz="2000" dirty="0"/>
              <a:t>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Capacity building in </a:t>
            </a:r>
            <a:r>
              <a:rPr lang="en-US" sz="2000" dirty="0"/>
              <a:t>competition law and </a:t>
            </a:r>
            <a:r>
              <a:rPr lang="en-US" sz="2000" dirty="0" smtClean="0"/>
              <a:t>policy on regional basis</a:t>
            </a:r>
            <a:endParaRPr lang="en-US" sz="20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Sharing </a:t>
            </a:r>
            <a:r>
              <a:rPr lang="en-US" altLang="en-US" sz="2000" dirty="0"/>
              <a:t>of OECD best practices at regional level, </a:t>
            </a:r>
            <a:r>
              <a:rPr lang="en-US" altLang="en-US" sz="2000" dirty="0" smtClean="0"/>
              <a:t>incl. non members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Help develop </a:t>
            </a:r>
            <a:r>
              <a:rPr lang="en-US" sz="2000" dirty="0"/>
              <a:t>and implement effective competition law and policy</a:t>
            </a:r>
            <a:endParaRPr lang="en-GB" altLang="en-US" sz="20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Facilitate regional co-operation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alt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competition</a:t>
            </a:r>
            <a:r>
              <a:rPr lang="fr-FR" dirty="0" smtClean="0"/>
              <a:t> </a:t>
            </a:r>
            <a:r>
              <a:rPr lang="fr-FR" dirty="0" err="1" smtClean="0"/>
              <a:t>policy</a:t>
            </a:r>
            <a:r>
              <a:rPr lang="fr-FR" dirty="0" smtClean="0"/>
              <a:t> centres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8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400600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GB" dirty="0" smtClean="0"/>
              <a:t>On the Menu: </a:t>
            </a:r>
          </a:p>
          <a:p>
            <a:pPr marL="457200" lvl="1" indent="0">
              <a:buNone/>
            </a:pPr>
            <a:r>
              <a:rPr lang="en-GB" i="1" dirty="0" smtClean="0"/>
              <a:t>Technical assistance with reviewing of legal frameworks; contribution to advocacy efforts; assessment of market studies; impact assessment of regulation; ex-post evaluation; fighting bid-rigging; public procurement guidelines; secondments; workshops and seminars….</a:t>
            </a:r>
          </a:p>
          <a:p>
            <a:r>
              <a:rPr lang="en-GB" dirty="0" smtClean="0"/>
              <a:t>Workshops and seminars designed for the needs of individual competition agencies and bodies:</a:t>
            </a:r>
          </a:p>
          <a:p>
            <a:pPr lvl="1"/>
            <a:r>
              <a:rPr lang="en-GB" dirty="0" smtClean="0"/>
              <a:t>CCI: competition assessment (Oct 2014) and leniency: practical application (June 2015)</a:t>
            </a:r>
          </a:p>
          <a:p>
            <a:pPr lvl="1"/>
            <a:r>
              <a:rPr lang="en-GB" dirty="0" smtClean="0"/>
              <a:t>ACF: bid-rigging (Tunisia, June 2014)</a:t>
            </a:r>
          </a:p>
          <a:p>
            <a:pPr lvl="1"/>
            <a:r>
              <a:rPr lang="en-GB" dirty="0" smtClean="0"/>
              <a:t>South Africa: Series of workshops on competition assessment and support with advocacy for the use of competition assessment (July 2015 and November 2015)</a:t>
            </a:r>
          </a:p>
          <a:p>
            <a:pPr lvl="1"/>
            <a:r>
              <a:rPr lang="en-GB" dirty="0" smtClean="0"/>
              <a:t>Jamaica: seminar on competition assessment and impact assessment (September 2015)</a:t>
            </a:r>
          </a:p>
          <a:p>
            <a:r>
              <a:rPr lang="en-GB" dirty="0" smtClean="0"/>
              <a:t>Regional programmes:</a:t>
            </a:r>
          </a:p>
          <a:p>
            <a:pPr lvl="1"/>
            <a:r>
              <a:rPr lang="en-GB" dirty="0" smtClean="0"/>
              <a:t>Market studies assessment and guidelines for 6 Latin American countries (finalised March 2015)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Capacity building: tailor-made to individual needs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285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/>
              <a:t>Review by OECD of selected aspects of a country’s competition regime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/>
              <a:t>Mexico </a:t>
            </a:r>
            <a:r>
              <a:rPr lang="fr-FR" sz="2400" dirty="0" err="1" smtClean="0"/>
              <a:t>projects</a:t>
            </a:r>
            <a:r>
              <a:rPr lang="fr-FR" sz="2400" dirty="0" smtClean="0"/>
              <a:t> </a:t>
            </a:r>
            <a:r>
              <a:rPr lang="fr-FR" sz="2400" dirty="0" err="1" smtClean="0"/>
              <a:t>since</a:t>
            </a:r>
            <a:r>
              <a:rPr lang="fr-FR" sz="2400" dirty="0" smtClean="0"/>
              <a:t> 2007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/>
              <a:t>Chile: Report of </a:t>
            </a:r>
            <a:r>
              <a:rPr lang="fr-FR" sz="2400" dirty="0" err="1" smtClean="0"/>
              <a:t>Merger</a:t>
            </a:r>
            <a:r>
              <a:rPr lang="fr-FR" sz="2400" dirty="0" smtClean="0"/>
              <a:t> Control </a:t>
            </a:r>
          </a:p>
          <a:p>
            <a:pPr marL="2520000" lvl="1">
              <a:spcBef>
                <a:spcPts val="600"/>
              </a:spcBef>
              <a:spcAft>
                <a:spcPts val="1200"/>
              </a:spcAft>
            </a:pPr>
            <a:r>
              <a:rPr lang="fr-FR" sz="2000" dirty="0"/>
              <a:t>Identification of key issues</a:t>
            </a:r>
          </a:p>
          <a:p>
            <a:pPr marL="2520000" lvl="1">
              <a:spcBef>
                <a:spcPts val="600"/>
              </a:spcBef>
              <a:spcAft>
                <a:spcPts val="1200"/>
              </a:spcAft>
            </a:pPr>
            <a:r>
              <a:rPr lang="fr-FR" sz="2000" dirty="0" err="1"/>
              <a:t>Assessment</a:t>
            </a:r>
            <a:r>
              <a:rPr lang="fr-FR" sz="2000" dirty="0"/>
              <a:t> </a:t>
            </a:r>
            <a:r>
              <a:rPr lang="fr-FR" sz="2000" dirty="0" err="1"/>
              <a:t>under</a:t>
            </a:r>
            <a:r>
              <a:rPr lang="fr-FR" sz="2000" dirty="0"/>
              <a:t> </a:t>
            </a:r>
            <a:r>
              <a:rPr lang="fr-FR" sz="2000" dirty="0" err="1"/>
              <a:t>int’l</a:t>
            </a:r>
            <a:r>
              <a:rPr lang="fr-FR" sz="2000" dirty="0"/>
              <a:t> standards</a:t>
            </a:r>
          </a:p>
          <a:p>
            <a:pPr marL="2520000" lvl="1">
              <a:spcBef>
                <a:spcPts val="600"/>
              </a:spcBef>
              <a:spcAft>
                <a:spcPts val="1200"/>
              </a:spcAft>
            </a:pPr>
            <a:r>
              <a:rPr lang="fr-FR" sz="2000" dirty="0" err="1"/>
              <a:t>Tailored</a:t>
            </a:r>
            <a:r>
              <a:rPr lang="fr-FR" sz="2000" dirty="0"/>
              <a:t> to </a:t>
            </a:r>
            <a:r>
              <a:rPr lang="fr-FR" sz="2000" dirty="0" err="1"/>
              <a:t>country’s</a:t>
            </a:r>
            <a:r>
              <a:rPr lang="fr-FR" sz="2000" dirty="0"/>
              <a:t> </a:t>
            </a:r>
            <a:r>
              <a:rPr lang="fr-FR" sz="2000" dirty="0" err="1"/>
              <a:t>legal</a:t>
            </a:r>
            <a:r>
              <a:rPr lang="fr-FR" sz="2000" dirty="0"/>
              <a:t>, </a:t>
            </a:r>
            <a:r>
              <a:rPr lang="fr-FR" sz="2000" dirty="0" err="1"/>
              <a:t>eco</a:t>
            </a:r>
            <a:r>
              <a:rPr lang="fr-FR" sz="2000" dirty="0"/>
              <a:t>, </a:t>
            </a:r>
            <a:r>
              <a:rPr lang="fr-FR" sz="2000" dirty="0" err="1"/>
              <a:t>institutional</a:t>
            </a:r>
            <a:r>
              <a:rPr lang="fr-FR" sz="2000" dirty="0"/>
              <a:t> reality</a:t>
            </a:r>
          </a:p>
          <a:p>
            <a:pPr marL="2520000" lvl="1">
              <a:spcBef>
                <a:spcPts val="600"/>
              </a:spcBef>
              <a:spcAft>
                <a:spcPts val="1200"/>
              </a:spcAft>
            </a:pPr>
            <a:r>
              <a:rPr lang="fr-FR" sz="2000" dirty="0" err="1"/>
              <a:t>Recommendations</a:t>
            </a:r>
            <a:r>
              <a:rPr lang="fr-FR" sz="2000" dirty="0"/>
              <a:t> for </a:t>
            </a:r>
            <a:r>
              <a:rPr lang="fr-FR" sz="2000" dirty="0" err="1"/>
              <a:t>improvement</a:t>
            </a:r>
            <a:endParaRPr lang="fr-FR" sz="2000" dirty="0"/>
          </a:p>
          <a:p>
            <a:pPr marL="2520000" lvl="1">
              <a:spcBef>
                <a:spcPts val="600"/>
              </a:spcBef>
              <a:spcAft>
                <a:spcPts val="1200"/>
              </a:spcAft>
            </a:pPr>
            <a:r>
              <a:rPr lang="fr-FR" sz="2000" dirty="0" err="1"/>
              <a:t>Cooperation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government</a:t>
            </a:r>
            <a:r>
              <a:rPr lang="fr-FR" sz="2000" dirty="0"/>
              <a:t> on new </a:t>
            </a:r>
            <a:r>
              <a:rPr lang="fr-FR" sz="2000" dirty="0" err="1"/>
              <a:t>merger</a:t>
            </a:r>
            <a:r>
              <a:rPr lang="fr-FR" sz="2000" dirty="0"/>
              <a:t> </a:t>
            </a:r>
            <a:r>
              <a:rPr lang="fr-FR" sz="2000" dirty="0" err="1"/>
              <a:t>law</a:t>
            </a:r>
            <a:endParaRPr lang="fr-FR" sz="2000" dirty="0"/>
          </a:p>
          <a:p>
            <a:pPr marL="2235600" lvl="1" indent="0">
              <a:buNone/>
            </a:pPr>
            <a:r>
              <a:rPr lang="fr-FR" sz="2000" dirty="0"/>
              <a:t>More info: </a:t>
            </a:r>
          </a:p>
          <a:p>
            <a:pPr marL="2235600" lvl="1" indent="0">
              <a:buNone/>
            </a:pPr>
            <a:r>
              <a:rPr lang="fr-FR" sz="1500" dirty="0">
                <a:hlinkClick r:id="rId3"/>
              </a:rPr>
              <a:t>http://www.oecd.org/daf/competition/chile-merger-control-2014.htm</a:t>
            </a:r>
            <a:r>
              <a:rPr lang="fr-FR" sz="1500" dirty="0"/>
              <a:t>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GB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Targeted </a:t>
            </a:r>
            <a:r>
              <a:rPr lang="en-GB" dirty="0"/>
              <a:t>reviews</a:t>
            </a:r>
          </a:p>
        </p:txBody>
      </p:sp>
      <p:pic>
        <p:nvPicPr>
          <p:cNvPr id="4" name="Picture 2" descr="http://knowledge.wpengine.com/wp-content/uploads/2010/09/FusionLanTamG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684986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4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Fighting </a:t>
            </a:r>
            <a:r>
              <a:rPr lang="en-GB" dirty="0"/>
              <a:t>bid rigging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8184" y="1690262"/>
            <a:ext cx="2664296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/>
              <a:t>OECD Council Recommendation (2012) and Guidelines (2009) on Fighting Bid Rigging in Public Procurement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171742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C:\Users\Davies_J\AppData\Local\Microsoft\Windows\Temporary Internet Files\Content.Outlook\KMU2UUFP\530-12-AFFICHE-BID RIGGING-OK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3384376" cy="4032448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228020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hlinkClick r:id="rId5"/>
              </a:rPr>
              <a:t>http://www.oecd.org/daf/competition/fightingbidrigginginpublicprocurement.htm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1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340768"/>
            <a:ext cx="5544616" cy="46692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Tools for the diagnostic of </a:t>
            </a:r>
            <a:r>
              <a:rPr lang="en-GB" b="1" dirty="0" smtClean="0"/>
              <a:t>regulatory</a:t>
            </a:r>
            <a:r>
              <a:rPr lang="en-GB" dirty="0" smtClean="0"/>
              <a:t> impact</a:t>
            </a:r>
            <a:r>
              <a:rPr lang="en-GB" b="1" dirty="0" smtClean="0"/>
              <a:t> </a:t>
            </a:r>
            <a:r>
              <a:rPr lang="en-GB" dirty="0"/>
              <a:t>on </a:t>
            </a:r>
            <a:r>
              <a:rPr lang="en-GB" dirty="0" smtClean="0"/>
              <a:t>competition</a:t>
            </a:r>
          </a:p>
          <a:p>
            <a:pPr>
              <a:spcAft>
                <a:spcPts val="600"/>
              </a:spcAft>
            </a:pPr>
            <a:r>
              <a:rPr lang="en-GB" dirty="0"/>
              <a:t>Competition law and enforcement: usually directed at business companies’ practices</a:t>
            </a:r>
          </a:p>
          <a:p>
            <a:pPr marL="576000" indent="0">
              <a:spcAft>
                <a:spcPts val="600"/>
              </a:spcAft>
              <a:buNone/>
            </a:pPr>
            <a:r>
              <a:rPr lang="en-GB" dirty="0">
                <a:solidFill>
                  <a:srgbClr val="003399"/>
                </a:solidFill>
              </a:rPr>
              <a:t>≠ Toolkit: directed at </a:t>
            </a:r>
            <a:r>
              <a:rPr lang="en-GB" i="1" dirty="0">
                <a:solidFill>
                  <a:srgbClr val="003399"/>
                </a:solidFill>
              </a:rPr>
              <a:t>governments</a:t>
            </a:r>
            <a:r>
              <a:rPr lang="en-GB" dirty="0">
                <a:solidFill>
                  <a:srgbClr val="003399"/>
                </a:solidFill>
              </a:rPr>
              <a:t>’ regulations and regulatory interventions </a:t>
            </a:r>
          </a:p>
          <a:p>
            <a:pPr>
              <a:spcAft>
                <a:spcPts val="600"/>
              </a:spcAft>
            </a:pPr>
            <a:r>
              <a:rPr lang="en-GB" dirty="0"/>
              <a:t>Competition policy review: often focuses on effectiveness of competition law and enforcement</a:t>
            </a:r>
          </a:p>
          <a:p>
            <a:pPr marL="576000" indent="0">
              <a:spcAft>
                <a:spcPts val="600"/>
              </a:spcAft>
              <a:buNone/>
            </a:pPr>
            <a:r>
              <a:rPr lang="en-GB" dirty="0">
                <a:solidFill>
                  <a:srgbClr val="003399"/>
                </a:solidFill>
              </a:rPr>
              <a:t>≠ Toolkit: focuses on </a:t>
            </a:r>
            <a:r>
              <a:rPr lang="en-GB" i="1" dirty="0">
                <a:solidFill>
                  <a:srgbClr val="003399"/>
                </a:solidFill>
              </a:rPr>
              <a:t>sector regulations</a:t>
            </a:r>
            <a:r>
              <a:rPr lang="en-GB" dirty="0">
                <a:solidFill>
                  <a:srgbClr val="003399"/>
                </a:solidFill>
              </a:rPr>
              <a:t>, how they impact competition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AA76A6-94A8-4F86-A366-0F5E8E29B8F6}" type="slidenum">
              <a:rPr lang="en-GB" smtClean="0"/>
              <a:t>14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Competition Assessment Toolkit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9091" b="15205"/>
          <a:stretch>
            <a:fillRect/>
          </a:stretch>
        </p:blipFill>
        <p:spPr bwMode="auto">
          <a:xfrm>
            <a:off x="6156176" y="1513105"/>
            <a:ext cx="2879770" cy="34280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536" y="613394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More </a:t>
            </a:r>
            <a:r>
              <a:rPr lang="en-GB" dirty="0" smtClean="0"/>
              <a:t>info: </a:t>
            </a:r>
            <a:r>
              <a:rPr lang="en-GB" u="sng" dirty="0" smtClean="0">
                <a:hlinkClick r:id="rId3"/>
              </a:rPr>
              <a:t>http</a:t>
            </a:r>
            <a:r>
              <a:rPr lang="en-GB" u="sng" dirty="0">
                <a:hlinkClick r:id="rId3"/>
              </a:rPr>
              <a:t>://www.oecd.org/competition/assessment-toolkit.htm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2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3165388"/>
            <a:ext cx="6624000" cy="566822"/>
          </a:xfrm>
        </p:spPr>
        <p:txBody>
          <a:bodyPr/>
          <a:lstStyle/>
          <a:p>
            <a:r>
              <a:rPr lang="fr-FR" smtClean="0"/>
              <a:t>THANK YOU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1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4"/>
          <p:cNvSpPr>
            <a:spLocks noChangeArrowheads="1"/>
          </p:cNvSpPr>
          <p:nvPr/>
        </p:nvSpPr>
        <p:spPr bwMode="auto">
          <a:xfrm>
            <a:off x="3709194" y="2922931"/>
            <a:ext cx="3492500" cy="3492500"/>
          </a:xfrm>
          <a:prstGeom prst="ellipse">
            <a:avLst/>
          </a:prstGeom>
          <a:solidFill>
            <a:srgbClr val="0073CF">
              <a:alpha val="34117"/>
            </a:srgbClr>
          </a:solidFill>
          <a:ln w="12700" algn="ctr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GB" sz="2000">
              <a:latin typeface="Helvetica 65 Medium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956594" y="2966952"/>
            <a:ext cx="3505200" cy="3505200"/>
          </a:xfrm>
          <a:prstGeom prst="ellipse">
            <a:avLst/>
          </a:prstGeom>
          <a:solidFill>
            <a:srgbClr val="CC0000">
              <a:alpha val="33725"/>
            </a:srgbClr>
          </a:solidFill>
          <a:ln w="12700" algn="ctr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GB" sz="2000">
              <a:latin typeface="Helvetica 65 Medium" charset="0"/>
            </a:endParaRPr>
          </a:p>
        </p:txBody>
      </p:sp>
      <p:sp>
        <p:nvSpPr>
          <p:cNvPr id="18436" name="Oval 10"/>
          <p:cNvSpPr>
            <a:spLocks noChangeArrowheads="1"/>
          </p:cNvSpPr>
          <p:nvPr/>
        </p:nvSpPr>
        <p:spPr bwMode="auto">
          <a:xfrm>
            <a:off x="2650058" y="1416050"/>
            <a:ext cx="3714750" cy="3714750"/>
          </a:xfrm>
          <a:prstGeom prst="ellipse">
            <a:avLst/>
          </a:prstGeom>
          <a:solidFill>
            <a:srgbClr val="FF9933">
              <a:alpha val="33725"/>
            </a:srgbClr>
          </a:solidFill>
          <a:ln w="12700" algn="ctr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GB" sz="2000">
              <a:latin typeface="Helvetica 65 Medium" charset="0"/>
            </a:endParaRP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7092280" y="5262563"/>
            <a:ext cx="1417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4B78"/>
                </a:solidFill>
                <a:latin typeface="Georgia" pitchFamily="18" charset="0"/>
              </a:rPr>
              <a:t>Cleaner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470234" y="5262563"/>
            <a:ext cx="1589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4B78"/>
                </a:solidFill>
                <a:latin typeface="Georgia" pitchFamily="18" charset="0"/>
              </a:rPr>
              <a:t>Stronger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2124075" y="1509713"/>
            <a:ext cx="1181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4B78"/>
                </a:solidFill>
                <a:latin typeface="Georgia" pitchFamily="18" charset="0"/>
              </a:rPr>
              <a:t>Fairer</a:t>
            </a:r>
          </a:p>
        </p:txBody>
      </p:sp>
      <p:sp>
        <p:nvSpPr>
          <p:cNvPr id="7176" name="TextBox 11"/>
          <p:cNvSpPr txBox="1">
            <a:spLocks noChangeArrowheads="1"/>
          </p:cNvSpPr>
          <p:nvPr/>
        </p:nvSpPr>
        <p:spPr bwMode="auto">
          <a:xfrm>
            <a:off x="2870200" y="3498850"/>
            <a:ext cx="12282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C00000"/>
                </a:solidFill>
                <a:latin typeface="Helvetica" pitchFamily="34" charset="0"/>
              </a:rPr>
              <a:t>Competition</a:t>
            </a:r>
          </a:p>
        </p:txBody>
      </p:sp>
      <p:sp>
        <p:nvSpPr>
          <p:cNvPr id="7177" name="TextBox 12"/>
          <p:cNvSpPr txBox="1">
            <a:spLocks noChangeArrowheads="1"/>
          </p:cNvSpPr>
          <p:nvPr/>
        </p:nvSpPr>
        <p:spPr bwMode="auto">
          <a:xfrm>
            <a:off x="2646363" y="3976688"/>
            <a:ext cx="71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  <a:t>Trade </a:t>
            </a:r>
          </a:p>
        </p:txBody>
      </p:sp>
      <p:sp>
        <p:nvSpPr>
          <p:cNvPr id="7178" name="TextBox 13"/>
          <p:cNvSpPr txBox="1">
            <a:spLocks noChangeArrowheads="1"/>
          </p:cNvSpPr>
          <p:nvPr/>
        </p:nvSpPr>
        <p:spPr bwMode="auto">
          <a:xfrm>
            <a:off x="4786313" y="2284413"/>
            <a:ext cx="1047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  <a:t>Education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2870200" y="2998788"/>
            <a:ext cx="1258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  <a:t>Employment</a:t>
            </a:r>
          </a:p>
        </p:txBody>
      </p:sp>
      <p:sp>
        <p:nvSpPr>
          <p:cNvPr id="7180" name="TextBox 16"/>
          <p:cNvSpPr txBox="1">
            <a:spLocks noChangeArrowheads="1"/>
          </p:cNvSpPr>
          <p:nvPr/>
        </p:nvSpPr>
        <p:spPr bwMode="auto">
          <a:xfrm>
            <a:off x="4922838" y="2498725"/>
            <a:ext cx="1100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  <a:t>Healthcare</a:t>
            </a:r>
          </a:p>
        </p:txBody>
      </p:sp>
      <p:sp>
        <p:nvSpPr>
          <p:cNvPr id="7181" name="TextBox 17"/>
          <p:cNvSpPr txBox="1">
            <a:spLocks noChangeArrowheads="1"/>
          </p:cNvSpPr>
          <p:nvPr/>
        </p:nvSpPr>
        <p:spPr bwMode="auto">
          <a:xfrm>
            <a:off x="3214688" y="2284413"/>
            <a:ext cx="989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  <a:t>Migration</a:t>
            </a:r>
          </a:p>
        </p:txBody>
      </p:sp>
      <p:sp>
        <p:nvSpPr>
          <p:cNvPr id="7182" name="TextBox 18"/>
          <p:cNvSpPr txBox="1">
            <a:spLocks noChangeArrowheads="1"/>
          </p:cNvSpPr>
          <p:nvPr/>
        </p:nvSpPr>
        <p:spPr bwMode="auto">
          <a:xfrm>
            <a:off x="2714625" y="5476875"/>
            <a:ext cx="858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  <a:t>Finance</a:t>
            </a:r>
          </a:p>
        </p:txBody>
      </p:sp>
      <p:sp>
        <p:nvSpPr>
          <p:cNvPr id="7183" name="TextBox 19"/>
          <p:cNvSpPr txBox="1">
            <a:spLocks noChangeArrowheads="1"/>
          </p:cNvSpPr>
          <p:nvPr/>
        </p:nvSpPr>
        <p:spPr bwMode="auto">
          <a:xfrm>
            <a:off x="5834063" y="4056533"/>
            <a:ext cx="849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  <a:t>Tax</a:t>
            </a:r>
            <a:b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</a:br>
            <a: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  <a:t>evasion</a:t>
            </a:r>
          </a:p>
        </p:txBody>
      </p:sp>
      <p:sp>
        <p:nvSpPr>
          <p:cNvPr id="7184" name="TextBox 25"/>
          <p:cNvSpPr txBox="1">
            <a:spLocks noChangeArrowheads="1"/>
          </p:cNvSpPr>
          <p:nvPr/>
        </p:nvSpPr>
        <p:spPr bwMode="auto">
          <a:xfrm>
            <a:off x="5104070" y="3493357"/>
            <a:ext cx="1109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  <a:t>Corruption</a:t>
            </a:r>
          </a:p>
        </p:txBody>
      </p:sp>
      <p:sp>
        <p:nvSpPr>
          <p:cNvPr id="7185" name="TextBox 28"/>
          <p:cNvSpPr txBox="1">
            <a:spLocks noChangeArrowheads="1"/>
          </p:cNvSpPr>
          <p:nvPr/>
        </p:nvSpPr>
        <p:spPr bwMode="auto">
          <a:xfrm>
            <a:off x="2386013" y="4976813"/>
            <a:ext cx="1257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  <a:t>Fiscal policy</a:t>
            </a:r>
          </a:p>
        </p:txBody>
      </p:sp>
      <p:sp>
        <p:nvSpPr>
          <p:cNvPr id="7186" name="TextBox 30"/>
          <p:cNvSpPr txBox="1">
            <a:spLocks noChangeArrowheads="1"/>
          </p:cNvSpPr>
          <p:nvPr/>
        </p:nvSpPr>
        <p:spPr bwMode="auto">
          <a:xfrm>
            <a:off x="5330825" y="5827713"/>
            <a:ext cx="792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  <a:t>Energy</a:t>
            </a:r>
          </a:p>
        </p:txBody>
      </p:sp>
      <p:sp>
        <p:nvSpPr>
          <p:cNvPr id="7187" name="TextBox 32"/>
          <p:cNvSpPr txBox="1">
            <a:spLocks noChangeArrowheads="1"/>
          </p:cNvSpPr>
          <p:nvPr/>
        </p:nvSpPr>
        <p:spPr bwMode="auto">
          <a:xfrm>
            <a:off x="4011613" y="5262563"/>
            <a:ext cx="1087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  <a:t>Innovation</a:t>
            </a:r>
          </a:p>
        </p:txBody>
      </p:sp>
      <p:sp>
        <p:nvSpPr>
          <p:cNvPr id="7188" name="TextBox 33"/>
          <p:cNvSpPr txBox="1">
            <a:spLocks noChangeArrowheads="1"/>
          </p:cNvSpPr>
          <p:nvPr/>
        </p:nvSpPr>
        <p:spPr bwMode="auto">
          <a:xfrm>
            <a:off x="5715000" y="4856163"/>
            <a:ext cx="831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  <a:t>Climate</a:t>
            </a:r>
            <a:b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</a:br>
            <a: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  <a:t>change</a:t>
            </a:r>
          </a:p>
        </p:txBody>
      </p:sp>
      <p:sp>
        <p:nvSpPr>
          <p:cNvPr id="18453" name="Title 24"/>
          <p:cNvSpPr>
            <a:spLocks noGrp="1"/>
          </p:cNvSpPr>
          <p:nvPr>
            <p:ph type="title"/>
          </p:nvPr>
        </p:nvSpPr>
        <p:spPr>
          <a:xfrm>
            <a:off x="1115616" y="454025"/>
            <a:ext cx="8076009" cy="6477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Arial" pitchFamily="34" charset="0"/>
              </a:rPr>
              <a:t>OECD Better policies/lives from every angle</a:t>
            </a:r>
          </a:p>
        </p:txBody>
      </p:sp>
      <p:sp>
        <p:nvSpPr>
          <p:cNvPr id="7190" name="TextBox 26"/>
          <p:cNvSpPr txBox="1">
            <a:spLocks noChangeArrowheads="1"/>
          </p:cNvSpPr>
          <p:nvPr/>
        </p:nvSpPr>
        <p:spPr bwMode="auto">
          <a:xfrm>
            <a:off x="3917950" y="1617663"/>
            <a:ext cx="1309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  <a:t>Development</a:t>
            </a:r>
            <a:b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</a:br>
            <a: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  <a:t>assistance</a:t>
            </a:r>
          </a:p>
        </p:txBody>
      </p:sp>
      <p:sp>
        <p:nvSpPr>
          <p:cNvPr id="7191" name="TextBox 14"/>
          <p:cNvSpPr txBox="1">
            <a:spLocks noChangeArrowheads="1"/>
          </p:cNvSpPr>
          <p:nvPr/>
        </p:nvSpPr>
        <p:spPr bwMode="auto">
          <a:xfrm>
            <a:off x="3134369" y="2778210"/>
            <a:ext cx="979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  <a:t>Pensions</a:t>
            </a:r>
          </a:p>
        </p:txBody>
      </p:sp>
      <p:sp>
        <p:nvSpPr>
          <p:cNvPr id="7192" name="TextBox 28"/>
          <p:cNvSpPr txBox="1">
            <a:spLocks noChangeArrowheads="1"/>
          </p:cNvSpPr>
          <p:nvPr/>
        </p:nvSpPr>
        <p:spPr bwMode="auto">
          <a:xfrm>
            <a:off x="2181225" y="4427538"/>
            <a:ext cx="167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  <a:t>Entrepreneurship</a:t>
            </a:r>
          </a:p>
        </p:txBody>
      </p:sp>
      <p:sp>
        <p:nvSpPr>
          <p:cNvPr id="7193" name="TextBox 18"/>
          <p:cNvSpPr txBox="1">
            <a:spLocks noChangeArrowheads="1"/>
          </p:cNvSpPr>
          <p:nvPr/>
        </p:nvSpPr>
        <p:spPr bwMode="auto">
          <a:xfrm>
            <a:off x="3289300" y="5892800"/>
            <a:ext cx="1139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  <a:t>Agriculture</a:t>
            </a:r>
          </a:p>
        </p:txBody>
      </p:sp>
      <p:sp>
        <p:nvSpPr>
          <p:cNvPr id="7194" name="TextBox 11"/>
          <p:cNvSpPr txBox="1">
            <a:spLocks noChangeArrowheads="1"/>
          </p:cNvSpPr>
          <p:nvPr/>
        </p:nvSpPr>
        <p:spPr bwMode="auto">
          <a:xfrm>
            <a:off x="3954463" y="4016545"/>
            <a:ext cx="1217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Helvetica" pitchFamily="34" charset="0"/>
              </a:rPr>
              <a:t>Governance</a:t>
            </a:r>
          </a:p>
        </p:txBody>
      </p:sp>
      <p:sp>
        <p:nvSpPr>
          <p:cNvPr id="1845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93791" y="6587655"/>
            <a:ext cx="4391347" cy="244475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Arial" pitchFamily="34" charset="0"/>
              </a:rPr>
              <a:t>Source: OECD Public Affairs and Communications Directorate</a:t>
            </a:r>
          </a:p>
        </p:txBody>
      </p:sp>
    </p:spTree>
    <p:extLst>
      <p:ext uri="{BB962C8B-B14F-4D97-AF65-F5344CB8AC3E}">
        <p14:creationId xmlns:p14="http://schemas.microsoft.com/office/powerpoint/2010/main" val="2941413838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11256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Assist </a:t>
            </a:r>
            <a:r>
              <a:rPr lang="en-US" sz="2000" b="1" dirty="0"/>
              <a:t>both Members and non-members </a:t>
            </a:r>
            <a:r>
              <a:rPr lang="en-US" sz="2000" b="1" dirty="0" smtClean="0"/>
              <a:t>to improve </a:t>
            </a:r>
            <a:r>
              <a:rPr lang="en-US" sz="2000" b="1" dirty="0"/>
              <a:t>their competition laws and </a:t>
            </a:r>
            <a:r>
              <a:rPr lang="en-US" sz="2000" b="1" dirty="0" smtClean="0"/>
              <a:t>policies</a:t>
            </a:r>
            <a:r>
              <a:rPr lang="en-US" sz="2000" dirty="0" smtClean="0"/>
              <a:t>; support countries worldwide to attain the OECD’s international </a:t>
            </a:r>
            <a:r>
              <a:rPr lang="en-US" sz="2000" dirty="0"/>
              <a:t>best </a:t>
            </a:r>
            <a:r>
              <a:rPr lang="en-US" sz="2000" dirty="0" smtClean="0"/>
              <a:t>practices.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Work </a:t>
            </a:r>
            <a:r>
              <a:rPr lang="en-US" sz="2000" dirty="0"/>
              <a:t>closely with key emerging and transition economies, </a:t>
            </a:r>
            <a:r>
              <a:rPr lang="en-US" sz="2000" dirty="0" smtClean="0"/>
              <a:t>assisting </a:t>
            </a:r>
            <a:r>
              <a:rPr lang="en-US" sz="2000" dirty="0"/>
              <a:t>with </a:t>
            </a:r>
            <a:r>
              <a:rPr lang="en-US" sz="2000" b="1" dirty="0"/>
              <a:t>drafting competition laws, building their enforcement capacities and promoting pro-competitive regulatory reforms</a:t>
            </a:r>
            <a:r>
              <a:rPr lang="en-US" sz="2000" dirty="0"/>
              <a:t>.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Hold an </a:t>
            </a:r>
            <a:r>
              <a:rPr lang="en-US" sz="2000" b="1" dirty="0" smtClean="0"/>
              <a:t>annual </a:t>
            </a:r>
            <a:r>
              <a:rPr lang="en-US" sz="2000" b="1" dirty="0"/>
              <a:t>Global Forum on Competition (GFC</a:t>
            </a:r>
            <a:r>
              <a:rPr lang="en-US" sz="2000" b="1" dirty="0" smtClean="0"/>
              <a:t>)</a:t>
            </a:r>
            <a:r>
              <a:rPr lang="en-US" sz="2000" dirty="0" smtClean="0"/>
              <a:t> which provides </a:t>
            </a:r>
            <a:r>
              <a:rPr lang="en-US" sz="2000" dirty="0"/>
              <a:t>an opportunity for policy </a:t>
            </a:r>
            <a:r>
              <a:rPr lang="en-US" sz="2000" dirty="0" smtClean="0"/>
              <a:t>dialogue and networking.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Hold an </a:t>
            </a:r>
            <a:r>
              <a:rPr lang="en-US" sz="2000" b="1" dirty="0"/>
              <a:t>annual Latin American Competition Forum </a:t>
            </a:r>
            <a:r>
              <a:rPr lang="en-US" sz="2000" dirty="0" smtClean="0"/>
              <a:t>, promoting </a:t>
            </a:r>
            <a:r>
              <a:rPr lang="en-US" sz="2000" dirty="0"/>
              <a:t>dialogue, consensus building and </a:t>
            </a:r>
            <a:r>
              <a:rPr lang="en-US" sz="2000" dirty="0" smtClean="0"/>
              <a:t>networking.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Ongoing </a:t>
            </a:r>
            <a:r>
              <a:rPr lang="en-US" sz="2000" dirty="0"/>
              <a:t>work </a:t>
            </a:r>
            <a:r>
              <a:rPr lang="en-US" sz="2000" dirty="0" smtClean="0"/>
              <a:t>through the OECD's </a:t>
            </a:r>
            <a:r>
              <a:rPr lang="en-US" sz="2000" b="1" dirty="0"/>
              <a:t>regional </a:t>
            </a:r>
            <a:r>
              <a:rPr lang="en-US" sz="2000" b="1" dirty="0" err="1"/>
              <a:t>centres</a:t>
            </a:r>
            <a:r>
              <a:rPr lang="en-US" sz="2000" b="1" dirty="0"/>
              <a:t> on competition in Budapest and </a:t>
            </a:r>
            <a:r>
              <a:rPr lang="en-US" sz="2000" b="1" dirty="0" smtClean="0"/>
              <a:t>Seoul</a:t>
            </a:r>
            <a:r>
              <a:rPr lang="en-US" sz="2000" dirty="0" smtClean="0"/>
              <a:t>, which provide </a:t>
            </a:r>
            <a:r>
              <a:rPr lang="en-US" sz="2000" dirty="0"/>
              <a:t>regional hubs for the </a:t>
            </a:r>
            <a:r>
              <a:rPr lang="en-US" sz="2000" dirty="0" smtClean="0"/>
              <a:t>training of </a:t>
            </a:r>
            <a:r>
              <a:rPr lang="en-US" sz="2000" dirty="0"/>
              <a:t>competition enforcement </a:t>
            </a:r>
            <a:r>
              <a:rPr lang="en-US" sz="2000" dirty="0" smtClean="0"/>
              <a:t>officials.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Outreach</a:t>
            </a:r>
            <a:r>
              <a:rPr lang="fr-FR" dirty="0" smtClean="0"/>
              <a:t> 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1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12776"/>
            <a:ext cx="8496488" cy="4968552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u="sng" dirty="0" smtClean="0">
                <a:latin typeface="+mj-lt"/>
              </a:rPr>
              <a:t>Who participate?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GFC = major </a:t>
            </a:r>
            <a:r>
              <a:rPr lang="en-US" sz="2600" dirty="0"/>
              <a:t>events, attracting approx. </a:t>
            </a:r>
            <a:r>
              <a:rPr lang="en-US" sz="2600" dirty="0" smtClean="0"/>
              <a:t>400-500 </a:t>
            </a:r>
            <a:r>
              <a:rPr lang="en-US" sz="2600" dirty="0"/>
              <a:t>participants from </a:t>
            </a:r>
            <a:r>
              <a:rPr lang="en-US" sz="2600" dirty="0" smtClean="0"/>
              <a:t>100+ countries, engage </a:t>
            </a:r>
            <a:r>
              <a:rPr lang="en-US" sz="2600" b="1" dirty="0"/>
              <a:t>Member and non-member </a:t>
            </a:r>
            <a:r>
              <a:rPr lang="en-US" sz="2600" b="1" dirty="0" smtClean="0"/>
              <a:t>countries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GFC is </a:t>
            </a:r>
            <a:r>
              <a:rPr lang="en-US" sz="2600" b="1" dirty="0" smtClean="0"/>
              <a:t>inter-governmental</a:t>
            </a:r>
            <a:r>
              <a:rPr lang="en-US" sz="2600" dirty="0" smtClean="0"/>
              <a:t>: mainly competition authorities and relevant ministry representatives </a:t>
            </a:r>
          </a:p>
          <a:p>
            <a:pPr>
              <a:spcAft>
                <a:spcPts val="600"/>
              </a:spcAft>
            </a:pPr>
            <a:r>
              <a:rPr lang="en-US" sz="2600" b="1" dirty="0"/>
              <a:t>R</a:t>
            </a:r>
            <a:r>
              <a:rPr lang="en-US" sz="2600" b="1" dirty="0" smtClean="0"/>
              <a:t>egional and international organizations </a:t>
            </a:r>
            <a:r>
              <a:rPr lang="en-US" sz="2600" dirty="0" smtClean="0"/>
              <a:t>(e.g. COMESA, IDB, WAEMU, World Bank Group, </a:t>
            </a:r>
            <a:r>
              <a:rPr lang="en-US" sz="2600" dirty="0"/>
              <a:t>UNCTAD, and </a:t>
            </a:r>
            <a:r>
              <a:rPr lang="en-US" sz="2600" dirty="0" smtClean="0"/>
              <a:t>WTO) also participate 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Through BIAC, TUAC and </a:t>
            </a:r>
            <a:r>
              <a:rPr lang="en-US" sz="2600" dirty="0"/>
              <a:t>Consumers International, representatives of the </a:t>
            </a:r>
            <a:r>
              <a:rPr lang="en-US" sz="2600" b="1" dirty="0"/>
              <a:t>business community and consumers </a:t>
            </a:r>
            <a:r>
              <a:rPr lang="en-US" sz="2600" dirty="0"/>
              <a:t>also have an input </a:t>
            </a:r>
            <a:endParaRPr lang="en-US" sz="2600" dirty="0" smtClean="0"/>
          </a:p>
          <a:p>
            <a:pPr>
              <a:spcAft>
                <a:spcPts val="600"/>
              </a:spcAft>
            </a:pPr>
            <a:r>
              <a:rPr lang="en-US" sz="2600" dirty="0" smtClean="0"/>
              <a:t>International </a:t>
            </a:r>
            <a:r>
              <a:rPr lang="en-US" sz="2600" b="1" dirty="0"/>
              <a:t>experts</a:t>
            </a:r>
            <a:r>
              <a:rPr lang="en-US" sz="2600" dirty="0"/>
              <a:t>, researchers and various other </a:t>
            </a:r>
            <a:r>
              <a:rPr lang="en-US" sz="2600" dirty="0" smtClean="0"/>
              <a:t>stakeholders can be invited to nourish the dialogue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Meetings under the aegis of the </a:t>
            </a:r>
            <a:r>
              <a:rPr lang="en-US" sz="2600" b="1" dirty="0" smtClean="0"/>
              <a:t>OECD Competition Committee</a:t>
            </a:r>
            <a:r>
              <a:rPr lang="en-US" b="1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GFC - Global Forum on </a:t>
            </a:r>
            <a:r>
              <a:rPr lang="fr-FR" dirty="0" err="1" smtClean="0"/>
              <a:t>Competition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820472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r-FR" sz="2600" b="1" u="sng" dirty="0" smtClean="0">
                <a:latin typeface="+mj-lt"/>
              </a:rPr>
              <a:t>2014 TOPICS</a:t>
            </a:r>
            <a:endParaRPr lang="fr-FR" sz="2600" b="1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fr-FR" sz="2600" dirty="0" err="1" smtClean="0"/>
              <a:t>Fighting</a:t>
            </a:r>
            <a:r>
              <a:rPr lang="fr-FR" sz="2600" dirty="0" smtClean="0"/>
              <a:t> corruption and </a:t>
            </a:r>
            <a:r>
              <a:rPr lang="fr-FR" sz="2600" dirty="0" err="1" smtClean="0"/>
              <a:t>promoting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endParaRPr lang="fr-FR" sz="2600" dirty="0" smtClean="0"/>
          </a:p>
          <a:p>
            <a:pPr>
              <a:spcAft>
                <a:spcPts val="600"/>
              </a:spcAft>
            </a:pPr>
            <a:r>
              <a:rPr lang="fr-FR" sz="2600" dirty="0" err="1" smtClean="0"/>
              <a:t>Competition</a:t>
            </a:r>
            <a:r>
              <a:rPr lang="fr-FR" sz="2600" dirty="0" smtClean="0"/>
              <a:t> issues in the distribution of </a:t>
            </a:r>
            <a:r>
              <a:rPr lang="fr-FR" sz="2600" dirty="0" err="1" smtClean="0"/>
              <a:t>pharmaceuticals</a:t>
            </a:r>
            <a:endParaRPr lang="fr-FR" sz="2600" dirty="0" smtClean="0"/>
          </a:p>
          <a:p>
            <a:pPr>
              <a:spcAft>
                <a:spcPts val="600"/>
              </a:spcAft>
            </a:pPr>
            <a:r>
              <a:rPr lang="fr-FR" sz="2600" dirty="0" err="1" smtClean="0"/>
              <a:t>Review</a:t>
            </a:r>
            <a:r>
              <a:rPr lang="fr-FR" sz="2600" dirty="0" smtClean="0"/>
              <a:t> of </a:t>
            </a:r>
            <a:r>
              <a:rPr lang="fr-FR" sz="2600" dirty="0" err="1" smtClean="0"/>
              <a:t>Romania’s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</a:t>
            </a:r>
            <a:r>
              <a:rPr lang="fr-FR" sz="2600" dirty="0" err="1" smtClean="0"/>
              <a:t>law</a:t>
            </a:r>
            <a:r>
              <a:rPr lang="fr-FR" sz="2600" dirty="0" smtClean="0"/>
              <a:t> and </a:t>
            </a:r>
            <a:r>
              <a:rPr lang="fr-FR" sz="2600" dirty="0" err="1" smtClean="0"/>
              <a:t>policy</a:t>
            </a:r>
            <a:endParaRPr lang="fr-FR" sz="26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fr-FR" sz="2600" b="1" u="sng" dirty="0" smtClean="0">
                <a:latin typeface="+mj-lt"/>
              </a:rPr>
              <a:t>2015 TOPICS</a:t>
            </a:r>
            <a:r>
              <a:rPr lang="fr-FR" sz="2600" b="1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fr-FR" sz="2600" dirty="0" err="1" smtClean="0"/>
              <a:t>Does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</a:t>
            </a:r>
            <a:r>
              <a:rPr lang="fr-FR" sz="2600" dirty="0" err="1" smtClean="0"/>
              <a:t>kill</a:t>
            </a:r>
            <a:r>
              <a:rPr lang="fr-FR" sz="2600" dirty="0" smtClean="0"/>
              <a:t> or </a:t>
            </a:r>
            <a:r>
              <a:rPr lang="fr-FR" sz="2600" dirty="0" err="1" smtClean="0"/>
              <a:t>create</a:t>
            </a:r>
            <a:r>
              <a:rPr lang="fr-FR" sz="2600" dirty="0" smtClean="0"/>
              <a:t> jobs? Links and drivers </a:t>
            </a:r>
            <a:r>
              <a:rPr lang="fr-FR" sz="2600" dirty="0" err="1" smtClean="0"/>
              <a:t>between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and </a:t>
            </a:r>
            <a:r>
              <a:rPr lang="fr-FR" sz="2600" dirty="0" err="1"/>
              <a:t>e</a:t>
            </a:r>
            <a:r>
              <a:rPr lang="fr-FR" sz="2600" dirty="0" err="1" smtClean="0"/>
              <a:t>mployment</a:t>
            </a:r>
            <a:endParaRPr lang="fr-FR" sz="2600" dirty="0"/>
          </a:p>
          <a:p>
            <a:pPr>
              <a:spcAft>
                <a:spcPts val="600"/>
              </a:spcAft>
            </a:pPr>
            <a:r>
              <a:rPr lang="fr-FR" sz="2600" dirty="0" err="1" smtClean="0"/>
              <a:t>Sectors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</a:t>
            </a:r>
            <a:r>
              <a:rPr lang="fr-FR" sz="2600" dirty="0" err="1" smtClean="0"/>
              <a:t>endemic</a:t>
            </a:r>
            <a:r>
              <a:rPr lang="fr-FR" sz="2600" dirty="0" smtClean="0"/>
              <a:t> collusion</a:t>
            </a:r>
            <a:endParaRPr lang="fr-FR" sz="2600" dirty="0"/>
          </a:p>
          <a:p>
            <a:pPr>
              <a:spcAft>
                <a:spcPts val="600"/>
              </a:spcAft>
            </a:pPr>
            <a:r>
              <a:rPr lang="fr-FR" sz="2600" dirty="0" err="1"/>
              <a:t>Review</a:t>
            </a:r>
            <a:r>
              <a:rPr lang="fr-FR" sz="2600" dirty="0"/>
              <a:t> of </a:t>
            </a:r>
            <a:r>
              <a:rPr lang="fr-FR" sz="2600" dirty="0" err="1" smtClean="0"/>
              <a:t>Kazakhstan’s</a:t>
            </a:r>
            <a:r>
              <a:rPr lang="fr-FR" sz="2600" dirty="0" smtClean="0"/>
              <a:t> </a:t>
            </a:r>
            <a:r>
              <a:rPr lang="fr-FR" sz="2600" dirty="0" err="1"/>
              <a:t>competition</a:t>
            </a:r>
            <a:r>
              <a:rPr lang="fr-FR" sz="2600" dirty="0"/>
              <a:t> </a:t>
            </a:r>
            <a:r>
              <a:rPr lang="fr-FR" sz="2600" dirty="0" err="1"/>
              <a:t>law</a:t>
            </a:r>
            <a:r>
              <a:rPr lang="fr-FR" sz="2600" dirty="0"/>
              <a:t> and </a:t>
            </a:r>
            <a:r>
              <a:rPr lang="fr-FR" sz="2600" dirty="0" err="1" smtClean="0"/>
              <a:t>policy</a:t>
            </a:r>
            <a:endParaRPr lang="fr-FR" sz="2600" dirty="0" smtClean="0"/>
          </a:p>
          <a:p>
            <a:pPr>
              <a:spcAft>
                <a:spcPts val="600"/>
              </a:spcAft>
            </a:pPr>
            <a:r>
              <a:rPr lang="fr-FR" sz="2600" dirty="0" err="1" smtClean="0"/>
              <a:t>Enforcement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presence</a:t>
            </a:r>
            <a:r>
              <a:rPr lang="fr-FR" sz="2600" dirty="0" smtClean="0"/>
              <a:t> of disruptive innovations</a:t>
            </a:r>
            <a:endParaRPr lang="fr-FR" sz="2600" dirty="0"/>
          </a:p>
          <a:p>
            <a:pPr marL="0" indent="0">
              <a:spcAft>
                <a:spcPts val="600"/>
              </a:spcAft>
              <a:buNone/>
            </a:pPr>
            <a:r>
              <a:rPr lang="fr-FR" sz="2400" dirty="0" smtClean="0"/>
              <a:t>More info: </a:t>
            </a:r>
            <a:r>
              <a:rPr lang="fr-FR" sz="2400" dirty="0" smtClean="0">
                <a:hlinkClick r:id="rId2"/>
              </a:rPr>
              <a:t>http://www.oecd.org/competition/globalforum</a:t>
            </a:r>
            <a:r>
              <a:rPr lang="fr-FR" sz="2600" dirty="0" smtClean="0">
                <a:hlinkClick r:id="rId2"/>
              </a:rPr>
              <a:t>/</a:t>
            </a:r>
            <a:r>
              <a:rPr lang="fr-FR" sz="2600" dirty="0" smtClean="0"/>
              <a:t> </a:t>
            </a:r>
            <a:endParaRPr lang="en-GB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Global </a:t>
            </a:r>
            <a:r>
              <a:rPr lang="fr-FR" dirty="0"/>
              <a:t>Forum on </a:t>
            </a:r>
            <a:r>
              <a:rPr lang="fr-FR" dirty="0" err="1"/>
              <a:t>Competition</a:t>
            </a:r>
            <a:r>
              <a:rPr lang="fr-FR" dirty="0"/>
              <a:t> (</a:t>
            </a:r>
            <a:r>
              <a:rPr lang="fr-FR" dirty="0" err="1"/>
              <a:t>cont’d</a:t>
            </a:r>
            <a:r>
              <a:rPr lang="fr-FR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6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Global </a:t>
            </a:r>
            <a:r>
              <a:rPr lang="fr-FR" dirty="0"/>
              <a:t>Forum on </a:t>
            </a:r>
            <a:r>
              <a:rPr lang="fr-FR" dirty="0" err="1" smtClean="0"/>
              <a:t>Competition</a:t>
            </a:r>
            <a:r>
              <a:rPr lang="fr-FR" dirty="0" smtClean="0"/>
              <a:t> (</a:t>
            </a:r>
            <a:r>
              <a:rPr lang="fr-FR" dirty="0" err="1" smtClean="0"/>
              <a:t>cont’d</a:t>
            </a:r>
            <a:r>
              <a:rPr lang="fr-FR" dirty="0" smtClean="0"/>
              <a:t>)</a:t>
            </a:r>
            <a:endParaRPr lang="en-GB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/>
          <a:stretch/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6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412776"/>
            <a:ext cx="821880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u="sng" dirty="0" smtClean="0">
                <a:latin typeface="+mj-lt"/>
              </a:rPr>
              <a:t>FOUNDATION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 smtClean="0"/>
              <a:t>Launched </a:t>
            </a:r>
            <a:r>
              <a:rPr lang="en-US" sz="2800" dirty="0"/>
              <a:t>in April 2003 by the Inter-American Development Bank </a:t>
            </a:r>
            <a:r>
              <a:rPr lang="en-US" sz="2800" dirty="0" smtClean="0"/>
              <a:t>(IDB) and </a:t>
            </a:r>
            <a:r>
              <a:rPr lang="en-US" sz="2800" dirty="0"/>
              <a:t>the OECD as a joint effort to foster effective competition law and policy in Latin America and the Caribbean.</a:t>
            </a:r>
            <a:endParaRPr lang="en-US" sz="4000" u="sng" dirty="0">
              <a:latin typeface="+mj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4000" u="sng" dirty="0" smtClean="0">
                <a:latin typeface="+mj-lt"/>
              </a:rPr>
              <a:t>Who participate</a:t>
            </a:r>
            <a:r>
              <a:rPr lang="en-US" sz="4000" dirty="0" smtClean="0">
                <a:latin typeface="+mj-lt"/>
              </a:rPr>
              <a:t>?</a:t>
            </a:r>
          </a:p>
          <a:p>
            <a:pPr fontAlgn="base">
              <a:spcAft>
                <a:spcPts val="600"/>
              </a:spcAft>
            </a:pPr>
            <a:r>
              <a:rPr lang="en-GB" dirty="0" smtClean="0"/>
              <a:t>Senior </a:t>
            </a:r>
            <a:r>
              <a:rPr lang="en-GB" dirty="0"/>
              <a:t>officials of Latin American and Caribbean competition institutions. </a:t>
            </a:r>
            <a:r>
              <a:rPr lang="en-GB" dirty="0" smtClean="0"/>
              <a:t>Participants </a:t>
            </a:r>
            <a:r>
              <a:rPr lang="en-GB" dirty="0"/>
              <a:t>in previous LACF meetings include:</a:t>
            </a:r>
          </a:p>
          <a:p>
            <a:pPr fontAlgn="base">
              <a:spcAft>
                <a:spcPts val="600"/>
              </a:spcAft>
            </a:pPr>
            <a:r>
              <a:rPr lang="en-GB" dirty="0" smtClean="0"/>
              <a:t>Competition </a:t>
            </a:r>
            <a:r>
              <a:rPr lang="en-GB" dirty="0"/>
              <a:t>experts from OECD countries </a:t>
            </a:r>
            <a:endParaRPr lang="en-GB" dirty="0" smtClean="0"/>
          </a:p>
          <a:p>
            <a:pPr fontAlgn="base">
              <a:spcAft>
                <a:spcPts val="600"/>
              </a:spcAft>
            </a:pPr>
            <a:r>
              <a:rPr lang="en-GB" dirty="0" smtClean="0"/>
              <a:t>Regional and international </a:t>
            </a:r>
            <a:r>
              <a:rPr lang="en-GB" dirty="0"/>
              <a:t>organisations </a:t>
            </a:r>
            <a:r>
              <a:rPr lang="en-GB" dirty="0" smtClean="0"/>
              <a:t>(CARICOM</a:t>
            </a:r>
            <a:r>
              <a:rPr lang="en-GB" dirty="0"/>
              <a:t>, ECLAC, UNCTAD, the World Bank and </a:t>
            </a:r>
            <a:r>
              <a:rPr lang="en-GB" dirty="0" smtClean="0"/>
              <a:t>WTO).</a:t>
            </a:r>
            <a:endParaRPr lang="en-GB" dirty="0"/>
          </a:p>
          <a:p>
            <a:pPr fontAlgn="base">
              <a:spcAft>
                <a:spcPts val="600"/>
              </a:spcAft>
            </a:pPr>
            <a:r>
              <a:rPr lang="en-GB" dirty="0" smtClean="0"/>
              <a:t>OECD Secretariat 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56496" cy="1022400"/>
          </a:xfrm>
        </p:spPr>
        <p:txBody>
          <a:bodyPr/>
          <a:lstStyle/>
          <a:p>
            <a:r>
              <a:rPr lang="fr-FR" sz="2800" dirty="0" smtClean="0"/>
              <a:t>LACF – Latin American </a:t>
            </a:r>
            <a:r>
              <a:rPr lang="fr-FR" sz="2800" dirty="0" err="1" smtClean="0"/>
              <a:t>Competition</a:t>
            </a:r>
            <a:r>
              <a:rPr lang="fr-FR" sz="2800" dirty="0" smtClean="0"/>
              <a:t> Forum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38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340768"/>
            <a:ext cx="8064440" cy="54006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400" u="sng" dirty="0" smtClean="0">
                <a:latin typeface="+mj-lt"/>
              </a:rPr>
              <a:t>2014 TOPICS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smtClean="0"/>
              <a:t>(Uruguay): </a:t>
            </a:r>
          </a:p>
          <a:p>
            <a:pPr fontAlgn="base">
              <a:spcAft>
                <a:spcPts val="600"/>
              </a:spcAft>
            </a:pPr>
            <a:r>
              <a:rPr lang="en-GB" sz="2400" dirty="0" smtClean="0"/>
              <a:t>Electricity markets in Latin America: Regional integration and competition issues </a:t>
            </a:r>
          </a:p>
          <a:p>
            <a:pPr fontAlgn="base">
              <a:spcAft>
                <a:spcPts val="600"/>
              </a:spcAft>
            </a:pPr>
            <a:r>
              <a:rPr lang="en-GB" sz="2400" dirty="0" smtClean="0"/>
              <a:t>Peer review of Costa Rica's competition law and policy</a:t>
            </a:r>
          </a:p>
          <a:p>
            <a:pPr fontAlgn="base">
              <a:spcAft>
                <a:spcPts val="600"/>
              </a:spcAft>
            </a:pPr>
            <a:r>
              <a:rPr lang="en-GB" sz="2400" dirty="0" smtClean="0"/>
              <a:t>Advocacy: Mainstreaming competition policy into the overall economic policy and government actions</a:t>
            </a:r>
          </a:p>
          <a:p>
            <a:pPr marL="0" indent="0" fontAlgn="base">
              <a:spcAft>
                <a:spcPts val="600"/>
              </a:spcAft>
              <a:buNone/>
            </a:pPr>
            <a:r>
              <a:rPr lang="en-GB" sz="2400" u="sng" dirty="0" smtClean="0">
                <a:latin typeface="+mj-lt"/>
              </a:rPr>
              <a:t>2015 TOPICS</a:t>
            </a:r>
            <a:r>
              <a:rPr lang="en-GB" sz="2400" dirty="0" smtClean="0">
                <a:latin typeface="+mj-lt"/>
              </a:rPr>
              <a:t>: </a:t>
            </a:r>
            <a:r>
              <a:rPr lang="en-GB" sz="2400" b="1" dirty="0" smtClean="0"/>
              <a:t>23 and 24 September, 2015, Jamaica</a:t>
            </a:r>
            <a:endParaRPr lang="en-GB" sz="2400" dirty="0" smtClean="0"/>
          </a:p>
          <a:p>
            <a:pPr>
              <a:spcAft>
                <a:spcPts val="600"/>
              </a:spcAft>
            </a:pPr>
            <a:r>
              <a:rPr lang="en-GB" sz="2400" dirty="0" smtClean="0"/>
              <a:t>Competition in the groceries retail sector (supermarkets) in Latin America and the Caribbean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Advocacy: agency effectiveness and impact assessment</a:t>
            </a:r>
          </a:p>
          <a:p>
            <a:pPr marL="0" indent="0" algn="r" fontAlgn="base">
              <a:spcAft>
                <a:spcPts val="600"/>
              </a:spcAft>
              <a:buNone/>
            </a:pPr>
            <a:r>
              <a:rPr lang="en-GB" sz="2200" dirty="0" smtClean="0"/>
              <a:t>More info: </a:t>
            </a:r>
            <a:r>
              <a:rPr lang="en-GB" sz="2200" dirty="0" smtClean="0">
                <a:hlinkClick r:id="rId2"/>
              </a:rPr>
              <a:t>http://www.oecd.org/competition/latinamerica/</a:t>
            </a:r>
            <a:r>
              <a:rPr lang="en-GB" sz="2200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56496" cy="1022400"/>
          </a:xfrm>
        </p:spPr>
        <p:txBody>
          <a:bodyPr/>
          <a:lstStyle/>
          <a:p>
            <a:r>
              <a:rPr lang="fr-FR" sz="3000" dirty="0" smtClean="0"/>
              <a:t>Latin </a:t>
            </a:r>
            <a:r>
              <a:rPr lang="fr-FR" sz="3000" dirty="0"/>
              <a:t>American </a:t>
            </a:r>
            <a:r>
              <a:rPr lang="fr-FR" sz="3000" dirty="0" err="1"/>
              <a:t>Competition</a:t>
            </a:r>
            <a:r>
              <a:rPr lang="fr-FR" sz="3000" dirty="0"/>
              <a:t> Forum (</a:t>
            </a:r>
            <a:r>
              <a:rPr lang="fr-FR" sz="3000" dirty="0" err="1"/>
              <a:t>cont’d</a:t>
            </a:r>
            <a:r>
              <a:rPr lang="fr-FR" sz="3000" dirty="0"/>
              <a:t>)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08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1788"/>
            <a:ext cx="7776864" cy="49235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920880" cy="1022400"/>
          </a:xfrm>
        </p:spPr>
        <p:txBody>
          <a:bodyPr/>
          <a:lstStyle/>
          <a:p>
            <a:r>
              <a:rPr lang="fr-FR" sz="3000" dirty="0" smtClean="0"/>
              <a:t> Latin </a:t>
            </a:r>
            <a:r>
              <a:rPr lang="fr-FR" sz="3000" dirty="0"/>
              <a:t>American </a:t>
            </a:r>
            <a:r>
              <a:rPr lang="fr-FR" sz="3000" dirty="0" err="1"/>
              <a:t>Competition</a:t>
            </a:r>
            <a:r>
              <a:rPr lang="fr-FR" sz="3000" dirty="0"/>
              <a:t> </a:t>
            </a:r>
            <a:r>
              <a:rPr lang="fr-FR" sz="3000" dirty="0" smtClean="0"/>
              <a:t>Forum 2014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6267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4340D7FEE45240BB7ED9BE8521FD54" ma:contentTypeVersion="0" ma:contentTypeDescription="Create a new document." ma:contentTypeScope="" ma:versionID="fcb24c5bad6bdf552a0ef7cf90ca5fe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3E3CFF-3A3F-419F-BBA5-367AAAD799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18E06AC-DE82-419A-A3D1-E5FB842C31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F22EAE-DAED-4CE6-BDB8-B9C731A0056C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1840</TotalTime>
  <Words>1162</Words>
  <Application>Microsoft Office PowerPoint</Application>
  <PresentationFormat>On-screen Show (4:3)</PresentationFormat>
  <Paragraphs>167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OECD_English_white</vt:lpstr>
      <vt:lpstr>OECD: BETTER (COMPETITION) POLICIES FOR BETTER LIVES</vt:lpstr>
      <vt:lpstr>OECD Better policies/lives from every angle</vt:lpstr>
      <vt:lpstr>Outreach Programme</vt:lpstr>
      <vt:lpstr>GFC - Global Forum on Competition</vt:lpstr>
      <vt:lpstr>Global Forum on Competition (cont’d)</vt:lpstr>
      <vt:lpstr>Global Forum on Competition (cont’d)</vt:lpstr>
      <vt:lpstr>LACF – Latin American Competition Forum</vt:lpstr>
      <vt:lpstr>Latin American Competition Forum (cont’d)</vt:lpstr>
      <vt:lpstr> Latin American Competition Forum 2014</vt:lpstr>
      <vt:lpstr>Regional competition policy centres</vt:lpstr>
      <vt:lpstr>Capacity building: tailor-made to individual needs</vt:lpstr>
      <vt:lpstr>Targeted reviews</vt:lpstr>
      <vt:lpstr>Fighting bid rigging</vt:lpstr>
      <vt:lpstr>Competition Assessment Toolkit</vt:lpstr>
      <vt:lpstr>THANK YOU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OECD BETTER POLICIES FOR  BETTER LIVES</dc:title>
  <dc:creator>CHAMMAS Mona</dc:creator>
  <cp:lastModifiedBy>CAadmin</cp:lastModifiedBy>
  <cp:revision>122</cp:revision>
  <dcterms:created xsi:type="dcterms:W3CDTF">2014-11-12T10:58:06Z</dcterms:created>
  <dcterms:modified xsi:type="dcterms:W3CDTF">2016-03-11T10:01:08Z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0x010100414340D7FEE45240BB7ED9BE8521FD54</vt:lpwstr>
  </property>
</Properties>
</file>