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8" r:id="rId3"/>
    <p:sldId id="259" r:id="rId4"/>
    <p:sldId id="260" r:id="rId5"/>
    <p:sldId id="269" r:id="rId6"/>
    <p:sldId id="261" r:id="rId7"/>
    <p:sldId id="262" r:id="rId8"/>
    <p:sldId id="263" r:id="rId9"/>
    <p:sldId id="265" r:id="rId10"/>
    <p:sldId id="266" r:id="rId11"/>
    <p:sldId id="267" r:id="rId12"/>
    <p:sldId id="268" r:id="rId13"/>
    <p:sldId id="264"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882" y="-1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8C4361-6E11-4FB1-B071-DA0B8F727BF3}" type="datetimeFigureOut">
              <a:rPr lang="en-ZA" smtClean="0"/>
              <a:t>2014/12/11</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3299D6-8AAF-4C02-8372-52A0D68DF4A5}" type="slidenum">
              <a:rPr lang="en-ZA" smtClean="0"/>
              <a:t>‹#›</a:t>
            </a:fld>
            <a:endParaRPr lang="en-ZA"/>
          </a:p>
        </p:txBody>
      </p:sp>
    </p:spTree>
    <p:extLst>
      <p:ext uri="{BB962C8B-B14F-4D97-AF65-F5344CB8AC3E}">
        <p14:creationId xmlns:p14="http://schemas.microsoft.com/office/powerpoint/2010/main" val="3023970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D5F94244-3264-4B30-B1AF-053D974B4479}" type="datetime1">
              <a:rPr lang="en-ZA" smtClean="0"/>
              <a:t>2014/12/11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10011A6-FDC0-461C-B914-C4FE4685099B}" type="slidenum">
              <a:rPr lang="en-ZA" smtClean="0"/>
              <a:t>‹#›</a:t>
            </a:fld>
            <a:endParaRPr lang="en-ZA"/>
          </a:p>
        </p:txBody>
      </p:sp>
    </p:spTree>
    <p:extLst>
      <p:ext uri="{BB962C8B-B14F-4D97-AF65-F5344CB8AC3E}">
        <p14:creationId xmlns:p14="http://schemas.microsoft.com/office/powerpoint/2010/main" val="545590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E8967849-B681-4FC5-A28C-D54D7FCB28AB}" type="datetime1">
              <a:rPr lang="en-ZA" smtClean="0"/>
              <a:t>2014/12/11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10011A6-FDC0-461C-B914-C4FE4685099B}" type="slidenum">
              <a:rPr lang="en-ZA" smtClean="0"/>
              <a:t>‹#›</a:t>
            </a:fld>
            <a:endParaRPr lang="en-ZA"/>
          </a:p>
        </p:txBody>
      </p:sp>
    </p:spTree>
    <p:extLst>
      <p:ext uri="{BB962C8B-B14F-4D97-AF65-F5344CB8AC3E}">
        <p14:creationId xmlns:p14="http://schemas.microsoft.com/office/powerpoint/2010/main" val="41783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8A10F1F-1E07-4FFC-A2D3-E0EC96851557}" type="datetime1">
              <a:rPr lang="en-ZA" smtClean="0"/>
              <a:t>2014/12/11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10011A6-FDC0-461C-B914-C4FE4685099B}" type="slidenum">
              <a:rPr lang="en-ZA" smtClean="0"/>
              <a:t>‹#›</a:t>
            </a:fld>
            <a:endParaRPr lang="en-ZA"/>
          </a:p>
        </p:txBody>
      </p:sp>
    </p:spTree>
    <p:extLst>
      <p:ext uri="{BB962C8B-B14F-4D97-AF65-F5344CB8AC3E}">
        <p14:creationId xmlns:p14="http://schemas.microsoft.com/office/powerpoint/2010/main" val="2251905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80D3B86A-EE8E-41B4-9700-D2BCE1D7CAD2}" type="datetime1">
              <a:rPr lang="en-ZA" smtClean="0"/>
              <a:t>2014/12/11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10011A6-FDC0-461C-B914-C4FE4685099B}" type="slidenum">
              <a:rPr lang="en-ZA" smtClean="0"/>
              <a:t>‹#›</a:t>
            </a:fld>
            <a:endParaRPr lang="en-ZA"/>
          </a:p>
        </p:txBody>
      </p:sp>
    </p:spTree>
    <p:extLst>
      <p:ext uri="{BB962C8B-B14F-4D97-AF65-F5344CB8AC3E}">
        <p14:creationId xmlns:p14="http://schemas.microsoft.com/office/powerpoint/2010/main" val="2401367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22C0C0-E1EA-44E2-BE11-5FDCC95FBA44}" type="datetime1">
              <a:rPr lang="en-ZA" smtClean="0"/>
              <a:t>2014/12/11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10011A6-FDC0-461C-B914-C4FE4685099B}" type="slidenum">
              <a:rPr lang="en-ZA" smtClean="0"/>
              <a:t>‹#›</a:t>
            </a:fld>
            <a:endParaRPr lang="en-ZA"/>
          </a:p>
        </p:txBody>
      </p:sp>
    </p:spTree>
    <p:extLst>
      <p:ext uri="{BB962C8B-B14F-4D97-AF65-F5344CB8AC3E}">
        <p14:creationId xmlns:p14="http://schemas.microsoft.com/office/powerpoint/2010/main" val="993633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282BBF33-46F5-4A6D-BC83-FA24ADAE533F}" type="datetime1">
              <a:rPr lang="en-ZA" smtClean="0"/>
              <a:t>2014/12/11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210011A6-FDC0-461C-B914-C4FE4685099B}" type="slidenum">
              <a:rPr lang="en-ZA" smtClean="0"/>
              <a:t>‹#›</a:t>
            </a:fld>
            <a:endParaRPr lang="en-ZA"/>
          </a:p>
        </p:txBody>
      </p:sp>
    </p:spTree>
    <p:extLst>
      <p:ext uri="{BB962C8B-B14F-4D97-AF65-F5344CB8AC3E}">
        <p14:creationId xmlns:p14="http://schemas.microsoft.com/office/powerpoint/2010/main" val="4185264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88B91BFC-7D0A-4E7D-9859-242D755B09AE}" type="datetime1">
              <a:rPr lang="en-ZA" smtClean="0"/>
              <a:t>2014/12/11</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210011A6-FDC0-461C-B914-C4FE4685099B}" type="slidenum">
              <a:rPr lang="en-ZA" smtClean="0"/>
              <a:t>‹#›</a:t>
            </a:fld>
            <a:endParaRPr lang="en-ZA"/>
          </a:p>
        </p:txBody>
      </p:sp>
    </p:spTree>
    <p:extLst>
      <p:ext uri="{BB962C8B-B14F-4D97-AF65-F5344CB8AC3E}">
        <p14:creationId xmlns:p14="http://schemas.microsoft.com/office/powerpoint/2010/main" val="3059098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10BC3B98-BDF5-4076-8CED-0CB174A795D4}" type="datetime1">
              <a:rPr lang="en-ZA" smtClean="0"/>
              <a:t>2014/12/11</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210011A6-FDC0-461C-B914-C4FE4685099B}" type="slidenum">
              <a:rPr lang="en-ZA" smtClean="0"/>
              <a:t>‹#›</a:t>
            </a:fld>
            <a:endParaRPr lang="en-ZA"/>
          </a:p>
        </p:txBody>
      </p:sp>
    </p:spTree>
    <p:extLst>
      <p:ext uri="{BB962C8B-B14F-4D97-AF65-F5344CB8AC3E}">
        <p14:creationId xmlns:p14="http://schemas.microsoft.com/office/powerpoint/2010/main" val="4288814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E6D3C4-520D-4C2E-8372-316D65F3BC9A}" type="datetime1">
              <a:rPr lang="en-ZA" smtClean="0"/>
              <a:t>2014/12/11</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210011A6-FDC0-461C-B914-C4FE4685099B}" type="slidenum">
              <a:rPr lang="en-ZA" smtClean="0"/>
              <a:t>‹#›</a:t>
            </a:fld>
            <a:endParaRPr lang="en-ZA"/>
          </a:p>
        </p:txBody>
      </p:sp>
    </p:spTree>
    <p:extLst>
      <p:ext uri="{BB962C8B-B14F-4D97-AF65-F5344CB8AC3E}">
        <p14:creationId xmlns:p14="http://schemas.microsoft.com/office/powerpoint/2010/main" val="2195090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9411D7-7228-41AD-9AAD-A560100328CD}" type="datetime1">
              <a:rPr lang="en-ZA" smtClean="0"/>
              <a:t>2014/12/11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210011A6-FDC0-461C-B914-C4FE4685099B}" type="slidenum">
              <a:rPr lang="en-ZA" smtClean="0"/>
              <a:t>‹#›</a:t>
            </a:fld>
            <a:endParaRPr lang="en-ZA"/>
          </a:p>
        </p:txBody>
      </p:sp>
    </p:spTree>
    <p:extLst>
      <p:ext uri="{BB962C8B-B14F-4D97-AF65-F5344CB8AC3E}">
        <p14:creationId xmlns:p14="http://schemas.microsoft.com/office/powerpoint/2010/main" val="1375333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D6C5F1-6C4C-4CDB-928B-8BF8CD6D4CE3}" type="datetime1">
              <a:rPr lang="en-ZA" smtClean="0"/>
              <a:t>2014/12/11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210011A6-FDC0-461C-B914-C4FE4685099B}" type="slidenum">
              <a:rPr lang="en-ZA" smtClean="0"/>
              <a:t>‹#›</a:t>
            </a:fld>
            <a:endParaRPr lang="en-ZA"/>
          </a:p>
        </p:txBody>
      </p:sp>
    </p:spTree>
    <p:extLst>
      <p:ext uri="{BB962C8B-B14F-4D97-AF65-F5344CB8AC3E}">
        <p14:creationId xmlns:p14="http://schemas.microsoft.com/office/powerpoint/2010/main" val="2649964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652342-FF2D-46E4-A36E-A3E08694CED6}" type="datetime1">
              <a:rPr lang="en-ZA" smtClean="0"/>
              <a:t>2014/12/11</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0011A6-FDC0-461C-B914-C4FE4685099B}" type="slidenum">
              <a:rPr lang="en-ZA" smtClean="0"/>
              <a:t>‹#›</a:t>
            </a:fld>
            <a:endParaRPr lang="en-ZA"/>
          </a:p>
        </p:txBody>
      </p:sp>
    </p:spTree>
    <p:extLst>
      <p:ext uri="{BB962C8B-B14F-4D97-AF65-F5344CB8AC3E}">
        <p14:creationId xmlns:p14="http://schemas.microsoft.com/office/powerpoint/2010/main" val="2015296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8641"/>
            <a:ext cx="7772400" cy="2736303"/>
          </a:xfrm>
        </p:spPr>
        <p:txBody>
          <a:bodyPr>
            <a:normAutofit fontScale="90000"/>
          </a:bodyPr>
          <a:lstStyle/>
          <a:p>
            <a:r>
              <a:rPr lang="en-GB" dirty="0"/>
              <a:t> </a:t>
            </a:r>
            <a:r>
              <a:rPr lang="en-ZA" dirty="0"/>
              <a:t/>
            </a:r>
            <a:br>
              <a:rPr lang="en-ZA" dirty="0"/>
            </a:br>
            <a:r>
              <a:rPr lang="en-GB" b="1" dirty="0" smtClean="0"/>
              <a:t>COMPETITION AND THE CONSUMER - WHAT </a:t>
            </a:r>
            <a:r>
              <a:rPr lang="en-GB" b="1" smtClean="0"/>
              <a:t>IS IN IT FOR BATSWANA</a:t>
            </a:r>
            <a:r>
              <a:rPr lang="en-GB" b="1" dirty="0" smtClean="0"/>
              <a:t/>
            </a:r>
            <a:br>
              <a:rPr lang="en-GB" b="1" dirty="0" smtClean="0"/>
            </a:br>
            <a:endParaRPr lang="en-ZA" dirty="0"/>
          </a:p>
        </p:txBody>
      </p:sp>
      <p:sp>
        <p:nvSpPr>
          <p:cNvPr id="3" name="Subtitle 2"/>
          <p:cNvSpPr>
            <a:spLocks noGrp="1"/>
          </p:cNvSpPr>
          <p:nvPr>
            <p:ph type="subTitle" idx="1"/>
          </p:nvPr>
        </p:nvSpPr>
        <p:spPr>
          <a:xfrm>
            <a:off x="611560" y="2924944"/>
            <a:ext cx="7560840" cy="3024336"/>
          </a:xfrm>
        </p:spPr>
        <p:txBody>
          <a:bodyPr>
            <a:normAutofit fontScale="77500" lnSpcReduction="20000"/>
          </a:bodyPr>
          <a:lstStyle/>
          <a:p>
            <a:r>
              <a:rPr lang="en-ZA" dirty="0" smtClean="0"/>
              <a:t>PRESENTED BY</a:t>
            </a:r>
          </a:p>
          <a:p>
            <a:endParaRPr lang="en-ZA" dirty="0" smtClean="0"/>
          </a:p>
          <a:p>
            <a:r>
              <a:rPr lang="en-ZA" dirty="0" smtClean="0"/>
              <a:t> DR. SELINAH PETERS</a:t>
            </a:r>
          </a:p>
          <a:p>
            <a:endParaRPr lang="en-ZA" dirty="0" smtClean="0"/>
          </a:p>
          <a:p>
            <a:r>
              <a:rPr lang="en-ZA" dirty="0" smtClean="0"/>
              <a:t>AT THE SECOND NATIONAL STAKEHHOLDERS CONFERENCE ON COMPETITION HELD AT GICC ON MARCH 14 2013</a:t>
            </a:r>
            <a:br>
              <a:rPr lang="en-ZA" dirty="0" smtClean="0"/>
            </a:br>
            <a:endParaRPr lang="en-ZA" dirty="0"/>
          </a:p>
          <a:p>
            <a:endParaRPr lang="en-ZA" dirty="0"/>
          </a:p>
        </p:txBody>
      </p:sp>
      <p:sp>
        <p:nvSpPr>
          <p:cNvPr id="4" name="Slide Number Placeholder 3"/>
          <p:cNvSpPr>
            <a:spLocks noGrp="1"/>
          </p:cNvSpPr>
          <p:nvPr>
            <p:ph type="sldNum" sz="quarter" idx="12"/>
          </p:nvPr>
        </p:nvSpPr>
        <p:spPr/>
        <p:txBody>
          <a:bodyPr/>
          <a:lstStyle/>
          <a:p>
            <a:fld id="{210011A6-FDC0-461C-B914-C4FE4685099B}" type="slidenum">
              <a:rPr lang="en-ZA" smtClean="0"/>
              <a:t>1</a:t>
            </a:fld>
            <a:endParaRPr lang="en-ZA"/>
          </a:p>
        </p:txBody>
      </p:sp>
    </p:spTree>
    <p:extLst>
      <p:ext uri="{BB962C8B-B14F-4D97-AF65-F5344CB8AC3E}">
        <p14:creationId xmlns:p14="http://schemas.microsoft.com/office/powerpoint/2010/main" val="1134584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640960" cy="764704"/>
          </a:xfrm>
        </p:spPr>
        <p:txBody>
          <a:bodyPr>
            <a:normAutofit fontScale="90000"/>
          </a:bodyPr>
          <a:lstStyle/>
          <a:p>
            <a:r>
              <a:rPr lang="en-ZA" dirty="0" smtClean="0"/>
              <a:t>Results of the Economic Mapping Survey</a:t>
            </a:r>
            <a:endParaRPr lang="en-ZA" dirty="0"/>
          </a:p>
        </p:txBody>
      </p:sp>
      <p:sp>
        <p:nvSpPr>
          <p:cNvPr id="3" name="Content Placeholder 2"/>
          <p:cNvSpPr>
            <a:spLocks noGrp="1"/>
          </p:cNvSpPr>
          <p:nvPr>
            <p:ph idx="1"/>
          </p:nvPr>
        </p:nvSpPr>
        <p:spPr>
          <a:xfrm>
            <a:off x="251520" y="764704"/>
            <a:ext cx="8568952" cy="5976664"/>
          </a:xfrm>
        </p:spPr>
        <p:txBody>
          <a:bodyPr>
            <a:normAutofit fontScale="70000" lnSpcReduction="20000"/>
          </a:bodyPr>
          <a:lstStyle/>
          <a:p>
            <a:r>
              <a:rPr lang="en-ZA" dirty="0"/>
              <a:t>Anticompetitive practices exist and affect consumers in Botswana. </a:t>
            </a:r>
            <a:endParaRPr lang="en-ZA" dirty="0" smtClean="0"/>
          </a:p>
          <a:p>
            <a:pPr marL="0" indent="0">
              <a:buNone/>
            </a:pPr>
            <a:endParaRPr lang="en-ZA" dirty="0" smtClean="0"/>
          </a:p>
          <a:p>
            <a:r>
              <a:rPr lang="en-ZA" dirty="0" smtClean="0"/>
              <a:t>This </a:t>
            </a:r>
            <a:r>
              <a:rPr lang="en-ZA" dirty="0"/>
              <a:t>was justified by the Economic Mapping Study, specifically the survey done to determine the existence of anticompetitive </a:t>
            </a:r>
            <a:r>
              <a:rPr lang="en-ZA" dirty="0" smtClean="0"/>
              <a:t>practices.</a:t>
            </a:r>
          </a:p>
          <a:p>
            <a:pPr marL="0" indent="0">
              <a:buNone/>
            </a:pPr>
            <a:endParaRPr lang="en-ZA" dirty="0" smtClean="0"/>
          </a:p>
          <a:p>
            <a:r>
              <a:rPr lang="en-ZA" dirty="0" smtClean="0"/>
              <a:t>Revealed that 68.8% of the respondents said its existence was moderate, 20.8% said its existence was significant and 8.3% said it was huge. </a:t>
            </a:r>
          </a:p>
          <a:p>
            <a:endParaRPr lang="en-ZA" dirty="0"/>
          </a:p>
          <a:p>
            <a:r>
              <a:rPr lang="en-ZA" dirty="0" smtClean="0"/>
              <a:t>Price </a:t>
            </a:r>
            <a:r>
              <a:rPr lang="en-ZA" dirty="0"/>
              <a:t>fixing and unfair trade practices </a:t>
            </a:r>
            <a:r>
              <a:rPr lang="en-ZA" dirty="0" smtClean="0"/>
              <a:t>were found to be </a:t>
            </a:r>
            <a:r>
              <a:rPr lang="en-ZA" dirty="0"/>
              <a:t>the key concerns at both local and national levels. </a:t>
            </a:r>
            <a:endParaRPr lang="en-ZA" dirty="0" smtClean="0"/>
          </a:p>
          <a:p>
            <a:pPr marL="0" indent="0">
              <a:buNone/>
            </a:pPr>
            <a:endParaRPr lang="en-ZA" dirty="0" smtClean="0"/>
          </a:p>
          <a:p>
            <a:r>
              <a:rPr lang="en-ZA" dirty="0" smtClean="0"/>
              <a:t>Bid </a:t>
            </a:r>
            <a:r>
              <a:rPr lang="en-ZA" dirty="0"/>
              <a:t>rigging was found to be prevalent only at national level</a:t>
            </a:r>
            <a:r>
              <a:rPr lang="en-ZA" dirty="0" smtClean="0"/>
              <a:t>.</a:t>
            </a:r>
          </a:p>
          <a:p>
            <a:pPr marL="0" indent="0">
              <a:buNone/>
            </a:pPr>
            <a:endParaRPr lang="en-ZA" dirty="0"/>
          </a:p>
          <a:p>
            <a:pPr marL="0" indent="0">
              <a:buNone/>
            </a:pPr>
            <a:r>
              <a:rPr lang="en-ZA" dirty="0" smtClean="0"/>
              <a:t>Source: Competition Scenario in Botswana. ( June, 2006). Botswana Institute for Development Policy Analysis</a:t>
            </a:r>
          </a:p>
          <a:p>
            <a:endParaRPr lang="en-ZA" dirty="0"/>
          </a:p>
          <a:p>
            <a:endParaRPr lang="en-ZA" dirty="0"/>
          </a:p>
          <a:p>
            <a:endParaRPr lang="en-ZA" dirty="0"/>
          </a:p>
        </p:txBody>
      </p:sp>
      <p:sp>
        <p:nvSpPr>
          <p:cNvPr id="4" name="Slide Number Placeholder 3"/>
          <p:cNvSpPr>
            <a:spLocks noGrp="1"/>
          </p:cNvSpPr>
          <p:nvPr>
            <p:ph type="sldNum" sz="quarter" idx="12"/>
          </p:nvPr>
        </p:nvSpPr>
        <p:spPr/>
        <p:txBody>
          <a:bodyPr/>
          <a:lstStyle/>
          <a:p>
            <a:endParaRPr lang="en-ZA" dirty="0" smtClean="0"/>
          </a:p>
          <a:p>
            <a:endParaRPr lang="en-ZA" dirty="0"/>
          </a:p>
        </p:txBody>
      </p:sp>
    </p:spTree>
    <p:extLst>
      <p:ext uri="{BB962C8B-B14F-4D97-AF65-F5344CB8AC3E}">
        <p14:creationId xmlns:p14="http://schemas.microsoft.com/office/powerpoint/2010/main" val="4262307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301006"/>
          </a:xfrm>
        </p:spPr>
        <p:txBody>
          <a:bodyPr>
            <a:normAutofit fontScale="90000"/>
          </a:bodyPr>
          <a:lstStyle/>
          <a:p>
            <a:r>
              <a:rPr lang="en-ZA" b="1" dirty="0" smtClean="0"/>
              <a:t/>
            </a:r>
            <a:br>
              <a:rPr lang="en-ZA" b="1" dirty="0" smtClean="0"/>
            </a:br>
            <a:r>
              <a:rPr lang="en-ZA" b="1" dirty="0" smtClean="0"/>
              <a:t>Extent </a:t>
            </a:r>
            <a:r>
              <a:rPr lang="en-ZA" b="1" dirty="0"/>
              <a:t>to which consumers are affected by Anticompetitive Practices</a:t>
            </a:r>
            <a:r>
              <a:rPr lang="en-ZA" dirty="0"/>
              <a:t/>
            </a:r>
            <a:br>
              <a:rPr lang="en-ZA" dirty="0"/>
            </a:br>
            <a:endParaRPr lang="en-ZA" dirty="0"/>
          </a:p>
        </p:txBody>
      </p:sp>
      <p:graphicFrame>
        <p:nvGraphicFramePr>
          <p:cNvPr id="4" name="Content Placeholder 3"/>
          <p:cNvGraphicFramePr>
            <a:graphicFrameLocks noGrp="1"/>
          </p:cNvGraphicFramePr>
          <p:nvPr>
            <p:ph idx="1"/>
          </p:nvPr>
        </p:nvGraphicFramePr>
        <p:xfrm>
          <a:off x="1637665" y="2636361"/>
          <a:ext cx="5868670" cy="2453640"/>
        </p:xfrm>
        <a:graphic>
          <a:graphicData uri="http://schemas.openxmlformats.org/drawingml/2006/table">
            <a:tbl>
              <a:tblPr firstRow="1" firstCol="1" bandRow="1">
                <a:tableStyleId>{5C22544A-7EE6-4342-B048-85BDC9FD1C3A}</a:tableStyleId>
              </a:tblPr>
              <a:tblGrid>
                <a:gridCol w="1955800"/>
                <a:gridCol w="1956435"/>
                <a:gridCol w="1956435"/>
              </a:tblGrid>
              <a:tr h="0">
                <a:tc>
                  <a:txBody>
                    <a:bodyPr/>
                    <a:lstStyle/>
                    <a:p>
                      <a:pPr algn="ctr">
                        <a:lnSpc>
                          <a:spcPct val="115000"/>
                        </a:lnSpc>
                        <a:spcAft>
                          <a:spcPts val="0"/>
                        </a:spcAft>
                      </a:pPr>
                      <a:r>
                        <a:rPr lang="en-ZA" sz="2000">
                          <a:effectLst/>
                        </a:rPr>
                        <a:t>Extent of impact</a:t>
                      </a:r>
                      <a:endParaRPr lang="en-ZA"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ZA" sz="2000">
                          <a:effectLst/>
                        </a:rPr>
                        <a:t>Number</a:t>
                      </a:r>
                      <a:endParaRPr lang="en-ZA"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ZA" sz="2000">
                          <a:effectLst/>
                        </a:rPr>
                        <a:t>Percent</a:t>
                      </a:r>
                      <a:endParaRPr lang="en-ZA" sz="1100">
                        <a:effectLst/>
                        <a:latin typeface="Calibri"/>
                        <a:ea typeface="Calibri"/>
                        <a:cs typeface="Times New Roman"/>
                      </a:endParaRPr>
                    </a:p>
                  </a:txBody>
                  <a:tcPr marL="68580" marR="68580" marT="0" marB="0"/>
                </a:tc>
              </a:tr>
              <a:tr h="0">
                <a:tc>
                  <a:txBody>
                    <a:bodyPr/>
                    <a:lstStyle/>
                    <a:p>
                      <a:pPr>
                        <a:lnSpc>
                          <a:spcPct val="115000"/>
                        </a:lnSpc>
                        <a:spcAft>
                          <a:spcPts val="0"/>
                        </a:spcAft>
                      </a:pPr>
                      <a:r>
                        <a:rPr lang="en-ZA" sz="2000">
                          <a:effectLst/>
                        </a:rPr>
                        <a:t>Insignificantly</a:t>
                      </a:r>
                      <a:endParaRPr lang="en-ZA"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ZA" sz="2000">
                          <a:effectLst/>
                        </a:rPr>
                        <a:t>2</a:t>
                      </a:r>
                      <a:endParaRPr lang="en-ZA"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ZA" sz="2000">
                          <a:effectLst/>
                        </a:rPr>
                        <a:t>4.2</a:t>
                      </a:r>
                      <a:endParaRPr lang="en-ZA" sz="1100">
                        <a:effectLst/>
                        <a:latin typeface="Calibri"/>
                        <a:ea typeface="Calibri"/>
                        <a:cs typeface="Times New Roman"/>
                      </a:endParaRPr>
                    </a:p>
                  </a:txBody>
                  <a:tcPr marL="68580" marR="68580" marT="0" marB="0"/>
                </a:tc>
              </a:tr>
              <a:tr h="0">
                <a:tc>
                  <a:txBody>
                    <a:bodyPr/>
                    <a:lstStyle/>
                    <a:p>
                      <a:pPr>
                        <a:lnSpc>
                          <a:spcPct val="115000"/>
                        </a:lnSpc>
                        <a:spcAft>
                          <a:spcPts val="0"/>
                        </a:spcAft>
                      </a:pPr>
                      <a:r>
                        <a:rPr lang="en-ZA" sz="2000">
                          <a:effectLst/>
                        </a:rPr>
                        <a:t>Moderately</a:t>
                      </a:r>
                      <a:endParaRPr lang="en-ZA"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ZA" sz="2000">
                          <a:effectLst/>
                        </a:rPr>
                        <a:t>16</a:t>
                      </a:r>
                      <a:endParaRPr lang="en-ZA"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ZA" sz="2000">
                          <a:effectLst/>
                        </a:rPr>
                        <a:t>33.3</a:t>
                      </a:r>
                      <a:endParaRPr lang="en-ZA" sz="1100">
                        <a:effectLst/>
                        <a:latin typeface="Calibri"/>
                        <a:ea typeface="Calibri"/>
                        <a:cs typeface="Times New Roman"/>
                      </a:endParaRPr>
                    </a:p>
                  </a:txBody>
                  <a:tcPr marL="68580" marR="68580" marT="0" marB="0"/>
                </a:tc>
              </a:tr>
              <a:tr h="0">
                <a:tc>
                  <a:txBody>
                    <a:bodyPr/>
                    <a:lstStyle/>
                    <a:p>
                      <a:pPr>
                        <a:lnSpc>
                          <a:spcPct val="115000"/>
                        </a:lnSpc>
                        <a:spcAft>
                          <a:spcPts val="0"/>
                        </a:spcAft>
                      </a:pPr>
                      <a:r>
                        <a:rPr lang="en-ZA" sz="2000">
                          <a:effectLst/>
                        </a:rPr>
                        <a:t>Significantly</a:t>
                      </a:r>
                      <a:endParaRPr lang="en-ZA"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ZA" sz="2000">
                          <a:effectLst/>
                        </a:rPr>
                        <a:t>22</a:t>
                      </a:r>
                      <a:endParaRPr lang="en-ZA"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ZA" sz="2000">
                          <a:effectLst/>
                        </a:rPr>
                        <a:t>45.8</a:t>
                      </a:r>
                      <a:endParaRPr lang="en-ZA" sz="1100">
                        <a:effectLst/>
                        <a:latin typeface="Calibri"/>
                        <a:ea typeface="Calibri"/>
                        <a:cs typeface="Times New Roman"/>
                      </a:endParaRPr>
                    </a:p>
                  </a:txBody>
                  <a:tcPr marL="68580" marR="68580" marT="0" marB="0"/>
                </a:tc>
              </a:tr>
              <a:tr h="0">
                <a:tc>
                  <a:txBody>
                    <a:bodyPr/>
                    <a:lstStyle/>
                    <a:p>
                      <a:pPr>
                        <a:lnSpc>
                          <a:spcPct val="115000"/>
                        </a:lnSpc>
                        <a:spcAft>
                          <a:spcPts val="0"/>
                        </a:spcAft>
                      </a:pPr>
                      <a:r>
                        <a:rPr lang="en-ZA" sz="2000">
                          <a:effectLst/>
                        </a:rPr>
                        <a:t>Hugely</a:t>
                      </a:r>
                      <a:endParaRPr lang="en-ZA"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ZA" sz="2000">
                          <a:effectLst/>
                        </a:rPr>
                        <a:t>5</a:t>
                      </a:r>
                      <a:endParaRPr lang="en-ZA"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ZA" sz="2000">
                          <a:effectLst/>
                        </a:rPr>
                        <a:t>10.4</a:t>
                      </a:r>
                      <a:endParaRPr lang="en-ZA" sz="1100">
                        <a:effectLst/>
                        <a:latin typeface="Calibri"/>
                        <a:ea typeface="Calibri"/>
                        <a:cs typeface="Times New Roman"/>
                      </a:endParaRPr>
                    </a:p>
                  </a:txBody>
                  <a:tcPr marL="68580" marR="68580" marT="0" marB="0"/>
                </a:tc>
              </a:tr>
              <a:tr h="0">
                <a:tc>
                  <a:txBody>
                    <a:bodyPr/>
                    <a:lstStyle/>
                    <a:p>
                      <a:pPr>
                        <a:lnSpc>
                          <a:spcPct val="115000"/>
                        </a:lnSpc>
                        <a:spcAft>
                          <a:spcPts val="0"/>
                        </a:spcAft>
                      </a:pPr>
                      <a:r>
                        <a:rPr lang="en-ZA" sz="2000">
                          <a:effectLst/>
                        </a:rPr>
                        <a:t>Non response</a:t>
                      </a:r>
                      <a:endParaRPr lang="en-ZA"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ZA" sz="2000">
                          <a:effectLst/>
                        </a:rPr>
                        <a:t>3</a:t>
                      </a:r>
                      <a:endParaRPr lang="en-ZA"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ZA" sz="2000">
                          <a:effectLst/>
                        </a:rPr>
                        <a:t>6.3</a:t>
                      </a:r>
                      <a:endParaRPr lang="en-ZA" sz="1100">
                        <a:effectLst/>
                        <a:latin typeface="Calibri"/>
                        <a:ea typeface="Calibri"/>
                        <a:cs typeface="Times New Roman"/>
                      </a:endParaRPr>
                    </a:p>
                  </a:txBody>
                  <a:tcPr marL="68580" marR="68580" marT="0" marB="0"/>
                </a:tc>
              </a:tr>
              <a:tr h="0">
                <a:tc>
                  <a:txBody>
                    <a:bodyPr/>
                    <a:lstStyle/>
                    <a:p>
                      <a:pPr>
                        <a:lnSpc>
                          <a:spcPct val="115000"/>
                        </a:lnSpc>
                        <a:spcAft>
                          <a:spcPts val="0"/>
                        </a:spcAft>
                      </a:pPr>
                      <a:r>
                        <a:rPr lang="en-ZA" sz="2000">
                          <a:effectLst/>
                        </a:rPr>
                        <a:t>Total</a:t>
                      </a:r>
                      <a:endParaRPr lang="en-ZA"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ZA" sz="2000">
                          <a:effectLst/>
                        </a:rPr>
                        <a:t>48</a:t>
                      </a:r>
                      <a:endParaRPr lang="en-ZA"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ZA" sz="2000" dirty="0">
                          <a:effectLst/>
                        </a:rPr>
                        <a:t>100</a:t>
                      </a:r>
                      <a:endParaRPr lang="en-ZA" sz="1100" dirty="0">
                        <a:effectLst/>
                        <a:latin typeface="Calibri"/>
                        <a:ea typeface="Calibri"/>
                        <a:cs typeface="Times New Roman"/>
                      </a:endParaRPr>
                    </a:p>
                  </a:txBody>
                  <a:tcPr marL="68580" marR="68580" marT="0" marB="0"/>
                </a:tc>
              </a:tr>
            </a:tbl>
          </a:graphicData>
        </a:graphic>
      </p:graphicFrame>
      <p:sp>
        <p:nvSpPr>
          <p:cNvPr id="5" name="Rectangle 1"/>
          <p:cNvSpPr>
            <a:spLocks noChangeArrowheads="1"/>
          </p:cNvSpPr>
          <p:nvPr/>
        </p:nvSpPr>
        <p:spPr bwMode="auto">
          <a:xfrm>
            <a:off x="1638300" y="26368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210011A6-FDC0-461C-B914-C4FE4685099B}" type="slidenum">
              <a:rPr lang="en-ZA" smtClean="0"/>
              <a:t>11</a:t>
            </a:fld>
            <a:endParaRPr lang="en-ZA"/>
          </a:p>
        </p:txBody>
      </p:sp>
    </p:spTree>
    <p:extLst>
      <p:ext uri="{BB962C8B-B14F-4D97-AF65-F5344CB8AC3E}">
        <p14:creationId xmlns:p14="http://schemas.microsoft.com/office/powerpoint/2010/main" val="1138006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4000" dirty="0" smtClean="0"/>
              <a:t>CONTNUATION OF THE SURVEY</a:t>
            </a:r>
            <a:endParaRPr lang="en-ZA" sz="4000" dirty="0"/>
          </a:p>
        </p:txBody>
      </p:sp>
      <p:sp>
        <p:nvSpPr>
          <p:cNvPr id="3" name="Content Placeholder 2"/>
          <p:cNvSpPr>
            <a:spLocks noGrp="1"/>
          </p:cNvSpPr>
          <p:nvPr>
            <p:ph idx="1"/>
          </p:nvPr>
        </p:nvSpPr>
        <p:spPr/>
        <p:txBody>
          <a:bodyPr>
            <a:normAutofit fontScale="92500" lnSpcReduction="10000"/>
          </a:bodyPr>
          <a:lstStyle/>
          <a:p>
            <a:r>
              <a:rPr lang="en-ZA" dirty="0"/>
              <a:t>About half of the respondents (45.8%) said that consumers were significantly affected by anticompetitive practices, 33.3% said they were moderately affected and 10.4% said they were hugely affected</a:t>
            </a:r>
            <a:r>
              <a:rPr lang="en-ZA" dirty="0" smtClean="0"/>
              <a:t>.</a:t>
            </a:r>
          </a:p>
          <a:p>
            <a:pPr marL="0" indent="0">
              <a:buNone/>
            </a:pPr>
            <a:endParaRPr lang="en-ZA" dirty="0"/>
          </a:p>
          <a:p>
            <a:r>
              <a:rPr lang="en-ZA" dirty="0"/>
              <a:t>The most prevalent anticompetitive practices were price fixing and exclusive dealing identified by 39.6% of the respondents for each case and predatory pricing (22.9%).</a:t>
            </a:r>
          </a:p>
          <a:p>
            <a:endParaRPr lang="en-ZA" dirty="0"/>
          </a:p>
        </p:txBody>
      </p:sp>
      <p:sp>
        <p:nvSpPr>
          <p:cNvPr id="4" name="Slide Number Placeholder 3"/>
          <p:cNvSpPr>
            <a:spLocks noGrp="1"/>
          </p:cNvSpPr>
          <p:nvPr>
            <p:ph type="sldNum" sz="quarter" idx="12"/>
          </p:nvPr>
        </p:nvSpPr>
        <p:spPr/>
        <p:txBody>
          <a:bodyPr/>
          <a:lstStyle/>
          <a:p>
            <a:fld id="{210011A6-FDC0-461C-B914-C4FE4685099B}" type="slidenum">
              <a:rPr lang="en-ZA" smtClean="0"/>
              <a:t>12</a:t>
            </a:fld>
            <a:endParaRPr lang="en-ZA"/>
          </a:p>
        </p:txBody>
      </p:sp>
    </p:spTree>
    <p:extLst>
      <p:ext uri="{BB962C8B-B14F-4D97-AF65-F5344CB8AC3E}">
        <p14:creationId xmlns:p14="http://schemas.microsoft.com/office/powerpoint/2010/main" val="752184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Conclusion</a:t>
            </a:r>
            <a:endParaRPr lang="en-ZA" dirty="0"/>
          </a:p>
        </p:txBody>
      </p:sp>
      <p:sp>
        <p:nvSpPr>
          <p:cNvPr id="3" name="Content Placeholder 2"/>
          <p:cNvSpPr>
            <a:spLocks noGrp="1"/>
          </p:cNvSpPr>
          <p:nvPr>
            <p:ph idx="1"/>
          </p:nvPr>
        </p:nvSpPr>
        <p:spPr/>
        <p:txBody>
          <a:bodyPr/>
          <a:lstStyle/>
          <a:p>
            <a:r>
              <a:rPr lang="en-ZA" dirty="0" smtClean="0"/>
              <a:t>Anticompetitive practices have significant negative impacts to both consumers and on developing economies and therefore competition laws need to be strictly enforced to protect and safeguard the interests of consumers and for efficiency.</a:t>
            </a:r>
            <a:endParaRPr lang="en-ZA" dirty="0"/>
          </a:p>
        </p:txBody>
      </p:sp>
      <p:sp>
        <p:nvSpPr>
          <p:cNvPr id="4" name="Slide Number Placeholder 3"/>
          <p:cNvSpPr>
            <a:spLocks noGrp="1"/>
          </p:cNvSpPr>
          <p:nvPr>
            <p:ph type="sldNum" sz="quarter" idx="12"/>
          </p:nvPr>
        </p:nvSpPr>
        <p:spPr/>
        <p:txBody>
          <a:bodyPr/>
          <a:lstStyle/>
          <a:p>
            <a:fld id="{210011A6-FDC0-461C-B914-C4FE4685099B}" type="slidenum">
              <a:rPr lang="en-ZA" smtClean="0"/>
              <a:t>13</a:t>
            </a:fld>
            <a:endParaRPr lang="en-ZA"/>
          </a:p>
        </p:txBody>
      </p:sp>
    </p:spTree>
    <p:extLst>
      <p:ext uri="{BB962C8B-B14F-4D97-AF65-F5344CB8AC3E}">
        <p14:creationId xmlns:p14="http://schemas.microsoft.com/office/powerpoint/2010/main" val="3324063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2634"/>
          </a:xfrm>
        </p:spPr>
        <p:txBody>
          <a:bodyPr/>
          <a:lstStyle/>
          <a:p>
            <a:endParaRPr lang="en-ZA" dirty="0"/>
          </a:p>
        </p:txBody>
      </p:sp>
      <p:sp>
        <p:nvSpPr>
          <p:cNvPr id="3" name="Content Placeholder 2"/>
          <p:cNvSpPr>
            <a:spLocks noGrp="1"/>
          </p:cNvSpPr>
          <p:nvPr>
            <p:ph idx="1"/>
          </p:nvPr>
        </p:nvSpPr>
        <p:spPr/>
        <p:txBody>
          <a:bodyPr/>
          <a:lstStyle/>
          <a:p>
            <a:r>
              <a:rPr lang="en-ZA" dirty="0" smtClean="0"/>
              <a:t>THANK YOU FOR YOUR ATTENTION</a:t>
            </a:r>
            <a:endParaRPr lang="en-ZA" dirty="0"/>
          </a:p>
        </p:txBody>
      </p:sp>
      <p:sp>
        <p:nvSpPr>
          <p:cNvPr id="4" name="Slide Number Placeholder 3"/>
          <p:cNvSpPr>
            <a:spLocks noGrp="1"/>
          </p:cNvSpPr>
          <p:nvPr>
            <p:ph type="sldNum" sz="quarter" idx="12"/>
          </p:nvPr>
        </p:nvSpPr>
        <p:spPr/>
        <p:txBody>
          <a:bodyPr/>
          <a:lstStyle/>
          <a:p>
            <a:fld id="{210011A6-FDC0-461C-B914-C4FE4685099B}" type="slidenum">
              <a:rPr lang="en-ZA" smtClean="0"/>
              <a:t>14</a:t>
            </a:fld>
            <a:endParaRPr lang="en-ZA"/>
          </a:p>
        </p:txBody>
      </p:sp>
    </p:spTree>
    <p:extLst>
      <p:ext uri="{BB962C8B-B14F-4D97-AF65-F5344CB8AC3E}">
        <p14:creationId xmlns:p14="http://schemas.microsoft.com/office/powerpoint/2010/main" val="3524690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584176"/>
          </a:xfrm>
        </p:spPr>
        <p:txBody>
          <a:bodyPr>
            <a:normAutofit fontScale="90000"/>
          </a:bodyPr>
          <a:lstStyle/>
          <a:p>
            <a:r>
              <a:rPr lang="en-ZA" dirty="0" smtClean="0"/>
              <a:t/>
            </a:r>
            <a:br>
              <a:rPr lang="en-ZA" dirty="0" smtClean="0"/>
            </a:br>
            <a:r>
              <a:rPr lang="en-ZA" dirty="0" smtClean="0"/>
              <a:t>Introduction</a:t>
            </a:r>
            <a:br>
              <a:rPr lang="en-ZA" dirty="0" smtClean="0"/>
            </a:br>
            <a:r>
              <a:rPr lang="en-ZA" dirty="0" smtClean="0"/>
              <a:t/>
            </a:r>
            <a:br>
              <a:rPr lang="en-ZA" dirty="0" smtClean="0"/>
            </a:br>
            <a:r>
              <a:rPr lang="en-ZA" dirty="0" smtClean="0"/>
              <a:t>Who is BCCARO?</a:t>
            </a:r>
            <a:br>
              <a:rPr lang="en-ZA" dirty="0" smtClean="0"/>
            </a:br>
            <a:endParaRPr lang="en-ZA" dirty="0"/>
          </a:p>
        </p:txBody>
      </p:sp>
      <p:sp>
        <p:nvSpPr>
          <p:cNvPr id="3" name="Content Placeholder 2"/>
          <p:cNvSpPr>
            <a:spLocks noGrp="1"/>
          </p:cNvSpPr>
          <p:nvPr>
            <p:ph idx="1"/>
          </p:nvPr>
        </p:nvSpPr>
        <p:spPr>
          <a:xfrm>
            <a:off x="457200" y="2060848"/>
            <a:ext cx="8229600" cy="4464496"/>
          </a:xfrm>
        </p:spPr>
        <p:txBody>
          <a:bodyPr>
            <a:normAutofit fontScale="92500" lnSpcReduction="10000"/>
          </a:bodyPr>
          <a:lstStyle/>
          <a:p>
            <a:r>
              <a:rPr lang="en-ZA" dirty="0"/>
              <a:t>It is the mother body for consumer groups within the country. </a:t>
            </a:r>
            <a:endParaRPr lang="en-ZA" dirty="0" smtClean="0"/>
          </a:p>
          <a:p>
            <a:pPr marL="0" indent="0">
              <a:buNone/>
            </a:pPr>
            <a:endParaRPr lang="en-ZA" dirty="0"/>
          </a:p>
          <a:p>
            <a:r>
              <a:rPr lang="en-ZA" dirty="0"/>
              <a:t>Its mission is to represent consumers in all spheres of economic and social </a:t>
            </a:r>
            <a:r>
              <a:rPr lang="en-ZA" dirty="0" smtClean="0"/>
              <a:t>activities</a:t>
            </a:r>
          </a:p>
          <a:p>
            <a:pPr marL="0" indent="0">
              <a:buNone/>
            </a:pPr>
            <a:endParaRPr lang="en-ZA" dirty="0"/>
          </a:p>
          <a:p>
            <a:r>
              <a:rPr lang="en-ZA" dirty="0"/>
              <a:t>It seeks to enhance the wellbeing of consumers by advocating</a:t>
            </a:r>
            <a:r>
              <a:rPr lang="en-ZA" dirty="0" smtClean="0"/>
              <a:t>, educating, protecting </a:t>
            </a:r>
            <a:r>
              <a:rPr lang="en-ZA" dirty="0"/>
              <a:t>and promoting their interests in the marketplace.</a:t>
            </a:r>
          </a:p>
          <a:p>
            <a:endParaRPr lang="en-ZA" dirty="0"/>
          </a:p>
        </p:txBody>
      </p:sp>
      <p:sp>
        <p:nvSpPr>
          <p:cNvPr id="4" name="Slide Number Placeholder 3"/>
          <p:cNvSpPr>
            <a:spLocks noGrp="1"/>
          </p:cNvSpPr>
          <p:nvPr>
            <p:ph type="sldNum" sz="quarter" idx="12"/>
          </p:nvPr>
        </p:nvSpPr>
        <p:spPr/>
        <p:txBody>
          <a:bodyPr/>
          <a:lstStyle/>
          <a:p>
            <a:fld id="{210011A6-FDC0-461C-B914-C4FE4685099B}" type="slidenum">
              <a:rPr lang="en-ZA" smtClean="0"/>
              <a:t>2</a:t>
            </a:fld>
            <a:endParaRPr lang="en-ZA"/>
          </a:p>
        </p:txBody>
      </p:sp>
    </p:spTree>
    <p:extLst>
      <p:ext uri="{BB962C8B-B14F-4D97-AF65-F5344CB8AC3E}">
        <p14:creationId xmlns:p14="http://schemas.microsoft.com/office/powerpoint/2010/main" val="3620783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8229600" cy="1224136"/>
          </a:xfrm>
        </p:spPr>
        <p:txBody>
          <a:bodyPr>
            <a:normAutofit fontScale="90000"/>
          </a:bodyPr>
          <a:lstStyle/>
          <a:p>
            <a:r>
              <a:rPr lang="en-ZA" sz="4000" dirty="0" smtClean="0"/>
              <a:t>Consumers’ Expectations for Competition as a Consumer Protection Measure</a:t>
            </a:r>
            <a:endParaRPr lang="en-ZA" sz="4000" dirty="0"/>
          </a:p>
        </p:txBody>
      </p:sp>
      <p:sp>
        <p:nvSpPr>
          <p:cNvPr id="3" name="Content Placeholder 2"/>
          <p:cNvSpPr>
            <a:spLocks noGrp="1"/>
          </p:cNvSpPr>
          <p:nvPr>
            <p:ph idx="1"/>
          </p:nvPr>
        </p:nvSpPr>
        <p:spPr>
          <a:xfrm>
            <a:off x="107504" y="1412776"/>
            <a:ext cx="8784976" cy="5328592"/>
          </a:xfrm>
        </p:spPr>
        <p:txBody>
          <a:bodyPr>
            <a:normAutofit fontScale="47500" lnSpcReduction="20000"/>
          </a:bodyPr>
          <a:lstStyle/>
          <a:p>
            <a:pPr marL="0" indent="0">
              <a:buNone/>
            </a:pPr>
            <a:endParaRPr lang="en-ZA" sz="3800" dirty="0" smtClean="0"/>
          </a:p>
          <a:p>
            <a:r>
              <a:rPr lang="en-ZA" sz="3800" dirty="0" smtClean="0"/>
              <a:t>If </a:t>
            </a:r>
            <a:r>
              <a:rPr lang="en-ZA" sz="3800" dirty="0"/>
              <a:t>well managed </a:t>
            </a:r>
            <a:r>
              <a:rPr lang="en-ZA" sz="3800" dirty="0" smtClean="0"/>
              <a:t>and regulated competition could </a:t>
            </a:r>
            <a:r>
              <a:rPr lang="en-ZA" sz="3800" dirty="0"/>
              <a:t>enhance </a:t>
            </a:r>
            <a:r>
              <a:rPr lang="en-ZA" sz="3800" dirty="0" smtClean="0"/>
              <a:t>consumers’ wellbeing </a:t>
            </a:r>
            <a:r>
              <a:rPr lang="en-ZA" sz="3800" dirty="0"/>
              <a:t>and support economic growth and </a:t>
            </a:r>
            <a:r>
              <a:rPr lang="en-ZA" sz="3800" dirty="0" smtClean="0"/>
              <a:t>diversification of the economy.</a:t>
            </a:r>
          </a:p>
          <a:p>
            <a:pPr marL="0" indent="0">
              <a:buNone/>
            </a:pPr>
            <a:endParaRPr lang="en-ZA" sz="3800" dirty="0" smtClean="0"/>
          </a:p>
          <a:p>
            <a:pPr marL="0" indent="0">
              <a:buNone/>
            </a:pPr>
            <a:r>
              <a:rPr lang="en-ZA" sz="3800" dirty="0"/>
              <a:t>	</a:t>
            </a:r>
            <a:r>
              <a:rPr lang="en-ZA" sz="3800" dirty="0" smtClean="0"/>
              <a:t>- Markets offering a </a:t>
            </a:r>
            <a:r>
              <a:rPr lang="en-ZA" sz="3800" b="1" dirty="0" smtClean="0"/>
              <a:t>variety</a:t>
            </a:r>
            <a:r>
              <a:rPr lang="en-ZA" sz="3800" dirty="0" smtClean="0"/>
              <a:t> of </a:t>
            </a:r>
            <a:r>
              <a:rPr lang="en-ZA" sz="3800" b="1" dirty="0" smtClean="0"/>
              <a:t>quality</a:t>
            </a:r>
            <a:r>
              <a:rPr lang="en-ZA" sz="3800" dirty="0" smtClean="0"/>
              <a:t>  goods and services at </a:t>
            </a:r>
            <a:r>
              <a:rPr lang="en-ZA" sz="3800" b="1" dirty="0" smtClean="0"/>
              <a:t>reasonable prices </a:t>
            </a:r>
          </a:p>
          <a:p>
            <a:pPr marL="0" indent="0">
              <a:buNone/>
            </a:pPr>
            <a:r>
              <a:rPr lang="en-ZA" sz="3800" b="1" dirty="0"/>
              <a:t>	</a:t>
            </a:r>
            <a:endParaRPr lang="en-ZA" sz="3800" b="1" dirty="0" smtClean="0"/>
          </a:p>
          <a:p>
            <a:pPr marL="0" indent="0">
              <a:buNone/>
            </a:pPr>
            <a:r>
              <a:rPr lang="en-ZA" sz="3800" b="1" dirty="0"/>
              <a:t>	</a:t>
            </a:r>
            <a:r>
              <a:rPr lang="en-ZA" sz="3800" dirty="0" smtClean="0"/>
              <a:t>- Safeguard consumers against an exploitation and 	   	    	    	   anticompetitive practices in the marketplace.</a:t>
            </a:r>
          </a:p>
          <a:p>
            <a:pPr marL="0" indent="0">
              <a:buNone/>
            </a:pPr>
            <a:endParaRPr lang="en-ZA" sz="3800" dirty="0"/>
          </a:p>
          <a:p>
            <a:pPr marL="0" indent="0">
              <a:buNone/>
            </a:pPr>
            <a:r>
              <a:rPr lang="en-ZA" sz="3800" dirty="0" smtClean="0"/>
              <a:t>                   - The competition  and consumer protection act are meant to complement  each  	    other in  protecting the interests of consumers</a:t>
            </a:r>
          </a:p>
          <a:p>
            <a:pPr marL="0" indent="0">
              <a:buNone/>
            </a:pPr>
            <a:endParaRPr lang="en-ZA" sz="3800" dirty="0"/>
          </a:p>
          <a:p>
            <a:pPr marL="0" indent="0">
              <a:buNone/>
            </a:pPr>
            <a:r>
              <a:rPr lang="en-ZA" sz="3800" dirty="0" smtClean="0"/>
              <a:t>Unfortunately, unlike other malpractices in the marketplace, anticompetitive practices are complex and not easy to be noticed by consumers or to quantify</a:t>
            </a:r>
          </a:p>
          <a:p>
            <a:pPr marL="0" indent="0">
              <a:buNone/>
            </a:pPr>
            <a:endParaRPr lang="en-ZA" sz="3800" dirty="0" smtClean="0"/>
          </a:p>
          <a:p>
            <a:pPr marL="0" indent="0">
              <a:buNone/>
            </a:pPr>
            <a:r>
              <a:rPr lang="en-ZA" sz="3800" dirty="0" smtClean="0"/>
              <a:t>This challenges the competition Authority to take serious action to protect consumers against anticompetitive practices </a:t>
            </a:r>
            <a:endParaRPr lang="en-ZA" sz="3800" dirty="0"/>
          </a:p>
          <a:p>
            <a:pPr marL="0" indent="0">
              <a:buNone/>
            </a:pPr>
            <a:endParaRPr lang="en-ZA" dirty="0" smtClean="0"/>
          </a:p>
          <a:p>
            <a:pPr marL="0" indent="0">
              <a:buNone/>
            </a:pPr>
            <a:r>
              <a:rPr lang="en-ZA" dirty="0"/>
              <a:t>	</a:t>
            </a:r>
            <a:endParaRPr lang="en-ZA" dirty="0" smtClean="0"/>
          </a:p>
          <a:p>
            <a:pPr marL="0" indent="0">
              <a:buNone/>
            </a:pPr>
            <a:endParaRPr lang="en-ZA" dirty="0" smtClean="0"/>
          </a:p>
          <a:p>
            <a:endParaRPr lang="en-ZA" dirty="0"/>
          </a:p>
        </p:txBody>
      </p:sp>
      <p:sp>
        <p:nvSpPr>
          <p:cNvPr id="4" name="Slide Number Placeholder 3"/>
          <p:cNvSpPr>
            <a:spLocks noGrp="1"/>
          </p:cNvSpPr>
          <p:nvPr>
            <p:ph type="sldNum" sz="quarter" idx="12"/>
          </p:nvPr>
        </p:nvSpPr>
        <p:spPr/>
        <p:txBody>
          <a:bodyPr/>
          <a:lstStyle/>
          <a:p>
            <a:fld id="{210011A6-FDC0-461C-B914-C4FE4685099B}" type="slidenum">
              <a:rPr lang="en-ZA" smtClean="0"/>
              <a:t>3</a:t>
            </a:fld>
            <a:endParaRPr lang="en-ZA"/>
          </a:p>
        </p:txBody>
      </p:sp>
    </p:spTree>
    <p:extLst>
      <p:ext uri="{BB962C8B-B14F-4D97-AF65-F5344CB8AC3E}">
        <p14:creationId xmlns:p14="http://schemas.microsoft.com/office/powerpoint/2010/main" val="3595306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52128"/>
          </a:xfrm>
        </p:spPr>
        <p:txBody>
          <a:bodyPr>
            <a:normAutofit fontScale="90000"/>
          </a:bodyPr>
          <a:lstStyle/>
          <a:p>
            <a:r>
              <a:rPr lang="en-ZA" dirty="0" smtClean="0"/>
              <a:t>Violation of Consumer Rights by Anticompetitive Practices</a:t>
            </a:r>
            <a:endParaRPr lang="en-ZA" dirty="0"/>
          </a:p>
        </p:txBody>
      </p:sp>
      <p:sp>
        <p:nvSpPr>
          <p:cNvPr id="3" name="Content Placeholder 2"/>
          <p:cNvSpPr>
            <a:spLocks noGrp="1"/>
          </p:cNvSpPr>
          <p:nvPr>
            <p:ph idx="1"/>
          </p:nvPr>
        </p:nvSpPr>
        <p:spPr>
          <a:xfrm>
            <a:off x="179512" y="1412776"/>
            <a:ext cx="8640960" cy="5328592"/>
          </a:xfrm>
        </p:spPr>
        <p:txBody>
          <a:bodyPr>
            <a:normAutofit fontScale="40000" lnSpcReduction="20000"/>
          </a:bodyPr>
          <a:lstStyle/>
          <a:p>
            <a:pPr>
              <a:buFont typeface="Wingdings" pitchFamily="2" charset="2"/>
              <a:buChar char="§"/>
            </a:pPr>
            <a:r>
              <a:rPr lang="en-ZA" sz="4000" dirty="0" smtClean="0"/>
              <a:t>Anti-competitive practices violet the consumer right to choose:</a:t>
            </a:r>
          </a:p>
          <a:p>
            <a:pPr marL="0" indent="0">
              <a:buNone/>
            </a:pPr>
            <a:r>
              <a:rPr lang="en-ZA" sz="4000" dirty="0" smtClean="0"/>
              <a:t>Consumers have the right to select from a range of products and services  offered at competitive prices with an assurance of satisfactory quality.</a:t>
            </a:r>
          </a:p>
          <a:p>
            <a:pPr marL="0" indent="0">
              <a:buNone/>
            </a:pPr>
            <a:endParaRPr lang="en-ZA" sz="4000" dirty="0"/>
          </a:p>
          <a:p>
            <a:pPr marL="0" indent="0">
              <a:buNone/>
            </a:pPr>
            <a:r>
              <a:rPr lang="en-ZA" sz="4000" dirty="0" smtClean="0"/>
              <a:t>But is this what is happening? </a:t>
            </a:r>
            <a:endParaRPr lang="en-ZA" sz="4000" dirty="0"/>
          </a:p>
          <a:p>
            <a:pPr marL="0" indent="0">
              <a:buNone/>
            </a:pPr>
            <a:endParaRPr lang="en-ZA" sz="4000" dirty="0" smtClean="0"/>
          </a:p>
          <a:p>
            <a:pPr marL="0" indent="0">
              <a:buNone/>
            </a:pPr>
            <a:r>
              <a:rPr lang="en-ZA" sz="4000" dirty="0" smtClean="0"/>
              <a:t>We know that we are faced with many Asian shops selling poor quality goods nicknamed disposables.</a:t>
            </a:r>
          </a:p>
          <a:p>
            <a:pPr marL="0" indent="0">
              <a:buNone/>
            </a:pPr>
            <a:endParaRPr lang="en-ZA" sz="4000" dirty="0"/>
          </a:p>
          <a:p>
            <a:pPr marL="0" indent="0">
              <a:buNone/>
            </a:pPr>
            <a:r>
              <a:rPr lang="en-ZA" sz="4000" dirty="0"/>
              <a:t>Such products impoverish consumers because they keep on buying and </a:t>
            </a:r>
            <a:r>
              <a:rPr lang="en-ZA" sz="4000" dirty="0" smtClean="0"/>
              <a:t>throwing them </a:t>
            </a:r>
            <a:r>
              <a:rPr lang="en-ZA" sz="4000" dirty="0"/>
              <a:t>instead of saving </a:t>
            </a:r>
            <a:r>
              <a:rPr lang="en-ZA" sz="4000" dirty="0" smtClean="0"/>
              <a:t>money and </a:t>
            </a:r>
            <a:r>
              <a:rPr lang="en-ZA" sz="4000" dirty="0"/>
              <a:t>buy  quality </a:t>
            </a:r>
            <a:r>
              <a:rPr lang="en-ZA" sz="4000" dirty="0" smtClean="0"/>
              <a:t>goods from other shops</a:t>
            </a:r>
            <a:endParaRPr lang="en-ZA" sz="4000" dirty="0"/>
          </a:p>
          <a:p>
            <a:pPr marL="0" indent="0">
              <a:buNone/>
            </a:pPr>
            <a:endParaRPr lang="en-ZA" sz="4000" dirty="0"/>
          </a:p>
          <a:p>
            <a:pPr marL="0" indent="0">
              <a:buNone/>
            </a:pPr>
            <a:r>
              <a:rPr lang="en-ZA" sz="4000" dirty="0" smtClean="0"/>
              <a:t>When these shops started, their products were selling  at reasonable prices but we now see the same poor quality goods selling at  increased prices.</a:t>
            </a:r>
          </a:p>
          <a:p>
            <a:pPr marL="0" indent="0">
              <a:buNone/>
            </a:pPr>
            <a:endParaRPr lang="en-ZA" sz="4000" dirty="0"/>
          </a:p>
          <a:p>
            <a:pPr marL="0" indent="0">
              <a:buNone/>
            </a:pPr>
            <a:r>
              <a:rPr lang="en-ZA" sz="4000" dirty="0" smtClean="0"/>
              <a:t>There is also not much choice because  the products sold in these shops  are the same in most of the these shops.  </a:t>
            </a:r>
          </a:p>
          <a:p>
            <a:pPr marL="0" indent="0">
              <a:buNone/>
            </a:pPr>
            <a:endParaRPr lang="en-ZA" sz="4000" dirty="0"/>
          </a:p>
          <a:p>
            <a:pPr marL="0" indent="0">
              <a:buNone/>
            </a:pPr>
            <a:r>
              <a:rPr lang="en-ZA" sz="4000" dirty="0" smtClean="0"/>
              <a:t>We also see these shops having driven  small and medium entrepreneurs out of businesses and now dominating the retailing market  in most of the towns and villages.</a:t>
            </a:r>
          </a:p>
          <a:p>
            <a:pPr marL="0" indent="0">
              <a:buNone/>
            </a:pPr>
            <a:endParaRPr lang="en-ZA" sz="4000" dirty="0" smtClean="0"/>
          </a:p>
          <a:p>
            <a:pPr marL="0" indent="0">
              <a:buNone/>
            </a:pPr>
            <a:endParaRPr lang="en-ZA" sz="4000" dirty="0"/>
          </a:p>
          <a:p>
            <a:pPr marL="0" indent="0">
              <a:buNone/>
            </a:pPr>
            <a:endParaRPr lang="en-ZA" dirty="0" smtClean="0"/>
          </a:p>
          <a:p>
            <a:pPr marL="0" indent="0">
              <a:buNone/>
            </a:pPr>
            <a:endParaRPr lang="en-ZA" dirty="0" smtClean="0"/>
          </a:p>
          <a:p>
            <a:endParaRPr lang="en-ZA" dirty="0"/>
          </a:p>
        </p:txBody>
      </p:sp>
      <p:sp>
        <p:nvSpPr>
          <p:cNvPr id="4" name="Slide Number Placeholder 3"/>
          <p:cNvSpPr>
            <a:spLocks noGrp="1"/>
          </p:cNvSpPr>
          <p:nvPr>
            <p:ph type="sldNum" sz="quarter" idx="12"/>
          </p:nvPr>
        </p:nvSpPr>
        <p:spPr/>
        <p:txBody>
          <a:bodyPr/>
          <a:lstStyle/>
          <a:p>
            <a:fld id="{210011A6-FDC0-461C-B914-C4FE4685099B}" type="slidenum">
              <a:rPr lang="en-ZA" smtClean="0"/>
              <a:t>4</a:t>
            </a:fld>
            <a:endParaRPr lang="en-ZA"/>
          </a:p>
        </p:txBody>
      </p:sp>
    </p:spTree>
    <p:extLst>
      <p:ext uri="{BB962C8B-B14F-4D97-AF65-F5344CB8AC3E}">
        <p14:creationId xmlns:p14="http://schemas.microsoft.com/office/powerpoint/2010/main" val="1129299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Violation of Consumer Rights by Anticompetitive </a:t>
            </a:r>
            <a:r>
              <a:rPr lang="en-ZA" dirty="0" smtClean="0"/>
              <a:t>Practices Cont.</a:t>
            </a:r>
            <a:endParaRPr lang="en-ZA" dirty="0"/>
          </a:p>
        </p:txBody>
      </p:sp>
      <p:sp>
        <p:nvSpPr>
          <p:cNvPr id="3" name="Content Placeholder 2"/>
          <p:cNvSpPr>
            <a:spLocks noGrp="1"/>
          </p:cNvSpPr>
          <p:nvPr>
            <p:ph idx="1"/>
          </p:nvPr>
        </p:nvSpPr>
        <p:spPr/>
        <p:txBody>
          <a:bodyPr/>
          <a:lstStyle/>
          <a:p>
            <a:pPr>
              <a:buFont typeface="Wingdings" pitchFamily="2" charset="2"/>
              <a:buChar char="§"/>
            </a:pPr>
            <a:r>
              <a:rPr lang="en-ZA" dirty="0"/>
              <a:t>The right to information:</a:t>
            </a:r>
          </a:p>
          <a:p>
            <a:pPr marL="0" indent="0">
              <a:buNone/>
            </a:pPr>
            <a:r>
              <a:rPr lang="en-ZA" dirty="0"/>
              <a:t>To be given the facts needed to make an informed and wise </a:t>
            </a:r>
            <a:r>
              <a:rPr lang="en-ZA" dirty="0" smtClean="0"/>
              <a:t>choice </a:t>
            </a:r>
            <a:r>
              <a:rPr lang="en-ZA" dirty="0"/>
              <a:t>and to be protected against </a:t>
            </a:r>
            <a:r>
              <a:rPr lang="en-ZA" dirty="0" smtClean="0"/>
              <a:t>dishonest or misleading advertisement and labelling.</a:t>
            </a:r>
          </a:p>
          <a:p>
            <a:pPr marL="0" indent="0">
              <a:buNone/>
            </a:pPr>
            <a:r>
              <a:rPr lang="en-ZA" dirty="0" smtClean="0"/>
              <a:t> </a:t>
            </a:r>
            <a:endParaRPr lang="en-ZA" dirty="0"/>
          </a:p>
        </p:txBody>
      </p:sp>
      <p:sp>
        <p:nvSpPr>
          <p:cNvPr id="4" name="Slide Number Placeholder 3"/>
          <p:cNvSpPr>
            <a:spLocks noGrp="1"/>
          </p:cNvSpPr>
          <p:nvPr>
            <p:ph type="sldNum" sz="quarter" idx="12"/>
          </p:nvPr>
        </p:nvSpPr>
        <p:spPr/>
        <p:txBody>
          <a:bodyPr/>
          <a:lstStyle/>
          <a:p>
            <a:fld id="{210011A6-FDC0-461C-B914-C4FE4685099B}" type="slidenum">
              <a:rPr lang="en-ZA" smtClean="0"/>
              <a:t>5</a:t>
            </a:fld>
            <a:endParaRPr lang="en-ZA"/>
          </a:p>
        </p:txBody>
      </p:sp>
    </p:spTree>
    <p:extLst>
      <p:ext uri="{BB962C8B-B14F-4D97-AF65-F5344CB8AC3E}">
        <p14:creationId xmlns:p14="http://schemas.microsoft.com/office/powerpoint/2010/main" val="3128330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ANTICOMPETITIVE </a:t>
            </a:r>
            <a:r>
              <a:rPr lang="en-ZA" dirty="0"/>
              <a:t>P</a:t>
            </a:r>
            <a:r>
              <a:rPr lang="en-ZA" dirty="0" smtClean="0"/>
              <a:t>RACTICES</a:t>
            </a:r>
            <a:endParaRPr lang="en-ZA" dirty="0"/>
          </a:p>
        </p:txBody>
      </p:sp>
      <p:sp>
        <p:nvSpPr>
          <p:cNvPr id="3" name="Content Placeholder 2"/>
          <p:cNvSpPr>
            <a:spLocks noGrp="1"/>
          </p:cNvSpPr>
          <p:nvPr>
            <p:ph idx="1"/>
          </p:nvPr>
        </p:nvSpPr>
        <p:spPr/>
        <p:txBody>
          <a:bodyPr/>
          <a:lstStyle/>
          <a:p>
            <a:r>
              <a:rPr lang="en-ZA" dirty="0" smtClean="0"/>
              <a:t>Trade liberalisation and rapid </a:t>
            </a:r>
            <a:r>
              <a:rPr lang="en-ZA" dirty="0"/>
              <a:t>changes in the marketplace </a:t>
            </a:r>
            <a:r>
              <a:rPr lang="en-ZA" dirty="0" smtClean="0"/>
              <a:t>has lead to anticompetitive practices and </a:t>
            </a:r>
            <a:r>
              <a:rPr lang="en-ZA" dirty="0"/>
              <a:t>the increasing complicity of </a:t>
            </a:r>
            <a:r>
              <a:rPr lang="en-ZA" dirty="0" smtClean="0"/>
              <a:t>sales </a:t>
            </a:r>
            <a:r>
              <a:rPr lang="en-ZA" dirty="0"/>
              <a:t>tactics </a:t>
            </a:r>
            <a:r>
              <a:rPr lang="en-ZA" dirty="0" smtClean="0"/>
              <a:t>instead of bringing fair competition. </a:t>
            </a:r>
          </a:p>
          <a:p>
            <a:pPr marL="0" indent="0">
              <a:buNone/>
            </a:pPr>
            <a:endParaRPr lang="en-ZA" dirty="0" smtClean="0"/>
          </a:p>
          <a:p>
            <a:r>
              <a:rPr lang="en-ZA" dirty="0" smtClean="0"/>
              <a:t>Anticompetitive practices that affect consumers include:</a:t>
            </a:r>
            <a:endParaRPr lang="en-ZA" dirty="0"/>
          </a:p>
          <a:p>
            <a:endParaRPr lang="en-ZA" dirty="0"/>
          </a:p>
        </p:txBody>
      </p:sp>
      <p:sp>
        <p:nvSpPr>
          <p:cNvPr id="4" name="Slide Number Placeholder 3"/>
          <p:cNvSpPr>
            <a:spLocks noGrp="1"/>
          </p:cNvSpPr>
          <p:nvPr>
            <p:ph type="sldNum" sz="quarter" idx="12"/>
          </p:nvPr>
        </p:nvSpPr>
        <p:spPr/>
        <p:txBody>
          <a:bodyPr/>
          <a:lstStyle/>
          <a:p>
            <a:fld id="{210011A6-FDC0-461C-B914-C4FE4685099B}" type="slidenum">
              <a:rPr lang="en-ZA" smtClean="0"/>
              <a:t>6</a:t>
            </a:fld>
            <a:endParaRPr lang="en-ZA"/>
          </a:p>
        </p:txBody>
      </p:sp>
    </p:spTree>
    <p:extLst>
      <p:ext uri="{BB962C8B-B14F-4D97-AF65-F5344CB8AC3E}">
        <p14:creationId xmlns:p14="http://schemas.microsoft.com/office/powerpoint/2010/main" val="2913242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ANTICOMPETITIVE PRACTICES CONT.</a:t>
            </a:r>
            <a:endParaRPr lang="en-ZA" dirty="0"/>
          </a:p>
        </p:txBody>
      </p:sp>
      <p:sp>
        <p:nvSpPr>
          <p:cNvPr id="3" name="Content Placeholder 2"/>
          <p:cNvSpPr>
            <a:spLocks noGrp="1"/>
          </p:cNvSpPr>
          <p:nvPr>
            <p:ph idx="1"/>
          </p:nvPr>
        </p:nvSpPr>
        <p:spPr/>
        <p:txBody>
          <a:bodyPr>
            <a:normAutofit fontScale="92500" lnSpcReduction="10000"/>
          </a:bodyPr>
          <a:lstStyle/>
          <a:p>
            <a:r>
              <a:rPr lang="en-ZA" dirty="0" smtClean="0"/>
              <a:t>Price fixing</a:t>
            </a:r>
          </a:p>
          <a:p>
            <a:pPr marL="0" indent="0">
              <a:buNone/>
            </a:pPr>
            <a:r>
              <a:rPr lang="en-ZA" dirty="0" smtClean="0"/>
              <a:t>e. g. in retailing we have a situation where one of the big or chain stores buy the small or medium businesses and this leads to:</a:t>
            </a:r>
          </a:p>
          <a:p>
            <a:pPr marL="0" indent="0">
              <a:buNone/>
            </a:pPr>
            <a:r>
              <a:rPr lang="en-ZA" dirty="0"/>
              <a:t>	</a:t>
            </a:r>
            <a:r>
              <a:rPr lang="en-ZA" dirty="0" smtClean="0"/>
              <a:t>- Market domination by unfairly swallowing or 	  driving other businesses out of the market</a:t>
            </a:r>
          </a:p>
          <a:p>
            <a:pPr marL="0" indent="0">
              <a:buNone/>
            </a:pPr>
            <a:r>
              <a:rPr lang="en-ZA" dirty="0"/>
              <a:t>	</a:t>
            </a:r>
            <a:r>
              <a:rPr lang="en-ZA" dirty="0" smtClean="0"/>
              <a:t>- No product variation  </a:t>
            </a:r>
          </a:p>
          <a:p>
            <a:pPr marL="0" indent="0">
              <a:buNone/>
            </a:pPr>
            <a:r>
              <a:rPr lang="en-ZA" dirty="0" smtClean="0"/>
              <a:t>	- Price fixing because it is the same shop 	 	  with different outlets in the same location.</a:t>
            </a:r>
            <a:endParaRPr lang="en-ZA" dirty="0"/>
          </a:p>
        </p:txBody>
      </p:sp>
      <p:sp>
        <p:nvSpPr>
          <p:cNvPr id="4" name="Slide Number Placeholder 3"/>
          <p:cNvSpPr>
            <a:spLocks noGrp="1"/>
          </p:cNvSpPr>
          <p:nvPr>
            <p:ph type="sldNum" sz="quarter" idx="12"/>
          </p:nvPr>
        </p:nvSpPr>
        <p:spPr/>
        <p:txBody>
          <a:bodyPr/>
          <a:lstStyle/>
          <a:p>
            <a:fld id="{210011A6-FDC0-461C-B914-C4FE4685099B}" type="slidenum">
              <a:rPr lang="en-ZA" smtClean="0"/>
              <a:t>7</a:t>
            </a:fld>
            <a:endParaRPr lang="en-ZA"/>
          </a:p>
        </p:txBody>
      </p:sp>
    </p:spTree>
    <p:extLst>
      <p:ext uri="{BB962C8B-B14F-4D97-AF65-F5344CB8AC3E}">
        <p14:creationId xmlns:p14="http://schemas.microsoft.com/office/powerpoint/2010/main" val="598476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864096"/>
          </a:xfrm>
        </p:spPr>
        <p:txBody>
          <a:bodyPr>
            <a:normAutofit fontScale="90000"/>
          </a:bodyPr>
          <a:lstStyle/>
          <a:p>
            <a:r>
              <a:rPr lang="en-ZA" dirty="0" smtClean="0"/>
              <a:t>ANTICOMPETITIVE PRACTICES CONT.</a:t>
            </a:r>
            <a:endParaRPr lang="en-ZA" dirty="0"/>
          </a:p>
        </p:txBody>
      </p:sp>
      <p:sp>
        <p:nvSpPr>
          <p:cNvPr id="3" name="Content Placeholder 2"/>
          <p:cNvSpPr>
            <a:spLocks noGrp="1"/>
          </p:cNvSpPr>
          <p:nvPr>
            <p:ph idx="1"/>
          </p:nvPr>
        </p:nvSpPr>
        <p:spPr>
          <a:xfrm>
            <a:off x="323528" y="980728"/>
            <a:ext cx="8568952" cy="5760640"/>
          </a:xfrm>
        </p:spPr>
        <p:txBody>
          <a:bodyPr>
            <a:normAutofit fontScale="62500" lnSpcReduction="20000"/>
          </a:bodyPr>
          <a:lstStyle/>
          <a:p>
            <a:pPr>
              <a:buFont typeface="Wingdings" pitchFamily="2" charset="2"/>
              <a:buChar char="§"/>
            </a:pPr>
            <a:r>
              <a:rPr lang="en-ZA" dirty="0" smtClean="0"/>
              <a:t>Monopoly</a:t>
            </a:r>
          </a:p>
          <a:p>
            <a:pPr marL="0" lvl="0" indent="0">
              <a:buNone/>
            </a:pPr>
            <a:r>
              <a:rPr lang="en-ZA" dirty="0" smtClean="0"/>
              <a:t>e. g. Utilities Cooperation </a:t>
            </a:r>
          </a:p>
          <a:p>
            <a:pPr marL="0" lvl="0" indent="0">
              <a:buNone/>
            </a:pPr>
            <a:endParaRPr lang="en-ZA" dirty="0" smtClean="0"/>
          </a:p>
          <a:p>
            <a:pPr marL="0" lvl="0" indent="0">
              <a:buNone/>
            </a:pPr>
            <a:r>
              <a:rPr lang="en-ZA" dirty="0"/>
              <a:t>	</a:t>
            </a:r>
            <a:r>
              <a:rPr lang="en-ZA" dirty="0" smtClean="0"/>
              <a:t>- </a:t>
            </a:r>
            <a:r>
              <a:rPr lang="en-ZA" dirty="0"/>
              <a:t>High electricity and water charges due to </a:t>
            </a:r>
            <a:r>
              <a:rPr lang="en-ZA" dirty="0" smtClean="0"/>
              <a:t>estimation </a:t>
            </a:r>
            <a:r>
              <a:rPr lang="en-ZA" dirty="0"/>
              <a:t>of </a:t>
            </a:r>
            <a:r>
              <a:rPr lang="en-ZA" dirty="0" smtClean="0"/>
              <a:t>prices</a:t>
            </a:r>
          </a:p>
          <a:p>
            <a:pPr marL="0" lvl="0" indent="0">
              <a:buNone/>
            </a:pPr>
            <a:endParaRPr lang="en-ZA" dirty="0" smtClean="0"/>
          </a:p>
          <a:p>
            <a:pPr marL="0" lvl="0" indent="0">
              <a:buNone/>
            </a:pPr>
            <a:r>
              <a:rPr lang="en-ZA" dirty="0"/>
              <a:t>	</a:t>
            </a:r>
            <a:r>
              <a:rPr lang="en-ZA" dirty="0" smtClean="0"/>
              <a:t>- </a:t>
            </a:r>
            <a:r>
              <a:rPr lang="en-ZA" dirty="0"/>
              <a:t>Power and water disconnection without giving notice to consumers. </a:t>
            </a:r>
          </a:p>
          <a:p>
            <a:endParaRPr lang="en-ZA" dirty="0"/>
          </a:p>
          <a:p>
            <a:pPr marL="0" indent="0">
              <a:buNone/>
            </a:pPr>
            <a:r>
              <a:rPr lang="en-ZA" dirty="0"/>
              <a:t>This violates our right to information. We have the right to be notified that electricity will be cut indicating day and time and the reasons. </a:t>
            </a:r>
            <a:endParaRPr lang="en-ZA" dirty="0" smtClean="0"/>
          </a:p>
          <a:p>
            <a:pPr marL="0" indent="0">
              <a:buNone/>
            </a:pPr>
            <a:endParaRPr lang="en-ZA" dirty="0" smtClean="0"/>
          </a:p>
          <a:p>
            <a:pPr marL="0" indent="0">
              <a:buNone/>
            </a:pPr>
            <a:r>
              <a:rPr lang="en-ZA" dirty="0" smtClean="0"/>
              <a:t>When </a:t>
            </a:r>
            <a:r>
              <a:rPr lang="en-ZA" dirty="0"/>
              <a:t>you go to pay for water, you are told that the bill is not yet out and the next month you go you are told the same story and after 3 months or so you receive an enormous bill followed by disconnection. That is punishing the consumer for their own mistakes which is not fair to consumers at all</a:t>
            </a:r>
            <a:r>
              <a:rPr lang="en-ZA" dirty="0" smtClean="0"/>
              <a:t>.</a:t>
            </a:r>
          </a:p>
          <a:p>
            <a:pPr marL="0" indent="0">
              <a:buNone/>
            </a:pPr>
            <a:endParaRPr lang="en-ZA" dirty="0"/>
          </a:p>
          <a:p>
            <a:pPr marL="0" indent="0">
              <a:buNone/>
            </a:pPr>
            <a:r>
              <a:rPr lang="en-ZA" dirty="0" smtClean="0"/>
              <a:t>This happens because consumers because </a:t>
            </a:r>
            <a:r>
              <a:rPr lang="en-ZA" dirty="0"/>
              <a:t>there are no competing </a:t>
            </a:r>
            <a:r>
              <a:rPr lang="en-ZA" dirty="0" smtClean="0"/>
              <a:t>businesses in this industry</a:t>
            </a:r>
            <a:endParaRPr lang="en-ZA" dirty="0"/>
          </a:p>
          <a:p>
            <a:pPr marL="0" indent="0">
              <a:buNone/>
            </a:pPr>
            <a:endParaRPr lang="en-ZA" dirty="0" smtClean="0"/>
          </a:p>
          <a:p>
            <a:pPr marL="0" indent="0">
              <a:buNone/>
            </a:pPr>
            <a:endParaRPr lang="en-ZA" dirty="0" smtClean="0"/>
          </a:p>
          <a:p>
            <a:pPr marL="0" indent="0">
              <a:buNone/>
            </a:pPr>
            <a:endParaRPr lang="en-ZA" dirty="0"/>
          </a:p>
          <a:p>
            <a:pPr marL="0" indent="0">
              <a:buNone/>
            </a:pPr>
            <a:endParaRPr lang="en-ZA" dirty="0" smtClean="0"/>
          </a:p>
          <a:p>
            <a:pPr marL="0" indent="0">
              <a:buNone/>
            </a:pPr>
            <a:endParaRPr lang="en-ZA" dirty="0" smtClean="0"/>
          </a:p>
          <a:p>
            <a:pPr marL="0" indent="0">
              <a:buNone/>
            </a:pPr>
            <a:endParaRPr lang="en-ZA" dirty="0"/>
          </a:p>
        </p:txBody>
      </p:sp>
      <p:sp>
        <p:nvSpPr>
          <p:cNvPr id="5" name="Slide Number Placeholder 4"/>
          <p:cNvSpPr>
            <a:spLocks noGrp="1"/>
          </p:cNvSpPr>
          <p:nvPr>
            <p:ph type="sldNum" sz="quarter" idx="12"/>
          </p:nvPr>
        </p:nvSpPr>
        <p:spPr/>
        <p:txBody>
          <a:bodyPr/>
          <a:lstStyle/>
          <a:p>
            <a:fld id="{210011A6-FDC0-461C-B914-C4FE4685099B}" type="slidenum">
              <a:rPr lang="en-ZA" smtClean="0"/>
              <a:t>8</a:t>
            </a:fld>
            <a:endParaRPr lang="en-ZA"/>
          </a:p>
        </p:txBody>
      </p:sp>
    </p:spTree>
    <p:extLst>
      <p:ext uri="{BB962C8B-B14F-4D97-AF65-F5344CB8AC3E}">
        <p14:creationId xmlns:p14="http://schemas.microsoft.com/office/powerpoint/2010/main" val="1398201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92088"/>
          </a:xfrm>
        </p:spPr>
        <p:txBody>
          <a:bodyPr>
            <a:normAutofit fontScale="90000"/>
          </a:bodyPr>
          <a:lstStyle/>
          <a:p>
            <a:r>
              <a:rPr lang="en-ZA" dirty="0" smtClean="0"/>
              <a:t>ANTICOMPETITIVE PRACTICES CONT.</a:t>
            </a:r>
            <a:endParaRPr lang="en-ZA" dirty="0"/>
          </a:p>
        </p:txBody>
      </p:sp>
      <p:sp>
        <p:nvSpPr>
          <p:cNvPr id="3" name="Content Placeholder 2"/>
          <p:cNvSpPr>
            <a:spLocks noGrp="1"/>
          </p:cNvSpPr>
          <p:nvPr>
            <p:ph idx="1"/>
          </p:nvPr>
        </p:nvSpPr>
        <p:spPr>
          <a:xfrm>
            <a:off x="179512" y="1052736"/>
            <a:ext cx="8712968" cy="5141168"/>
          </a:xfrm>
        </p:spPr>
        <p:txBody>
          <a:bodyPr>
            <a:normAutofit fontScale="92500" lnSpcReduction="10000"/>
          </a:bodyPr>
          <a:lstStyle/>
          <a:p>
            <a:r>
              <a:rPr lang="en-ZA" dirty="0" smtClean="0"/>
              <a:t>Mergers and acquisition</a:t>
            </a:r>
          </a:p>
          <a:p>
            <a:r>
              <a:rPr lang="en-ZA" dirty="0" smtClean="0"/>
              <a:t>Merging and acquisition stifles competition by  blocking new entrepreneurs to get into business and drive away the existing ones</a:t>
            </a:r>
          </a:p>
          <a:p>
            <a:endParaRPr lang="en-ZA" dirty="0"/>
          </a:p>
          <a:p>
            <a:pPr marL="0" indent="0">
              <a:buNone/>
            </a:pPr>
            <a:r>
              <a:rPr lang="en-ZA" dirty="0" smtClean="0"/>
              <a:t>E. g. merging companies selling complementary products i. e. one producing chickens and the other producing chicken feed.</a:t>
            </a:r>
          </a:p>
          <a:p>
            <a:pPr marL="0" indent="0">
              <a:buNone/>
            </a:pPr>
            <a:endParaRPr lang="en-ZA" dirty="0" smtClean="0"/>
          </a:p>
          <a:p>
            <a:pPr marL="0" indent="0">
              <a:buNone/>
            </a:pPr>
            <a:r>
              <a:rPr lang="en-ZA" dirty="0" smtClean="0"/>
              <a:t>They eventually become a monopoly by starting by low prices to beat other existing business.</a:t>
            </a:r>
            <a:endParaRPr lang="en-ZA" dirty="0"/>
          </a:p>
          <a:p>
            <a:pPr marL="0" indent="0">
              <a:buNone/>
            </a:pPr>
            <a:endParaRPr lang="en-ZA" dirty="0" smtClean="0"/>
          </a:p>
          <a:p>
            <a:pPr marL="0" indent="0">
              <a:buNone/>
            </a:pPr>
            <a:endParaRPr lang="en-ZA" dirty="0" smtClean="0"/>
          </a:p>
          <a:p>
            <a:endParaRPr lang="en-ZA" dirty="0"/>
          </a:p>
        </p:txBody>
      </p:sp>
      <p:sp>
        <p:nvSpPr>
          <p:cNvPr id="4" name="Slide Number Placeholder 3"/>
          <p:cNvSpPr>
            <a:spLocks noGrp="1"/>
          </p:cNvSpPr>
          <p:nvPr>
            <p:ph type="sldNum" sz="quarter" idx="12"/>
          </p:nvPr>
        </p:nvSpPr>
        <p:spPr/>
        <p:txBody>
          <a:bodyPr/>
          <a:lstStyle/>
          <a:p>
            <a:fld id="{210011A6-FDC0-461C-B914-C4FE4685099B}" type="slidenum">
              <a:rPr lang="en-ZA" smtClean="0"/>
              <a:t>9</a:t>
            </a:fld>
            <a:endParaRPr lang="en-ZA"/>
          </a:p>
        </p:txBody>
      </p:sp>
    </p:spTree>
    <p:extLst>
      <p:ext uri="{BB962C8B-B14F-4D97-AF65-F5344CB8AC3E}">
        <p14:creationId xmlns:p14="http://schemas.microsoft.com/office/powerpoint/2010/main" val="8390253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TotalTime>
  <Words>707</Words>
  <Application>Microsoft Office PowerPoint</Application>
  <PresentationFormat>On-screen Show (4:3)</PresentationFormat>
  <Paragraphs>139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  COMPETITION AND THE CONSUMER - WHAT IS IN IT FOR BATSWANA </vt:lpstr>
      <vt:lpstr> Introduction  Who is BCCARO? </vt:lpstr>
      <vt:lpstr>Consumers’ Expectations for Competition as a Consumer Protection Measure</vt:lpstr>
      <vt:lpstr>Violation of Consumer Rights by Anticompetitive Practices</vt:lpstr>
      <vt:lpstr>Violation of Consumer Rights by Anticompetitive Practices Cont.</vt:lpstr>
      <vt:lpstr>ANTICOMPETITIVE PRACTICES</vt:lpstr>
      <vt:lpstr>ANTICOMPETITIVE PRACTICES CONT.</vt:lpstr>
      <vt:lpstr>ANTICOMPETITIVE PRACTICES CONT.</vt:lpstr>
      <vt:lpstr>ANTICOMPETITIVE PRACTICES CONT.</vt:lpstr>
      <vt:lpstr>Results of the Economic Mapping Survey</vt:lpstr>
      <vt:lpstr> Extent to which consumers are affected by Anticompetitive Practices </vt:lpstr>
      <vt:lpstr>CONTNUATION OF THE SURVEY</vt:lpstr>
      <vt:lpstr>Conclusion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PAPER AT THE SECOND NATIONAL STAKEHHOLDERS CONFERENCE ON COMPETITION MARCH 14 2013</dc:title>
  <dc:creator>Peters, S.P. (Dr)</dc:creator>
  <cp:lastModifiedBy>Gladys Ramadi</cp:lastModifiedBy>
  <cp:revision>33</cp:revision>
  <dcterms:created xsi:type="dcterms:W3CDTF">2013-03-12T18:00:09Z</dcterms:created>
  <dcterms:modified xsi:type="dcterms:W3CDTF">2014-12-11T12:44:02Z</dcterms:modified>
</cp:coreProperties>
</file>