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72" r:id="rId9"/>
    <p:sldId id="273" r:id="rId10"/>
    <p:sldId id="265" r:id="rId11"/>
    <p:sldId id="274" r:id="rId12"/>
    <p:sldId id="266" r:id="rId13"/>
    <p:sldId id="275" r:id="rId14"/>
    <p:sldId id="267" r:id="rId15"/>
    <p:sldId id="268" r:id="rId16"/>
    <p:sldId id="27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256"/>
          </p14:sldIdLst>
        </p14:section>
        <p14:section name="BodySlides" id="{49A2F6FE-32FD-44E8-8AD0-35C5D28A0072}">
          <p14:sldIdLst>
            <p14:sldId id="257"/>
            <p14:sldId id="260"/>
            <p14:sldId id="261"/>
            <p14:sldId id="262"/>
            <p14:sldId id="263"/>
            <p14:sldId id="264"/>
            <p14:sldId id="272"/>
            <p14:sldId id="273"/>
            <p14:sldId id="265"/>
            <p14:sldId id="274"/>
            <p14:sldId id="266"/>
            <p14:sldId id="275"/>
            <p14:sldId id="267"/>
            <p14:sldId id="268"/>
            <p14:sldId id="271"/>
          </p14:sldIdLst>
        </p14:section>
        <p14:section name="LastSlide" id="{AF7123CF-451F-4A82-9924-D39A1A2F3A5B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9EE5-D4E1-47A7-920C-2A1E43759420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5E0-D423-433E-9B3E-2738EA55529B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ompetitionauthority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628650" y="2857496"/>
            <a:ext cx="7697788" cy="289560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COMPETITION IN THE AVIATION SECTOR</a:t>
            </a:r>
            <a:br>
              <a:rPr lang="en-US" sz="3600" b="1" dirty="0" smtClean="0"/>
            </a:br>
            <a:r>
              <a:rPr lang="en-US" sz="3600" b="1" dirty="0" smtClean="0"/>
              <a:t>(CASE STUDIES)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Presentation to Civil Aviation Authority Botswana</a:t>
            </a:r>
            <a:br>
              <a:rPr lang="en-US" sz="2400" dirty="0" smtClean="0"/>
            </a:br>
            <a:r>
              <a:rPr lang="en-US" sz="2000" dirty="0" smtClean="0"/>
              <a:t>by </a:t>
            </a:r>
            <a:br>
              <a:rPr lang="en-US" sz="2000" dirty="0" smtClean="0"/>
            </a:br>
            <a:r>
              <a:rPr lang="en-US" sz="2000" dirty="0" smtClean="0"/>
              <a:t>Duncan T. Morotsi</a:t>
            </a:r>
            <a:br>
              <a:rPr lang="en-US" sz="2000" dirty="0" smtClean="0"/>
            </a:br>
            <a:r>
              <a:rPr lang="en-US" sz="2000" dirty="0" smtClean="0"/>
              <a:t>Director: Legal and Enforcement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August 2012</a:t>
            </a:r>
            <a:br>
              <a:rPr lang="en-US" sz="1800" dirty="0" smtClean="0"/>
            </a:b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40313"/>
            <a:ext cx="91440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37" y="827216"/>
            <a:ext cx="4301446" cy="134505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</a:t>
            </a:r>
            <a:r>
              <a:rPr lang="en-US" b="1" dirty="0" smtClean="0"/>
              <a:t>Sector 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Abuse of Dominance by Licensees</a:t>
            </a:r>
          </a:p>
          <a:p>
            <a:pPr marL="717550" lvl="0" indent="-179388"/>
            <a:r>
              <a:rPr lang="en-US" dirty="0"/>
              <a:t>Where a company has achieved a position of monopoly or market power, </a:t>
            </a:r>
            <a:r>
              <a:rPr lang="en-US" dirty="0" smtClean="0"/>
              <a:t>Section </a:t>
            </a:r>
            <a:r>
              <a:rPr lang="en-US" dirty="0"/>
              <a:t>30 of the Competition </a:t>
            </a:r>
            <a:r>
              <a:rPr lang="en-US" dirty="0" smtClean="0"/>
              <a:t>Act </a:t>
            </a:r>
            <a:r>
              <a:rPr lang="en-US" dirty="0"/>
              <a:t>restrains the misuse of such </a:t>
            </a:r>
            <a:r>
              <a:rPr lang="en-US" dirty="0" smtClean="0"/>
              <a:t>power</a:t>
            </a:r>
            <a:endParaRPr lang="en-GB" dirty="0"/>
          </a:p>
          <a:p>
            <a:pPr marL="720725" lvl="0" indent="-182563"/>
            <a:r>
              <a:rPr lang="en-US" dirty="0"/>
              <a:t>It prevents a business from using its market power to eliminate, harm or deter competitors,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/>
              <a:t>predatory pricing or predatory business practices.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Case Study: BRITISH </a:t>
            </a:r>
            <a:r>
              <a:rPr lang="en-US" u="sng" dirty="0"/>
              <a:t>AIRWAYS </a:t>
            </a:r>
            <a:r>
              <a:rPr lang="en-US" u="sng" dirty="0" err="1"/>
              <a:t>vs</a:t>
            </a:r>
            <a:r>
              <a:rPr lang="en-US" u="sng" dirty="0"/>
              <a:t> VIRGIN ATLANTIC AIRWAYS</a:t>
            </a:r>
            <a:endParaRPr lang="en-GB" u="sng" dirty="0"/>
          </a:p>
          <a:p>
            <a:pPr lvl="1"/>
            <a:r>
              <a:rPr lang="en-US" dirty="0"/>
              <a:t>Virgin </a:t>
            </a:r>
            <a:r>
              <a:rPr lang="en-US" dirty="0" smtClean="0"/>
              <a:t>Atlantic </a:t>
            </a:r>
            <a:r>
              <a:rPr lang="en-US" dirty="0"/>
              <a:t>alleged that British Airways, while marketing its global network of airline services, engaged in predatory business practices, pointing specifically to British </a:t>
            </a:r>
            <a:r>
              <a:rPr lang="en-US" dirty="0" smtClean="0"/>
              <a:t>Airways’ </a:t>
            </a:r>
            <a:r>
              <a:rPr lang="en-US" dirty="0"/>
              <a:t>use of incentive agreements with corporate clients and travel </a:t>
            </a:r>
            <a:r>
              <a:rPr lang="en-US" dirty="0" smtClean="0"/>
              <a:t>agents</a:t>
            </a:r>
          </a:p>
          <a:p>
            <a:pPr lvl="1"/>
            <a:r>
              <a:rPr lang="en-US" dirty="0" smtClean="0"/>
              <a:t>According </a:t>
            </a:r>
            <a:r>
              <a:rPr lang="en-US" dirty="0"/>
              <a:t>to Virgin Atlantic, these agreements offered below cost pricing and thus attracted passengers to </a:t>
            </a:r>
            <a:r>
              <a:rPr lang="en-US" dirty="0" smtClean="0"/>
              <a:t>British </a:t>
            </a:r>
            <a:r>
              <a:rPr lang="en-US" dirty="0"/>
              <a:t>Airways Transatlantic </a:t>
            </a:r>
            <a:r>
              <a:rPr lang="en-US" dirty="0" smtClean="0"/>
              <a:t>flights</a:t>
            </a:r>
          </a:p>
          <a:p>
            <a:pPr lvl="1"/>
            <a:r>
              <a:rPr lang="en-US" dirty="0" smtClean="0"/>
              <a:t>British </a:t>
            </a:r>
            <a:r>
              <a:rPr lang="en-US" dirty="0"/>
              <a:t>Airways was able to recoup its losses from below cost tickets by charging higher fares along routes which British Airways exercised monopoly </a:t>
            </a:r>
            <a:r>
              <a:rPr lang="en-US" dirty="0" smtClean="0"/>
              <a:t>power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3800" b="1" dirty="0"/>
              <a:t>Anticompetitive </a:t>
            </a:r>
            <a:r>
              <a:rPr lang="en-US" sz="3800" b="1" dirty="0" err="1"/>
              <a:t>Behaviour</a:t>
            </a:r>
            <a:r>
              <a:rPr lang="en-US" sz="3800" b="1" dirty="0"/>
              <a:t> and Exemptions (</a:t>
            </a:r>
            <a:r>
              <a:rPr lang="en-US" sz="3800" b="1" dirty="0" err="1"/>
              <a:t>Authorisations</a:t>
            </a:r>
            <a:r>
              <a:rPr lang="en-US" sz="3800" b="1" dirty="0"/>
              <a:t>)</a:t>
            </a:r>
          </a:p>
          <a:p>
            <a:pPr marL="568325" lvl="0" indent="-111125"/>
            <a:r>
              <a:rPr lang="en-US" dirty="0"/>
              <a:t>Section 25 of the Competition Act prohibits contracts, arrangements and understandings to restrict competition </a:t>
            </a:r>
            <a:r>
              <a:rPr lang="en-US" dirty="0" err="1"/>
              <a:t>e.g</a:t>
            </a:r>
            <a:r>
              <a:rPr lang="en-US" dirty="0"/>
              <a:t>,  market sharing, price fixing, parallel conduct, </a:t>
            </a:r>
            <a:r>
              <a:rPr lang="en-US" dirty="0" smtClean="0"/>
              <a:t>and collusive tendering</a:t>
            </a:r>
          </a:p>
          <a:p>
            <a:pPr marL="568325" lvl="0" indent="-111125"/>
            <a:r>
              <a:rPr lang="en-US" dirty="0" smtClean="0"/>
              <a:t>However</a:t>
            </a:r>
            <a:r>
              <a:rPr lang="en-US" dirty="0"/>
              <a:t>, section 32(1) provides some flexibility, it allows  the </a:t>
            </a:r>
            <a:r>
              <a:rPr lang="en-US" dirty="0" smtClean="0"/>
              <a:t>Authority to </a:t>
            </a:r>
            <a:r>
              <a:rPr lang="en-US" dirty="0"/>
              <a:t>grant exemptions on public benefit grounds for some type of conduct, </a:t>
            </a:r>
            <a:r>
              <a:rPr lang="en-US" dirty="0" err="1"/>
              <a:t>incuding</a:t>
            </a:r>
            <a:r>
              <a:rPr lang="en-US" dirty="0"/>
              <a:t> mergers, that might otherwise breach the competition provisions.</a:t>
            </a:r>
          </a:p>
          <a:p>
            <a:r>
              <a:rPr lang="en-US" dirty="0"/>
              <a:t>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Case Study: SOUTH </a:t>
            </a:r>
            <a:r>
              <a:rPr lang="en-US" u="sng" dirty="0"/>
              <a:t>AFRICAN AIRWAYS  AND QUANTAS </a:t>
            </a:r>
            <a:r>
              <a:rPr lang="en-US" u="sng" dirty="0" smtClean="0"/>
              <a:t>CODE SHARING EXEMPTION APPLICATION</a:t>
            </a:r>
          </a:p>
          <a:p>
            <a:pPr lvl="1"/>
            <a:r>
              <a:rPr lang="en-US" dirty="0" smtClean="0"/>
              <a:t>Code sharing arrangement between two airlines dividing Perth and Sydney routes amongst themselves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exemption application was granted by the South African Competition Commission on grounds of public benefits,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/>
              <a:t>promotion of exports and </a:t>
            </a:r>
            <a:r>
              <a:rPr lang="en-US" dirty="0" smtClean="0"/>
              <a:t>tourism and that an alternative arrangement would be uneconomical</a:t>
            </a:r>
            <a:endParaRPr lang="en-US" dirty="0"/>
          </a:p>
          <a:p>
            <a:r>
              <a:rPr lang="en-US" u="sng" dirty="0" smtClean="0"/>
              <a:t>Case Study: BRITISH </a:t>
            </a:r>
            <a:r>
              <a:rPr lang="en-US" u="sng" dirty="0"/>
              <a:t>AIRWAYS AND QUANTAS AGREEMENT OF COORDINATING  SCHEDULING, CAPACITY AND PRICING </a:t>
            </a:r>
            <a:endParaRPr lang="en-US" dirty="0"/>
          </a:p>
          <a:p>
            <a:pPr lvl="1"/>
            <a:r>
              <a:rPr lang="en-US" dirty="0" err="1" smtClean="0"/>
              <a:t>authorised</a:t>
            </a:r>
            <a:r>
              <a:rPr lang="en-US" dirty="0" smtClean="0"/>
              <a:t> </a:t>
            </a:r>
            <a:r>
              <a:rPr lang="en-US" dirty="0"/>
              <a:t>subject to undertakings </a:t>
            </a:r>
            <a:r>
              <a:rPr lang="en-US" dirty="0" smtClean="0"/>
              <a:t>on </a:t>
            </a:r>
            <a:r>
              <a:rPr lang="en-US" dirty="0"/>
              <a:t>price caps and freight </a:t>
            </a:r>
            <a:r>
              <a:rPr lang="en-US" dirty="0" smtClean="0"/>
              <a:t>capacity</a:t>
            </a:r>
            <a:endParaRPr lang="en-US" dirty="0"/>
          </a:p>
          <a:p>
            <a:pPr indent="317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b="1" i="1" dirty="0"/>
              <a:t>Per Se </a:t>
            </a:r>
            <a:r>
              <a:rPr lang="en-US" b="1" dirty="0"/>
              <a:t>Breach of Section 25 of the Competition </a:t>
            </a:r>
            <a:r>
              <a:rPr lang="en-US" b="1" dirty="0" smtClean="0"/>
              <a:t>Act</a:t>
            </a:r>
          </a:p>
          <a:p>
            <a:pPr marL="565150" indent="-107950"/>
            <a:r>
              <a:rPr lang="en-US" dirty="0" smtClean="0"/>
              <a:t>Possible for there to be breach of Section 25 independent of an exemption application</a:t>
            </a:r>
          </a:p>
          <a:p>
            <a:pPr marL="568325" indent="-111125"/>
            <a:r>
              <a:rPr lang="en-US" dirty="0" smtClean="0"/>
              <a:t>CA </a:t>
            </a:r>
            <a:r>
              <a:rPr lang="en-US" dirty="0"/>
              <a:t>mandated</a:t>
            </a:r>
            <a:r>
              <a:rPr lang="en-US" dirty="0" smtClean="0"/>
              <a:t> to investigate such </a:t>
            </a:r>
            <a:r>
              <a:rPr lang="en-US" i="1" dirty="0" smtClean="0"/>
              <a:t>per se </a:t>
            </a:r>
            <a:r>
              <a:rPr lang="en-US" dirty="0" smtClean="0"/>
              <a:t>breaches of the Act and prosecute the offenders</a:t>
            </a:r>
          </a:p>
          <a:p>
            <a:pPr marL="568325" indent="-111125"/>
            <a:r>
              <a:rPr lang="en-US" dirty="0" smtClean="0"/>
              <a:t>Most serious competition offences</a:t>
            </a:r>
          </a:p>
          <a:p>
            <a:endParaRPr lang="en-US" u="sng" dirty="0" smtClean="0"/>
          </a:p>
          <a:p>
            <a:pPr marL="514350" indent="-514350">
              <a:buFont typeface="+mj-lt"/>
              <a:buAutoNum type="arabicPeriod" startAt="4"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Case Study: OFFICE OF FAIR TRADING (OFT) </a:t>
            </a:r>
            <a:r>
              <a:rPr lang="en-US" u="sng" dirty="0" err="1"/>
              <a:t>vs</a:t>
            </a:r>
            <a:r>
              <a:rPr lang="en-US" u="sng" dirty="0"/>
              <a:t> BRITISH AIRWAYS and VIRGIN ATLANTIC</a:t>
            </a:r>
          </a:p>
          <a:p>
            <a:pPr lvl="1"/>
            <a:r>
              <a:rPr lang="en-US" dirty="0"/>
              <a:t>British Airways fined $121.5m for price fixing</a:t>
            </a:r>
          </a:p>
          <a:p>
            <a:pPr lvl="1"/>
            <a:r>
              <a:rPr lang="en-US" dirty="0"/>
              <a:t>It admitted that between August 2004 and January 2006 it colluded with Virgin Atlantic over surcharges which were added to ticket prices in response to rising oil prices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Conclusion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Cases illustrate that a number of anticompetitive practices have been identified globally in the aviation sector</a:t>
            </a:r>
          </a:p>
          <a:p>
            <a:r>
              <a:rPr lang="en-GB" dirty="0" smtClean="0"/>
              <a:t>As Botswana moves to liberalise the sector and allow more players to enter the market, there is need to be watchful for anticompetitive conduct in the industry</a:t>
            </a:r>
          </a:p>
          <a:p>
            <a:r>
              <a:rPr lang="en-GB" dirty="0" smtClean="0"/>
              <a:t>Effective prevention, detection and elimination of such practices from the industry will depend of the collaborative effort of the two Regulators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2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29198"/>
            <a:ext cx="91440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100" y="1785926"/>
            <a:ext cx="7072361" cy="400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GB" sz="1600" dirty="0" smtClean="0"/>
          </a:p>
          <a:p>
            <a:pPr algn="ctr">
              <a:lnSpc>
                <a:spcPct val="120000"/>
              </a:lnSpc>
              <a:buNone/>
            </a:pPr>
            <a:r>
              <a:rPr lang="en-GB" sz="4400" dirty="0" smtClean="0"/>
              <a:t>Thank you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Legal and Enforcement Department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Competition Authority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Ground Floor, Plot 50664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Fairgrounds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Private Bag 00101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Gaborone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Tel: (267) 393 4278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Fax: (267) 312 1013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Email: </a:t>
            </a:r>
            <a:r>
              <a:rPr lang="en-GB" dirty="0" smtClean="0">
                <a:hlinkClick r:id="rId3"/>
              </a:rPr>
              <a:t>competitionauthority@gmail.com</a:t>
            </a:r>
            <a:endParaRPr lang="en-GB" dirty="0" smtClean="0"/>
          </a:p>
          <a:p>
            <a:pPr algn="ctr" eaLnBrk="1" hangingPunct="1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428604"/>
            <a:ext cx="5572164" cy="135986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for a Memorandum of Understanding (</a:t>
            </a:r>
            <a:r>
              <a:rPr lang="en-US" dirty="0" err="1" smtClean="0"/>
              <a:t>MoU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Competition and Aviation Generally</a:t>
            </a:r>
          </a:p>
          <a:p>
            <a:r>
              <a:rPr lang="en-US" dirty="0" smtClean="0"/>
              <a:t>Specific Competition Issues in the Aviation Sector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Need for an </a:t>
            </a:r>
            <a:r>
              <a:rPr lang="en-US" b="1" dirty="0" err="1" smtClean="0"/>
              <a:t>MoU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Section </a:t>
            </a:r>
            <a:r>
              <a:rPr lang="en-US" dirty="0" smtClean="0"/>
              <a:t>73 </a:t>
            </a:r>
            <a:r>
              <a:rPr lang="en-US" dirty="0"/>
              <a:t>of the Competition Act calls for </a:t>
            </a:r>
            <a:r>
              <a:rPr lang="en-US" dirty="0" smtClean="0"/>
              <a:t>cooperation </a:t>
            </a:r>
            <a:r>
              <a:rPr lang="en-US" dirty="0"/>
              <a:t>by the two R</a:t>
            </a:r>
            <a:r>
              <a:rPr lang="en-US" dirty="0" smtClean="0"/>
              <a:t>egulators</a:t>
            </a:r>
            <a:endParaRPr lang="en-GB" dirty="0"/>
          </a:p>
          <a:p>
            <a:pPr lvl="0"/>
            <a:r>
              <a:rPr lang="en-US" dirty="0"/>
              <a:t>Definition of roles under the </a:t>
            </a:r>
            <a:r>
              <a:rPr lang="en-US" dirty="0" err="1" smtClean="0"/>
              <a:t>MoU</a:t>
            </a:r>
            <a:r>
              <a:rPr lang="en-US" dirty="0" smtClean="0"/>
              <a:t> in accordance with respective mandates of two Regulators</a:t>
            </a:r>
          </a:p>
          <a:p>
            <a:pPr lvl="0"/>
            <a:r>
              <a:rPr lang="en-US" dirty="0" smtClean="0"/>
              <a:t>CA required to notify CAAB of investigation involving any enterprise which in other respects is regulated by CAAB</a:t>
            </a:r>
          </a:p>
          <a:p>
            <a:pPr lvl="0"/>
            <a:r>
              <a:rPr lang="en-US" dirty="0" smtClean="0"/>
              <a:t>CAAB may provide written representations or sector-specific expertise (inspectors) to assist in investigations</a:t>
            </a: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an </a:t>
            </a:r>
            <a:r>
              <a:rPr lang="en-US" b="1" dirty="0" err="1" smtClean="0"/>
              <a:t>MoU</a:t>
            </a:r>
            <a:r>
              <a:rPr lang="en-US" b="1" dirty="0" smtClean="0"/>
              <a:t> Cont’d…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CAAB may give oral evidence at hearings</a:t>
            </a:r>
          </a:p>
          <a:p>
            <a:r>
              <a:rPr lang="en-US" dirty="0" smtClean="0"/>
              <a:t>CA to consider written representations of CAAB on any merger involving an enterprise regulated by CAAB</a:t>
            </a:r>
          </a:p>
          <a:p>
            <a:r>
              <a:rPr lang="en-US" dirty="0" smtClean="0"/>
              <a:t>Determinations of CA on any matter under Section 73 are final except where consultations have not been held with CAAB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Need for an </a:t>
            </a:r>
            <a:r>
              <a:rPr lang="en-US" b="1" dirty="0" err="1"/>
              <a:t>MoU</a:t>
            </a:r>
            <a:r>
              <a:rPr lang="en-US" b="1" dirty="0"/>
              <a:t> Cont’d…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Is there concurrent jurisdiction under the two Acts? (see Regulations 71, 72, 73 and 74 of the Civil Aviation Regulations, 2012 of the Civil Aviation Act No 11 of 2011)</a:t>
            </a:r>
            <a:endParaRPr lang="en-GB" dirty="0"/>
          </a:p>
          <a:p>
            <a:pPr lvl="0"/>
            <a:r>
              <a:rPr lang="en-US" dirty="0"/>
              <a:t>Regulation 31 </a:t>
            </a:r>
            <a:r>
              <a:rPr lang="en-US" dirty="0" smtClean="0"/>
              <a:t>of the Civil Aviation Regulations gives </a:t>
            </a:r>
            <a:r>
              <a:rPr lang="en-US" dirty="0"/>
              <a:t>Licensees </a:t>
            </a:r>
            <a:r>
              <a:rPr lang="en-US" dirty="0" smtClean="0"/>
              <a:t>the </a:t>
            </a:r>
            <a:r>
              <a:rPr lang="en-US" dirty="0"/>
              <a:t>authority to set tariffs for air transport services [it has competition implications]</a:t>
            </a:r>
            <a:endParaRPr lang="en-GB" dirty="0"/>
          </a:p>
          <a:p>
            <a:pPr lvl="0"/>
            <a:r>
              <a:rPr lang="en-US" dirty="0"/>
              <a:t>Who has jurisdiction over competition matters likely to arise under Regulation 31?</a:t>
            </a:r>
            <a:endParaRPr lang="en-GB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Competition and Aviation Generally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Section 3(1) of the Competition Act empowers the Authority to extend its mandate to all economic activity within, or having effect within Botswana </a:t>
            </a:r>
            <a:endParaRPr lang="en-GB" dirty="0"/>
          </a:p>
          <a:p>
            <a:pPr lvl="0"/>
            <a:r>
              <a:rPr lang="en-US" dirty="0"/>
              <a:t>Therefore anything considered an economic activity in the airline industry is subject to the Competition </a:t>
            </a:r>
            <a:r>
              <a:rPr lang="en-US" dirty="0" smtClean="0"/>
              <a:t>Act</a:t>
            </a:r>
            <a:endParaRPr lang="en-GB" dirty="0"/>
          </a:p>
          <a:p>
            <a:pPr lvl="0"/>
            <a:r>
              <a:rPr lang="en-US" dirty="0"/>
              <a:t>Our domestic market dominated by Air Botswana</a:t>
            </a:r>
            <a:endParaRPr lang="en-GB" dirty="0"/>
          </a:p>
          <a:p>
            <a:pPr lvl="0"/>
            <a:r>
              <a:rPr lang="en-US" dirty="0"/>
              <a:t>Entry into the Market by other </a:t>
            </a:r>
            <a:r>
              <a:rPr lang="en-US" dirty="0" smtClean="0"/>
              <a:t>airlines </a:t>
            </a:r>
            <a:r>
              <a:rPr lang="en-US" dirty="0"/>
              <a:t>still being considered </a:t>
            </a:r>
            <a:r>
              <a:rPr lang="en-US" dirty="0" smtClean="0"/>
              <a:t>by </a:t>
            </a:r>
            <a:r>
              <a:rPr lang="en-US" dirty="0"/>
              <a:t>Government</a:t>
            </a:r>
            <a:endParaRPr lang="en-GB" dirty="0"/>
          </a:p>
          <a:p>
            <a:pPr lvl="0"/>
            <a:r>
              <a:rPr lang="en-US" dirty="0"/>
              <a:t>Competition in the airline industry in Botswana still a sensitive issue and thus leaves an important role for a competition </a:t>
            </a:r>
            <a:r>
              <a:rPr lang="en-US" dirty="0" smtClean="0"/>
              <a:t>regulator</a:t>
            </a:r>
            <a:endParaRPr lang="en-GB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Merger Transactions in the Industry</a:t>
            </a:r>
            <a:endParaRPr lang="en-US" b="1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Section 59 of the Competition Act prohibits acquisitions likely to result in the </a:t>
            </a:r>
            <a:r>
              <a:rPr lang="en-US" dirty="0" smtClean="0"/>
              <a:t>substantial lessening </a:t>
            </a:r>
            <a:r>
              <a:rPr lang="en-US" dirty="0"/>
              <a:t>of </a:t>
            </a:r>
            <a:r>
              <a:rPr lang="en-US" dirty="0" smtClean="0"/>
              <a:t>competition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making a merger decision, the Authority has to balance the merits of allowing the formation of a larger stronger company with its potential of gaining a dominant position in the domestic market which could be </a:t>
            </a:r>
            <a:r>
              <a:rPr lang="en-US" dirty="0" smtClean="0"/>
              <a:t>abused</a:t>
            </a:r>
            <a:endParaRPr lang="en-GB" dirty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u="sng" dirty="0" smtClean="0"/>
              <a:t>Case Study: QANTAS </a:t>
            </a:r>
            <a:r>
              <a:rPr lang="en-US" u="sng" dirty="0"/>
              <a:t>TAKEOVER OF IMPULSE AIRLINES</a:t>
            </a:r>
            <a:endParaRPr lang="en-GB" u="sng" dirty="0"/>
          </a:p>
          <a:p>
            <a:pPr lvl="1"/>
            <a:r>
              <a:rPr lang="en-US" dirty="0" smtClean="0"/>
              <a:t>Qantas </a:t>
            </a:r>
            <a:r>
              <a:rPr lang="en-US" dirty="0"/>
              <a:t>sought advice from the ACCC as to whether it would oppose the merger (notification under </a:t>
            </a:r>
            <a:r>
              <a:rPr lang="en-US" dirty="0" smtClean="0"/>
              <a:t>Section </a:t>
            </a:r>
            <a:r>
              <a:rPr lang="en-US" dirty="0"/>
              <a:t>56 of our Act</a:t>
            </a:r>
            <a:r>
              <a:rPr lang="en-US" dirty="0" smtClean="0"/>
              <a:t>)</a:t>
            </a:r>
            <a:endParaRPr lang="en-GB" dirty="0"/>
          </a:p>
          <a:p>
            <a:pPr lvl="1"/>
            <a:r>
              <a:rPr lang="en-US" dirty="0"/>
              <a:t>ACCC considered that the merger would not result in substantial lessening of competition necessary to breach the Act, and required </a:t>
            </a:r>
            <a:r>
              <a:rPr lang="en-US" dirty="0" smtClean="0"/>
              <a:t>Qantas </a:t>
            </a:r>
            <a:r>
              <a:rPr lang="en-US" dirty="0"/>
              <a:t>to enter into undertakings which provided certain competitive safeguards. They were;</a:t>
            </a:r>
            <a:endParaRPr lang="en-GB" dirty="0"/>
          </a:p>
          <a:p>
            <a:pPr lvl="2"/>
            <a:r>
              <a:rPr lang="en-US" dirty="0" smtClean="0"/>
              <a:t>Qantas </a:t>
            </a:r>
            <a:r>
              <a:rPr lang="en-US" dirty="0"/>
              <a:t>making available to Virgin Blue a number of scarce landing slots at Sydney Airports in peak </a:t>
            </a:r>
            <a:r>
              <a:rPr lang="en-US" dirty="0" smtClean="0"/>
              <a:t>periods;</a:t>
            </a:r>
            <a:endParaRPr lang="en-GB" dirty="0"/>
          </a:p>
          <a:p>
            <a:pPr lvl="2"/>
            <a:r>
              <a:rPr lang="en-US" dirty="0"/>
              <a:t>Facilitating access to terminal space to a new entrant </a:t>
            </a:r>
            <a:r>
              <a:rPr lang="en-US" dirty="0" smtClean="0"/>
              <a:t>airline;</a:t>
            </a:r>
            <a:endParaRPr lang="en-GB" dirty="0"/>
          </a:p>
          <a:p>
            <a:pPr lvl="2"/>
            <a:r>
              <a:rPr lang="en-US" dirty="0"/>
              <a:t>Restrictions on air fare </a:t>
            </a:r>
            <a:r>
              <a:rPr lang="en-US" dirty="0" smtClean="0"/>
              <a:t>increases;</a:t>
            </a:r>
            <a:endParaRPr lang="en-GB" dirty="0"/>
          </a:p>
          <a:p>
            <a:pPr lvl="2"/>
            <a:r>
              <a:rPr lang="en-US" dirty="0"/>
              <a:t>Assurance of maintenance of services on those routes operated only by </a:t>
            </a:r>
            <a:r>
              <a:rPr lang="en-US" dirty="0" smtClean="0"/>
              <a:t>Qantas </a:t>
            </a:r>
            <a:r>
              <a:rPr lang="en-US" dirty="0"/>
              <a:t>and </a:t>
            </a:r>
            <a:r>
              <a:rPr lang="en-US" dirty="0" smtClean="0"/>
              <a:t>Impulse.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 Competition Issues in the Aviation Sector Cont’d…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Another </a:t>
            </a:r>
            <a:r>
              <a:rPr lang="en-US" dirty="0"/>
              <a:t>factor was that Impulse was a failing firm and no other parties were interested in taking it </a:t>
            </a:r>
            <a:r>
              <a:rPr lang="en-US" dirty="0" smtClean="0"/>
              <a:t>over</a:t>
            </a:r>
            <a:endParaRPr lang="en-GB" dirty="0"/>
          </a:p>
          <a:p>
            <a:pPr lvl="1"/>
            <a:r>
              <a:rPr lang="en-US" dirty="0" smtClean="0"/>
              <a:t>Recently the ACCC deterred Qantas </a:t>
            </a:r>
            <a:r>
              <a:rPr lang="en-US" dirty="0"/>
              <a:t>from bidding for the </a:t>
            </a:r>
            <a:r>
              <a:rPr lang="en-US" dirty="0" err="1"/>
              <a:t>Ansett</a:t>
            </a:r>
            <a:r>
              <a:rPr lang="en-US" dirty="0"/>
              <a:t> terminal at Sydney airport as its acquisition by </a:t>
            </a:r>
            <a:r>
              <a:rPr lang="en-US" dirty="0" smtClean="0"/>
              <a:t>Qantas </a:t>
            </a:r>
            <a:r>
              <a:rPr lang="en-US" dirty="0"/>
              <a:t>would have posed clear problems for competition with other airport users.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276</TotalTime>
  <Words>1131</Words>
  <Application>Microsoft Office PowerPoint</Application>
  <PresentationFormat>On-screen Show (4:3)</PresentationFormat>
  <Paragraphs>103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CompetitionAuthority</vt:lpstr>
      <vt:lpstr>COMPETITION IN THE AVIATION SECTOR (CASE STUDIES) Presentation to Civil Aviation Authority Botswana by  Duncan T. Morotsi Director: Legal and Enforcement  15th August 2012 </vt:lpstr>
      <vt:lpstr>Presentation Outline</vt:lpstr>
      <vt:lpstr>The Need for an MoU</vt:lpstr>
      <vt:lpstr>The Need for an MoU Cont’d…</vt:lpstr>
      <vt:lpstr>The Need for an MoU Cont’d…</vt:lpstr>
      <vt:lpstr>Competition and Aviation Generally</vt:lpstr>
      <vt:lpstr>Specific Competition Issues in the Aviation Sector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Specific Competition Issues in the Aviation Sector Cont’d…</vt:lpstr>
      <vt:lpstr>Conclusion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Gladys Ramadi</cp:lastModifiedBy>
  <cp:revision>37</cp:revision>
  <dcterms:created xsi:type="dcterms:W3CDTF">2012-03-14T07:05:22Z</dcterms:created>
  <dcterms:modified xsi:type="dcterms:W3CDTF">2014-12-11T12:24:36Z</dcterms:modified>
</cp:coreProperties>
</file>