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8" r:id="rId3"/>
    <p:sldId id="263" r:id="rId4"/>
    <p:sldId id="269" r:id="rId5"/>
    <p:sldId id="262" r:id="rId6"/>
    <p:sldId id="264" r:id="rId7"/>
    <p:sldId id="265" r:id="rId8"/>
    <p:sldId id="268" r:id="rId9"/>
    <p:sldId id="266" r:id="rId10"/>
    <p:sldId id="267" r:id="rId11"/>
  </p:sldIdLst>
  <p:sldSz cx="9144000" cy="6858000" type="screen4x3"/>
  <p:notesSz cx="6811963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tland Toril Agnete" initials="FTA" lastIdx="2" clrIdx="0">
    <p:extLst>
      <p:ext uri="{19B8F6BF-5375-455C-9EA6-DF929625EA0E}">
        <p15:presenceInfo xmlns:p15="http://schemas.microsoft.com/office/powerpoint/2012/main" userId="Fotland Toril Agne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7379" autoAdjust="0"/>
  </p:normalViewPr>
  <p:slideViewPr>
    <p:cSldViewPr>
      <p:cViewPr varScale="1">
        <p:scale>
          <a:sx n="57" d="100"/>
          <a:sy n="57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8C8F-AA3B-4032-81C6-E4311FD35E47}" type="datetimeFigureOut">
              <a:rPr lang="nb-NO" smtClean="0"/>
              <a:t>11.03.2016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0D27-F903-420E-B925-3FD77ADE48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83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h.dep.no/Statens-Personalhandbok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prstClr val="black"/>
                </a:solidFill>
              </a:rPr>
              <a:t>27.06.2013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prstClr val="black"/>
                </a:solidFill>
              </a:rPr>
              <a:t>Statoil - 27. juni 2013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3AB-C5B9-4D7F-98FD-F3419EB6496E}" type="slidenum">
              <a:rPr lang="nb-NO" altLang="nb-NO" smtClean="0">
                <a:solidFill>
                  <a:prstClr val="black"/>
                </a:solidFill>
              </a:rPr>
              <a:pPr/>
              <a:t>1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C3F1D0-94F3-47F2-8C7C-EC07DED17B0E}" type="slidenum">
              <a:rPr lang="nb-NO" altLang="nb-NO">
                <a:solidFill>
                  <a:prstClr val="black"/>
                </a:solidFill>
              </a:rPr>
              <a:pPr eaLnBrk="1" hangingPunct="1"/>
              <a:t>2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Norway has many rules of law (statutory and non-statutory) that impact values and ethics in</a:t>
            </a:r>
            <a:r>
              <a:rPr lang="nb-NO" sz="1200" dirty="0" smtClean="0"/>
              <a:t> </a:t>
            </a:r>
            <a:r>
              <a:rPr lang="en-US" sz="1200" dirty="0" smtClean="0"/>
              <a:t>the public service, </a:t>
            </a:r>
            <a:r>
              <a:rPr lang="en-US" sz="1200" dirty="0" err="1" smtClean="0"/>
              <a:t>eg</a:t>
            </a:r>
            <a:r>
              <a:rPr lang="en-US" sz="1200" dirty="0" smtClean="0"/>
              <a:t>. Public Administration Act,</a:t>
            </a:r>
            <a:r>
              <a:rPr lang="en-US" sz="1200" baseline="0" dirty="0" smtClean="0"/>
              <a:t> Securities Trading Act; Act relating to civil servants (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Forvaltningsloven, tjenestemannsloven og verdipapirhandelloven)… inneholder blant annet regler om taushetsplikt, habilitet, adgangen til å motta gaver og handel med verdipapirer. </a:t>
            </a:r>
            <a:r>
              <a:rPr lang="en-US" dirty="0" smtClean="0">
                <a:effectLst/>
                <a:hlinkClick r:id="rId3"/>
              </a:rPr>
              <a:t>Personnel Handbook for State Employees</a:t>
            </a:r>
            <a:r>
              <a:rPr lang="en-US" dirty="0" smtClean="0">
                <a:effectLst/>
              </a:rPr>
              <a:t> contains information on ethical guidelines that apply to all employees and refers to the ethical guidelines.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0D27-F903-420E-B925-3FD77ADE48B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90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C3F1D0-94F3-47F2-8C7C-EC07DED17B0E}" type="slidenum">
              <a:rPr lang="nb-NO" altLang="nb-NO">
                <a:solidFill>
                  <a:prstClr val="black"/>
                </a:solidFill>
              </a:rPr>
              <a:pPr eaLnBrk="1" hangingPunct="1"/>
              <a:t>5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1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Authority’s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guidelines»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supplement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crucial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parts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general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guidelines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guidelines,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relevant and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stance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emplyees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0D27-F903-420E-B925-3FD77ADE48B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48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Formal </a:t>
            </a:r>
            <a:r>
              <a:rPr lang="nb-NO" dirty="0" err="1" smtClean="0"/>
              <a:t>rules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baseline="0" dirty="0" smtClean="0"/>
              <a:t>  insider </a:t>
            </a:r>
            <a:r>
              <a:rPr lang="nb-NO" baseline="0" dirty="0" err="1" smtClean="0"/>
              <a:t>information</a:t>
            </a:r>
            <a:r>
              <a:rPr lang="nb-NO" baseline="0" dirty="0" smtClean="0"/>
              <a:t>: Insider list?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0D27-F903-420E-B925-3FD77ADE48B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2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0E700-AF27-402B-991A-50CB8D37C8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521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EE5FD-A7E5-4405-8C6B-C07136A0C4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162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5A87-10C4-443D-A7B4-60CA226C1A8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0679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0AF8D-E8C3-433F-881E-79287D38223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4745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93F28-B6FC-4EA6-A66C-A27F1322315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5301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79D3C-AD3C-4091-AD33-DFD832D02A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4267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7D27-E258-4762-8BB0-26E5C7BE70D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352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71BA-3A0F-41F2-97E9-49000136093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901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4F929-78F9-4F8D-B6FD-0F156E41785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6920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-23813"/>
            <a:ext cx="320833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BF9BA-BD19-477F-8EB5-C6294CED78F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6000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0"/>
            <a:ext cx="37988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29A89-38C1-4FA7-8344-7C738CB47F9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27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3240087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F64E-8774-44AB-A664-83F01279D2D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9764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-19050"/>
            <a:ext cx="3395662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4C155-FE11-46D9-8597-CA1F3485FB4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5860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3394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8BBF5-86CA-402B-AF61-9DADD91539E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877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21FB-CFFB-4CBB-A7EB-5E7A539035F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7331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A5C139-6256-4B8D-9DA1-11109C5B3FBF}" type="slidenum">
              <a:rPr lang="nb-NO" altLang="nb-NO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cs typeface="Arial" panose="020B0604020202020204" pitchFamily="34" charset="0"/>
            </a:endParaRPr>
          </a:p>
        </p:txBody>
      </p:sp>
      <p:pic>
        <p:nvPicPr>
          <p:cNvPr id="1031" name="Bild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7622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9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4824660" cy="19446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b-NO" sz="5300" b="1" dirty="0" err="1" smtClean="0"/>
              <a:t>Agency</a:t>
            </a:r>
            <a:r>
              <a:rPr lang="nb-NO" sz="5300" b="1" dirty="0" smtClean="0"/>
              <a:t> </a:t>
            </a:r>
            <a:r>
              <a:rPr lang="nb-NO" sz="5300" b="1" dirty="0" err="1" smtClean="0"/>
              <a:t>ethics</a:t>
            </a:r>
            <a:r>
              <a:rPr lang="nb-NO" sz="5300" b="1" dirty="0" smtClean="0"/>
              <a:t/>
            </a:r>
            <a:br>
              <a:rPr lang="nb-NO" sz="5300" b="1" dirty="0" smtClean="0"/>
            </a:br>
            <a:r>
              <a:rPr lang="nb-NO" b="1" dirty="0" smtClean="0"/>
              <a:t>– How to </a:t>
            </a:r>
            <a:r>
              <a:rPr lang="nb-NO" b="1" dirty="0" err="1"/>
              <a:t>e</a:t>
            </a:r>
            <a:r>
              <a:rPr lang="nb-NO" b="1" dirty="0" err="1" smtClean="0"/>
              <a:t>nsure</a:t>
            </a:r>
            <a:r>
              <a:rPr lang="nb-NO" b="1" dirty="0" smtClean="0"/>
              <a:t> </a:t>
            </a:r>
            <a:r>
              <a:rPr lang="nb-NO" b="1" dirty="0" err="1" smtClean="0"/>
              <a:t>awareness</a:t>
            </a:r>
            <a:r>
              <a:rPr lang="nb-NO" b="1" dirty="0" smtClean="0"/>
              <a:t> and </a:t>
            </a:r>
            <a:r>
              <a:rPr lang="nb-NO" b="1" dirty="0" err="1" smtClean="0"/>
              <a:t>compliance</a:t>
            </a:r>
            <a:r>
              <a:rPr lang="nb-NO" b="1" dirty="0" smtClean="0"/>
              <a:t>?</a:t>
            </a:r>
            <a:endParaRPr lang="en-GB" sz="4400" b="1" dirty="0" smtClean="0"/>
          </a:p>
        </p:txBody>
      </p:sp>
      <p:sp>
        <p:nvSpPr>
          <p:cNvPr id="10243" name="Plassholder for innhold 2"/>
          <p:cNvSpPr>
            <a:spLocks noGrp="1"/>
          </p:cNvSpPr>
          <p:nvPr>
            <p:ph sz="half" idx="2"/>
          </p:nvPr>
        </p:nvSpPr>
        <p:spPr>
          <a:xfrm>
            <a:off x="1403648" y="4089356"/>
            <a:ext cx="6264696" cy="2249211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nb-NO" altLang="nb-NO" i="1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nb-NO" i="1" dirty="0" smtClean="0"/>
              <a:t>Kjell Jostein Sunnevåg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nb-NO" sz="1400" i="1" dirty="0" smtClean="0"/>
              <a:t>The Norwegian Competition Authority</a:t>
            </a:r>
          </a:p>
        </p:txBody>
      </p:sp>
    </p:spTree>
    <p:extLst>
      <p:ext uri="{BB962C8B-B14F-4D97-AF65-F5344CB8AC3E}">
        <p14:creationId xmlns:p14="http://schemas.microsoft.com/office/powerpoint/2010/main" val="27854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err="1" smtClean="0"/>
              <a:t>Establish</a:t>
            </a:r>
            <a:r>
              <a:rPr lang="nb-NO" sz="1800" dirty="0" smtClean="0"/>
              <a:t> and </a:t>
            </a:r>
            <a:r>
              <a:rPr lang="nb-NO" sz="1800" dirty="0" err="1" smtClean="0"/>
              <a:t>reassess</a:t>
            </a:r>
            <a:r>
              <a:rPr lang="nb-NO" sz="1800" dirty="0" smtClean="0"/>
              <a:t> guidelines and </a:t>
            </a:r>
            <a:r>
              <a:rPr lang="nb-NO" sz="1800" dirty="0" err="1" smtClean="0"/>
              <a:t>routines</a:t>
            </a:r>
            <a:endParaRPr lang="nb-NO" sz="1800" dirty="0"/>
          </a:p>
          <a:p>
            <a:r>
              <a:rPr lang="nb-NO" sz="1800" dirty="0" smtClean="0"/>
              <a:t>Have </a:t>
            </a:r>
            <a:r>
              <a:rPr lang="nb-NO" sz="1800" dirty="0" err="1" smtClean="0"/>
              <a:t>information</a:t>
            </a:r>
            <a:r>
              <a:rPr lang="nb-NO" sz="1800" dirty="0" smtClean="0"/>
              <a:t> material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ethical</a:t>
            </a:r>
            <a:r>
              <a:rPr lang="nb-NO" sz="1800" dirty="0"/>
              <a:t> guidelines </a:t>
            </a:r>
            <a:r>
              <a:rPr lang="nb-NO" sz="1800" dirty="0" err="1" smtClean="0"/>
              <a:t>eas</a:t>
            </a:r>
            <a:r>
              <a:rPr lang="nb-NO" sz="1800" dirty="0" err="1" smtClean="0"/>
              <a:t>ily</a:t>
            </a:r>
            <a:r>
              <a:rPr lang="nb-NO" sz="1800" dirty="0" smtClean="0"/>
              <a:t> </a:t>
            </a:r>
            <a:r>
              <a:rPr lang="nb-NO" sz="1800" dirty="0" err="1" smtClean="0"/>
              <a:t>available</a:t>
            </a:r>
            <a:endParaRPr lang="nb-NO" sz="1800" dirty="0" smtClean="0"/>
          </a:p>
          <a:p>
            <a:pPr lvl="1"/>
            <a:r>
              <a:rPr lang="nb-NO" sz="1600" dirty="0" smtClean="0"/>
              <a:t>«</a:t>
            </a:r>
            <a:r>
              <a:rPr lang="nb-NO" sz="1600" dirty="0"/>
              <a:t>I</a:t>
            </a:r>
            <a:r>
              <a:rPr lang="nb-NO" sz="1600" dirty="0" smtClean="0"/>
              <a:t>nformation </a:t>
            </a:r>
            <a:r>
              <a:rPr lang="nb-NO" sz="1600" dirty="0" err="1" smtClean="0"/>
              <a:t>package</a:t>
            </a:r>
            <a:r>
              <a:rPr lang="nb-NO" sz="1600" dirty="0" smtClean="0"/>
              <a:t>» to </a:t>
            </a:r>
            <a:r>
              <a:rPr lang="nb-NO" sz="1600" dirty="0" err="1"/>
              <a:t>new</a:t>
            </a:r>
            <a:r>
              <a:rPr lang="nb-NO" sz="1600" dirty="0"/>
              <a:t> </a:t>
            </a:r>
            <a:r>
              <a:rPr lang="nb-NO" sz="1600" dirty="0" err="1" smtClean="0"/>
              <a:t>employees</a:t>
            </a:r>
            <a:endParaRPr lang="nb-NO" sz="1600" dirty="0" smtClean="0"/>
          </a:p>
          <a:p>
            <a:pPr lvl="1"/>
            <a:r>
              <a:rPr lang="nb-NO" sz="1600" dirty="0"/>
              <a:t>I</a:t>
            </a:r>
            <a:r>
              <a:rPr lang="nb-NO" sz="1600" dirty="0" smtClean="0"/>
              <a:t>nformation must be </a:t>
            </a:r>
            <a:r>
              <a:rPr lang="nb-NO" sz="1600" dirty="0" err="1" smtClean="0"/>
              <a:t>easily</a:t>
            </a:r>
            <a:r>
              <a:rPr lang="nb-NO" sz="1600" dirty="0" smtClean="0"/>
              <a:t> </a:t>
            </a:r>
            <a:r>
              <a:rPr lang="nb-NO" sz="1600" dirty="0" err="1" smtClean="0"/>
              <a:t>accessible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eg</a:t>
            </a:r>
            <a:r>
              <a:rPr lang="nb-NO" sz="1600" dirty="0"/>
              <a:t>.</a:t>
            </a:r>
            <a:r>
              <a:rPr lang="nb-NO" sz="1600" dirty="0" smtClean="0"/>
              <a:t> </a:t>
            </a:r>
            <a:r>
              <a:rPr lang="nb-NO" sz="1600" dirty="0" err="1" smtClean="0"/>
              <a:t>intranet</a:t>
            </a:r>
            <a:r>
              <a:rPr lang="nb-NO" sz="1600" dirty="0" smtClean="0"/>
              <a:t> </a:t>
            </a:r>
            <a:r>
              <a:rPr lang="nb-NO" sz="1600" dirty="0" err="1" smtClean="0"/>
              <a:t>website</a:t>
            </a:r>
            <a:endParaRPr lang="nb-NO" sz="1600" dirty="0" smtClean="0"/>
          </a:p>
          <a:p>
            <a:r>
              <a:rPr lang="nb-NO" sz="1800" dirty="0" err="1" smtClean="0"/>
              <a:t>Periodic</a:t>
            </a:r>
            <a:r>
              <a:rPr lang="nb-NO" sz="1800" dirty="0" smtClean="0"/>
              <a:t> </a:t>
            </a:r>
            <a:r>
              <a:rPr lang="nb-NO" sz="1800" dirty="0" err="1" smtClean="0"/>
              <a:t>internal</a:t>
            </a:r>
            <a:r>
              <a:rPr lang="nb-NO" sz="1800" dirty="0" smtClean="0"/>
              <a:t> training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ethical</a:t>
            </a:r>
            <a:r>
              <a:rPr lang="nb-NO" sz="1800" dirty="0" smtClean="0"/>
              <a:t> dilemmas. This: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…</a:t>
            </a:r>
            <a:r>
              <a:rPr lang="nb-NO" sz="1600" dirty="0" err="1" smtClean="0"/>
              <a:t>raise</a:t>
            </a:r>
            <a:r>
              <a:rPr lang="nb-NO" sz="1600" dirty="0" smtClean="0"/>
              <a:t> </a:t>
            </a:r>
            <a:r>
              <a:rPr lang="nb-NO" sz="1600" dirty="0" err="1" smtClean="0"/>
              <a:t>ethical</a:t>
            </a:r>
            <a:r>
              <a:rPr lang="nb-NO" sz="1600" dirty="0" smtClean="0"/>
              <a:t> </a:t>
            </a:r>
            <a:r>
              <a:rPr lang="nb-NO" sz="1600" dirty="0" err="1" smtClean="0"/>
              <a:t>awareness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</a:t>
            </a:r>
            <a:r>
              <a:rPr lang="nb-NO" sz="1600" dirty="0" err="1" smtClean="0"/>
              <a:t>reflections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specific</a:t>
            </a:r>
            <a:r>
              <a:rPr lang="nb-NO" sz="1600" dirty="0" smtClean="0"/>
              <a:t> and relevant dilemmas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 dirty="0" smtClean="0"/>
              <a:t>…</a:t>
            </a:r>
            <a:r>
              <a:rPr lang="nb-NO" sz="1600" dirty="0" err="1" smtClean="0"/>
              <a:t>create</a:t>
            </a:r>
            <a:r>
              <a:rPr lang="nb-NO" sz="1600" dirty="0" smtClean="0"/>
              <a:t> </a:t>
            </a:r>
            <a:r>
              <a:rPr lang="nb-NO" sz="1600" dirty="0" err="1" smtClean="0"/>
              <a:t>awareness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guidelines</a:t>
            </a:r>
          </a:p>
          <a:p>
            <a:r>
              <a:rPr lang="nb-NO" sz="2000" dirty="0" err="1" smtClean="0"/>
              <a:t>Create</a:t>
            </a:r>
            <a:r>
              <a:rPr lang="nb-NO" sz="2000" dirty="0" smtClean="0"/>
              <a:t> </a:t>
            </a:r>
            <a:r>
              <a:rPr lang="nb-NO" sz="2000" dirty="0" err="1" smtClean="0"/>
              <a:t>culture</a:t>
            </a:r>
            <a:r>
              <a:rPr lang="nb-NO" sz="2000" dirty="0" smtClean="0"/>
              <a:t> for </a:t>
            </a:r>
            <a:r>
              <a:rPr lang="nb-NO" sz="2000" dirty="0" err="1" smtClean="0"/>
              <a:t>openness</a:t>
            </a:r>
            <a:r>
              <a:rPr lang="nb-NO" sz="2000" dirty="0" smtClean="0"/>
              <a:t> and trust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err="1" smtClean="0"/>
              <a:t>ethical</a:t>
            </a:r>
            <a:r>
              <a:rPr lang="nb-NO" sz="2000" dirty="0" smtClean="0"/>
              <a:t> </a:t>
            </a:r>
            <a:r>
              <a:rPr lang="nb-NO" sz="2000" dirty="0" err="1" smtClean="0"/>
              <a:t>issues</a:t>
            </a:r>
            <a:endParaRPr lang="nb-NO" sz="2000" dirty="0" smtClean="0"/>
          </a:p>
          <a:p>
            <a:pPr marL="742950" lvl="2" indent="-342900"/>
            <a:r>
              <a:rPr lang="nb-NO" sz="1400" dirty="0" err="1" smtClean="0"/>
              <a:t>Nurture</a:t>
            </a:r>
            <a:r>
              <a:rPr lang="nb-NO" sz="1400" dirty="0" smtClean="0"/>
              <a:t> </a:t>
            </a:r>
            <a:r>
              <a:rPr lang="nb-NO" sz="1400" dirty="0"/>
              <a:t>a «</a:t>
            </a:r>
            <a:r>
              <a:rPr lang="nb-NO" sz="1400" dirty="0" err="1"/>
              <a:t>culture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compliance</a:t>
            </a:r>
            <a:r>
              <a:rPr lang="nb-NO" sz="1400" dirty="0"/>
              <a:t> and </a:t>
            </a:r>
            <a:r>
              <a:rPr lang="nb-NO" sz="1400" dirty="0" err="1"/>
              <a:t>awareness</a:t>
            </a:r>
            <a:r>
              <a:rPr lang="nb-NO" sz="1400" dirty="0" smtClean="0"/>
              <a:t>»</a:t>
            </a:r>
            <a:endParaRPr lang="nb-NO" sz="1600" dirty="0"/>
          </a:p>
          <a:p>
            <a:r>
              <a:rPr lang="nb-NO" sz="1800" dirty="0" smtClean="0"/>
              <a:t>Even </a:t>
            </a:r>
            <a:r>
              <a:rPr lang="nb-NO" sz="1800" dirty="0" err="1" smtClean="0"/>
              <a:t>if</a:t>
            </a:r>
            <a:r>
              <a:rPr lang="nb-NO" sz="1800" dirty="0" smtClean="0"/>
              <a:t> all </a:t>
            </a:r>
            <a:r>
              <a:rPr lang="nb-NO" sz="1800" dirty="0" err="1" smtClean="0"/>
              <a:t>precautions</a:t>
            </a:r>
            <a:r>
              <a:rPr lang="nb-NO" sz="1800" dirty="0" smtClean="0"/>
              <a:t> </a:t>
            </a:r>
            <a:r>
              <a:rPr lang="nb-NO" sz="1800" dirty="0" err="1" smtClean="0"/>
              <a:t>are</a:t>
            </a:r>
            <a:r>
              <a:rPr lang="nb-NO" sz="1800" dirty="0" smtClean="0"/>
              <a:t> </a:t>
            </a:r>
            <a:r>
              <a:rPr lang="nb-NO" sz="1800" dirty="0" err="1" smtClean="0"/>
              <a:t>taken</a:t>
            </a:r>
            <a:r>
              <a:rPr lang="nb-NO" sz="1800" dirty="0" smtClean="0"/>
              <a:t> - «</a:t>
            </a:r>
            <a:r>
              <a:rPr lang="nb-NO" sz="1800" dirty="0" err="1" smtClean="0"/>
              <a:t>Shit</a:t>
            </a:r>
            <a:r>
              <a:rPr lang="nb-NO" sz="1800" dirty="0" smtClean="0"/>
              <a:t> </a:t>
            </a:r>
            <a:r>
              <a:rPr lang="nb-NO" sz="1800" dirty="0" err="1" smtClean="0"/>
              <a:t>happens</a:t>
            </a:r>
            <a:r>
              <a:rPr lang="nb-NO" sz="1800" dirty="0" smtClean="0"/>
              <a:t>»: A ‘</a:t>
            </a:r>
            <a:r>
              <a:rPr lang="nb-NO" sz="1800" dirty="0" err="1" smtClean="0"/>
              <a:t>Crisis</a:t>
            </a:r>
            <a:r>
              <a:rPr lang="nb-NO" sz="1800" dirty="0"/>
              <a:t>’ </a:t>
            </a:r>
            <a:r>
              <a:rPr lang="nb-NO" sz="1800" dirty="0" err="1" smtClean="0"/>
              <a:t>strategy</a:t>
            </a:r>
            <a:r>
              <a:rPr lang="nb-NO" sz="1800" dirty="0"/>
              <a:t> </a:t>
            </a:r>
            <a:r>
              <a:rPr lang="nb-NO" sz="1800" dirty="0" smtClean="0"/>
              <a:t>is </a:t>
            </a:r>
            <a:r>
              <a:rPr lang="nb-NO" sz="1800" dirty="0" err="1" smtClean="0"/>
              <a:t>recemmended</a:t>
            </a:r>
            <a:r>
              <a:rPr lang="nb-NO" sz="1800" dirty="0" smtClean="0"/>
              <a:t>:</a:t>
            </a:r>
          </a:p>
          <a:p>
            <a:pPr lvl="1"/>
            <a:r>
              <a:rPr lang="nb-NO" sz="1600" dirty="0" err="1" smtClean="0"/>
              <a:t>External</a:t>
            </a:r>
            <a:r>
              <a:rPr lang="nb-NO" sz="1600" dirty="0" smtClean="0"/>
              <a:t> </a:t>
            </a:r>
            <a:r>
              <a:rPr lang="nb-NO" sz="1600" dirty="0" err="1" smtClean="0"/>
              <a:t>communciation</a:t>
            </a:r>
            <a:endParaRPr lang="nb-NO" sz="1600" dirty="0" smtClean="0"/>
          </a:p>
          <a:p>
            <a:pPr lvl="1"/>
            <a:r>
              <a:rPr lang="nb-NO" sz="1600" dirty="0" err="1" smtClean="0"/>
              <a:t>Internal</a:t>
            </a:r>
            <a:r>
              <a:rPr lang="nb-NO" sz="1600" dirty="0" smtClean="0"/>
              <a:t> </a:t>
            </a:r>
            <a:r>
              <a:rPr lang="nb-NO" sz="1600" dirty="0" err="1" smtClean="0"/>
              <a:t>communciation</a:t>
            </a:r>
            <a:r>
              <a:rPr lang="nb-NO" sz="1600" dirty="0" smtClean="0"/>
              <a:t> </a:t>
            </a:r>
          </a:p>
          <a:p>
            <a:pPr lvl="1"/>
            <a:r>
              <a:rPr lang="nb-NO" sz="1600" dirty="0" smtClean="0"/>
              <a:t>HR </a:t>
            </a:r>
            <a:r>
              <a:rPr lang="nb-NO" sz="1600" dirty="0" err="1" smtClean="0"/>
              <a:t>strategy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measures</a:t>
            </a:r>
            <a:r>
              <a:rPr lang="nb-NO" sz="1600" dirty="0" smtClean="0"/>
              <a:t> for </a:t>
            </a:r>
            <a:r>
              <a:rPr lang="nb-NO" sz="1600" dirty="0" err="1" smtClean="0"/>
              <a:t>care</a:t>
            </a:r>
            <a:r>
              <a:rPr lang="nb-NO" sz="1600" dirty="0" smtClean="0"/>
              <a:t> and/or </a:t>
            </a:r>
            <a:r>
              <a:rPr lang="nb-NO" sz="1600" dirty="0" err="1" smtClean="0"/>
              <a:t>consequences</a:t>
            </a:r>
            <a:endParaRPr lang="nb-NO" sz="1600" dirty="0" smtClean="0"/>
          </a:p>
          <a:p>
            <a:pPr lvl="1"/>
            <a:r>
              <a:rPr lang="nb-NO" sz="1600" dirty="0" smtClean="0"/>
              <a:t>Management </a:t>
            </a:r>
            <a:r>
              <a:rPr lang="nb-NO" sz="1600" dirty="0" err="1" smtClean="0"/>
              <a:t>crisis</a:t>
            </a:r>
            <a:r>
              <a:rPr lang="nb-NO" sz="1600" dirty="0" smtClean="0"/>
              <a:t> training – Play </a:t>
            </a:r>
            <a:r>
              <a:rPr lang="nb-NO" sz="1600" dirty="0" err="1" smtClean="0"/>
              <a:t>out</a:t>
            </a:r>
            <a:r>
              <a:rPr lang="nb-NO" sz="1600" dirty="0" smtClean="0"/>
              <a:t> </a:t>
            </a:r>
            <a:r>
              <a:rPr lang="nb-NO" sz="1600" dirty="0" err="1" smtClean="0"/>
              <a:t>possible</a:t>
            </a:r>
            <a:r>
              <a:rPr lang="nb-NO" sz="1600" dirty="0" smtClean="0"/>
              <a:t> </a:t>
            </a:r>
            <a:r>
              <a:rPr lang="nb-NO" sz="1600" dirty="0" err="1" smtClean="0"/>
              <a:t>crisis</a:t>
            </a:r>
            <a:r>
              <a:rPr lang="nb-NO" sz="1600" dirty="0" smtClean="0"/>
              <a:t> </a:t>
            </a:r>
            <a:r>
              <a:rPr lang="nb-NO" sz="1600" dirty="0" err="1" smtClean="0"/>
              <a:t>situations</a:t>
            </a:r>
            <a:endParaRPr lang="nb-NO" sz="1600" dirty="0" smtClean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nb-NO" b="1" dirty="0" err="1" smtClean="0">
                <a:solidFill>
                  <a:srgbClr val="FF0000"/>
                </a:solidFill>
              </a:rPr>
              <a:t>Reflections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on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how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>
                <a:solidFill>
                  <a:srgbClr val="FF0000"/>
                </a:solidFill>
              </a:rPr>
              <a:t>to </a:t>
            </a:r>
            <a:r>
              <a:rPr lang="nb-NO" b="1" dirty="0" err="1">
                <a:solidFill>
                  <a:srgbClr val="FF0000"/>
                </a:solidFill>
              </a:rPr>
              <a:t>ensure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compliance</a:t>
            </a:r>
            <a:r>
              <a:rPr lang="nb-NO" b="1" dirty="0">
                <a:solidFill>
                  <a:srgbClr val="FF0000"/>
                </a:solidFill>
              </a:rPr>
              <a:t> and </a:t>
            </a:r>
            <a:r>
              <a:rPr lang="nb-NO" b="1" dirty="0" err="1" smtClean="0">
                <a:solidFill>
                  <a:srgbClr val="FF0000"/>
                </a:solidFill>
              </a:rPr>
              <a:t>awareness</a:t>
            </a:r>
            <a:r>
              <a:rPr lang="nb-NO" b="1" dirty="0" smtClean="0">
                <a:solidFill>
                  <a:srgbClr val="FF0000"/>
                </a:solidFill>
              </a:rPr>
              <a:t>?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4"/>
            <a:ext cx="8785671" cy="4752305"/>
          </a:xfrm>
        </p:spPr>
        <p:txBody>
          <a:bodyPr/>
          <a:lstStyle/>
          <a:p>
            <a:pPr eaLnBrk="1" hangingPunct="1"/>
            <a:r>
              <a:rPr lang="en-GB" altLang="nb-NO" sz="28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The formal framework</a:t>
            </a:r>
          </a:p>
          <a:p>
            <a:pPr lvl="1" eaLnBrk="1" hangingPunct="1"/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General ethical guidelines </a:t>
            </a:r>
          </a:p>
          <a:p>
            <a:pPr lvl="1" eaLnBrk="1" hangingPunct="1"/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Specific ethical guidelines for the Norwegian Competition Authority</a:t>
            </a:r>
          </a:p>
          <a:p>
            <a:pPr eaLnBrk="1" hangingPunct="1"/>
            <a:r>
              <a:rPr lang="en-GB" altLang="nb-NO" sz="28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What we do to enhance awareness and compliance</a:t>
            </a:r>
          </a:p>
          <a:p>
            <a:pPr lvl="1" eaLnBrk="1" hangingPunct="1"/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Material presented to new employees</a:t>
            </a:r>
          </a:p>
          <a:p>
            <a:pPr lvl="1" eaLnBrk="1" hangingPunct="1"/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Training on ethical dilemmas</a:t>
            </a:r>
          </a:p>
          <a:p>
            <a:pPr lvl="1" eaLnBrk="1" hangingPunct="1"/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Create a culture for compliance and </a:t>
            </a:r>
            <a:b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</a:br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awareness</a:t>
            </a:r>
          </a:p>
          <a:p>
            <a:pPr lvl="1" eaLnBrk="1" hangingPunct="1"/>
            <a:r>
              <a:rPr lang="en-GB" altLang="nb-NO" sz="20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A “Crisis” strategy if violations occur</a:t>
            </a:r>
          </a:p>
          <a:p>
            <a:pPr eaLnBrk="1" hangingPunct="1"/>
            <a:r>
              <a:rPr lang="en-GB" altLang="nb-NO" sz="28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Ethical dilemmas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458200" cy="838200"/>
          </a:xfrm>
        </p:spPr>
        <p:txBody>
          <a:bodyPr/>
          <a:lstStyle/>
          <a:p>
            <a:pPr eaLnBrk="1" hangingPunct="1"/>
            <a:r>
              <a:rPr lang="en-GB" altLang="nb-NO" b="1" dirty="0" smtClean="0">
                <a:solidFill>
                  <a:srgbClr val="FF0000"/>
                </a:solidFill>
              </a:rPr>
              <a:t>Ethics and integrity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00" y="3573126"/>
            <a:ext cx="19507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The </a:t>
            </a:r>
            <a:r>
              <a:rPr lang="nb-NO" b="1" dirty="0" err="1">
                <a:solidFill>
                  <a:srgbClr val="FF0000"/>
                </a:solidFill>
              </a:rPr>
              <a:t>importance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ethics</a:t>
            </a:r>
            <a:r>
              <a:rPr lang="nb-NO" b="1" dirty="0">
                <a:solidFill>
                  <a:srgbClr val="FF0000"/>
                </a:solidFill>
              </a:rPr>
              <a:t> and </a:t>
            </a:r>
            <a:r>
              <a:rPr lang="nb-NO" b="1" dirty="0" err="1">
                <a:solidFill>
                  <a:srgbClr val="FF0000"/>
                </a:solidFill>
              </a:rPr>
              <a:t>integrity</a:t>
            </a:r>
            <a:r>
              <a:rPr lang="nb-NO" b="1" dirty="0">
                <a:solidFill>
                  <a:srgbClr val="FF0000"/>
                </a:solidFill>
              </a:rPr>
              <a:t> in </a:t>
            </a:r>
            <a:r>
              <a:rPr lang="nb-NO" b="1" dirty="0" err="1">
                <a:solidFill>
                  <a:srgbClr val="FF0000"/>
                </a:solidFill>
              </a:rPr>
              <a:t>enforcement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High ethical standards </a:t>
            </a:r>
            <a:r>
              <a:rPr lang="en-US" sz="2000" dirty="0" smtClean="0"/>
              <a:t>in the provision </a:t>
            </a:r>
            <a:r>
              <a:rPr lang="en-US" sz="2000" dirty="0"/>
              <a:t>of public services and the exercise of authority are a prerequisite for </a:t>
            </a:r>
            <a:endParaRPr lang="en-US" sz="2000" dirty="0" smtClean="0"/>
          </a:p>
          <a:p>
            <a:pPr lvl="1"/>
            <a:r>
              <a:rPr lang="en-US" sz="1600" dirty="0" smtClean="0"/>
              <a:t>Trust in the service by the parties, the general public and the politicians</a:t>
            </a:r>
          </a:p>
          <a:p>
            <a:pPr lvl="1"/>
            <a:r>
              <a:rPr lang="en-US" sz="1600" dirty="0" smtClean="0"/>
              <a:t>Accountability</a:t>
            </a:r>
          </a:p>
          <a:p>
            <a:pPr lvl="1"/>
            <a:r>
              <a:rPr lang="en-US" sz="1600" dirty="0" smtClean="0"/>
              <a:t>… and not the least: Efficient enforcement and deterrence</a:t>
            </a:r>
            <a:endParaRPr lang="nb-NO" sz="1600" dirty="0"/>
          </a:p>
          <a:p>
            <a:r>
              <a:rPr lang="en-GB" altLang="nb-NO" sz="2000" dirty="0"/>
              <a:t>Two sets of guidelines </a:t>
            </a:r>
            <a:r>
              <a:rPr lang="en-GB" altLang="nb-NO" sz="2000" dirty="0" smtClean="0"/>
              <a:t>(in </a:t>
            </a:r>
            <a:r>
              <a:rPr lang="en-GB" altLang="nb-NO" sz="2000" dirty="0"/>
              <a:t>addition to other laws and regulations applicable to public servants</a:t>
            </a:r>
            <a:r>
              <a:rPr lang="en-GB" altLang="nb-NO" sz="2000" dirty="0" smtClean="0"/>
              <a:t>):</a:t>
            </a:r>
            <a:endParaRPr lang="en-GB" altLang="nb-NO" sz="2000" dirty="0"/>
          </a:p>
          <a:p>
            <a:pPr lvl="1"/>
            <a:r>
              <a:rPr lang="en-GB" altLang="nb-NO" sz="1800" dirty="0"/>
              <a:t>General Ethical Guidelines for the Public Service</a:t>
            </a:r>
            <a:endParaRPr lang="en-US" sz="1800" dirty="0"/>
          </a:p>
          <a:p>
            <a:pPr lvl="1"/>
            <a:r>
              <a:rPr lang="en-US" sz="1800" dirty="0" smtClean="0"/>
              <a:t>Ethical Guidelines for the Norwegian Competition Authority (NCA)</a:t>
            </a:r>
            <a:endParaRPr lang="en-US" sz="1800" dirty="0"/>
          </a:p>
          <a:p>
            <a:r>
              <a:rPr lang="en-US" sz="2000" dirty="0" smtClean="0"/>
              <a:t>The </a:t>
            </a:r>
            <a:r>
              <a:rPr lang="en-US" sz="2000" dirty="0"/>
              <a:t>goal of the general and </a:t>
            </a:r>
            <a:r>
              <a:rPr lang="en-US" sz="2000" dirty="0" smtClean="0"/>
              <a:t>the NCA </a:t>
            </a:r>
            <a:r>
              <a:rPr lang="en-US" sz="2000" dirty="0"/>
              <a:t>specific ethical guidelines is to ensure that all State employees are aware of </a:t>
            </a:r>
            <a:r>
              <a:rPr lang="en-US" sz="2000" dirty="0" smtClean="0"/>
              <a:t>the fundamental importance of high ethical standards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406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b="1" dirty="0">
                <a:solidFill>
                  <a:srgbClr val="FF0000"/>
                </a:solidFill>
              </a:rPr>
              <a:t>General Ethical Guidelines for the Public </a:t>
            </a:r>
            <a:r>
              <a:rPr lang="en-GB" altLang="nb-NO" b="1" dirty="0" smtClean="0">
                <a:solidFill>
                  <a:srgbClr val="FF0000"/>
                </a:solidFill>
              </a:rPr>
              <a:t>Service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ethical guidelines have evolved from ethical values and norms of universal validity such as</a:t>
            </a:r>
            <a:r>
              <a:rPr lang="nb-NO" dirty="0"/>
              <a:t> </a:t>
            </a:r>
          </a:p>
          <a:p>
            <a:pPr lvl="1"/>
            <a:r>
              <a:rPr lang="en-US" sz="2400" dirty="0"/>
              <a:t>justice, loyalty,  honesty,  reliability,  truthfulness and “treat others like you want to be treated”</a:t>
            </a:r>
            <a:endParaRPr lang="nb-NO" sz="2400" dirty="0"/>
          </a:p>
          <a:p>
            <a:r>
              <a:rPr lang="en-US" dirty="0"/>
              <a:t>The State ethical guidelines are of a general nature, rather than providing detailed rules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Intended to call for reflection on the part of the individual </a:t>
            </a:r>
            <a:r>
              <a:rPr lang="en-US" sz="2400" dirty="0" smtClean="0"/>
              <a:t>employee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716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4"/>
            <a:ext cx="8785671" cy="475230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nb-NO" altLang="nb-NO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General </a:t>
            </a:r>
            <a:r>
              <a:rPr lang="nb-NO" altLang="nb-NO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provisions</a:t>
            </a:r>
            <a:endParaRPr lang="nb-NO" altLang="nb-NO" dirty="0" smtClean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b-NO" altLang="nb-NO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Loyalty</a:t>
            </a:r>
            <a:endParaRPr lang="nb-NO" altLang="nb-NO" dirty="0" smtClean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b-NO" altLang="nb-NO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Transparency</a:t>
            </a:r>
            <a:endParaRPr lang="nb-NO" altLang="nb-NO" dirty="0" smtClean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b-NO" altLang="nb-NO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Confidence</a:t>
            </a:r>
            <a:r>
              <a:rPr lang="nb-NO" altLang="nb-NO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in </a:t>
            </a:r>
            <a:r>
              <a:rPr lang="nb-NO" altLang="nb-NO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the</a:t>
            </a:r>
            <a:r>
              <a:rPr lang="nb-NO" altLang="nb-NO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</a:t>
            </a:r>
            <a:br>
              <a:rPr lang="nb-NO" altLang="nb-NO" dirty="0" smtClean="0">
                <a:solidFill>
                  <a:srgbClr val="003300"/>
                </a:solidFill>
                <a:cs typeface="Times New Roman" panose="02020603050405020304" pitchFamily="18" charset="0"/>
              </a:rPr>
            </a:br>
            <a:r>
              <a:rPr lang="nb-NO" altLang="nb-NO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public</a:t>
            </a:r>
            <a:r>
              <a:rPr lang="nb-NO" altLang="nb-NO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 service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3300"/>
                </a:solidFill>
                <a:cs typeface="Times New Roman" panose="02020603050405020304" pitchFamily="18" charset="0"/>
              </a:rPr>
              <a:t>Professional </a:t>
            </a:r>
            <a:br>
              <a:rPr lang="en-US" dirty="0">
                <a:solidFill>
                  <a:srgbClr val="003300"/>
                </a:solidFill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cs typeface="Times New Roman" panose="02020603050405020304" pitchFamily="18" charset="0"/>
              </a:rPr>
              <a:t>independence </a:t>
            </a:r>
            <a:br>
              <a:rPr lang="en-US" dirty="0">
                <a:solidFill>
                  <a:srgbClr val="003300"/>
                </a:solidFill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cs typeface="Times New Roman" panose="02020603050405020304" pitchFamily="18" charset="0"/>
              </a:rPr>
              <a:t>and objectivity</a:t>
            </a:r>
            <a:endParaRPr lang="nb-NO" altLang="nb-NO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nb-NO" altLang="nb-NO" dirty="0" smtClean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nb-NO" altLang="nb-NO" dirty="0" smtClean="0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458200" cy="838200"/>
          </a:xfrm>
        </p:spPr>
        <p:txBody>
          <a:bodyPr/>
          <a:lstStyle/>
          <a:p>
            <a:pPr eaLnBrk="1" hangingPunct="1"/>
            <a:r>
              <a:rPr lang="en-GB" altLang="nb-NO" b="1" dirty="0" smtClean="0">
                <a:solidFill>
                  <a:srgbClr val="FF0000"/>
                </a:solidFill>
              </a:rPr>
              <a:t>General Ethical Guidelines for the Public Service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88" y="1343203"/>
            <a:ext cx="4263008" cy="220901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75" y="3347714"/>
            <a:ext cx="4997317" cy="139240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94" y="3698445"/>
            <a:ext cx="4873550" cy="151836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4053509"/>
            <a:ext cx="5105448" cy="104120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263" y="4421164"/>
            <a:ext cx="4792017" cy="18831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6678" y="4886348"/>
            <a:ext cx="5569818" cy="12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0370" y="69303"/>
            <a:ext cx="8229600" cy="1143000"/>
          </a:xfrm>
        </p:spPr>
        <p:txBody>
          <a:bodyPr/>
          <a:lstStyle/>
          <a:p>
            <a:pPr eaLnBrk="1" hangingPunct="1"/>
            <a:r>
              <a:rPr lang="nb-NO" b="1" dirty="0" err="1">
                <a:solidFill>
                  <a:srgbClr val="FF0000"/>
                </a:solidFill>
              </a:rPr>
              <a:t>Ethical</a:t>
            </a:r>
            <a:r>
              <a:rPr lang="nb-NO" b="1" dirty="0">
                <a:solidFill>
                  <a:srgbClr val="FF0000"/>
                </a:solidFill>
              </a:rPr>
              <a:t> Guidelines for </a:t>
            </a:r>
            <a:r>
              <a:rPr lang="nb-NO" b="1" dirty="0" err="1">
                <a:solidFill>
                  <a:srgbClr val="FF0000"/>
                </a:solidFill>
              </a:rPr>
              <a:t>the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Authority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0370" y="112474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800" dirty="0" smtClean="0"/>
              <a:t>The </a:t>
            </a:r>
            <a:r>
              <a:rPr lang="nb-NO" sz="2800" dirty="0" err="1" smtClean="0"/>
              <a:t>main</a:t>
            </a:r>
            <a:r>
              <a:rPr lang="nb-NO" sz="2800" dirty="0" smtClean="0"/>
              <a:t> </a:t>
            </a:r>
            <a:r>
              <a:rPr lang="nb-NO" sz="2800" dirty="0" err="1" smtClean="0"/>
              <a:t>rule</a:t>
            </a:r>
            <a:r>
              <a:rPr lang="nb-NO" sz="2800" dirty="0" smtClean="0"/>
              <a:t>: </a:t>
            </a:r>
          </a:p>
          <a:p>
            <a:pPr marL="914400" lvl="1" indent="-514350"/>
            <a:r>
              <a:rPr lang="nb-NO" sz="2400" dirty="0" err="1" smtClean="0"/>
              <a:t>Contribute</a:t>
            </a:r>
            <a:r>
              <a:rPr lang="nb-NO" sz="2400" dirty="0" smtClean="0"/>
              <a:t> to preserve </a:t>
            </a:r>
            <a:r>
              <a:rPr lang="nb-NO" sz="2400" dirty="0" err="1" smtClean="0"/>
              <a:t>confidence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Authority</a:t>
            </a:r>
            <a:r>
              <a:rPr lang="nb-NO" sz="2400" dirty="0" smtClean="0"/>
              <a:t> and </a:t>
            </a:r>
            <a:r>
              <a:rPr lang="nb-NO" sz="2400" dirty="0" err="1" smtClean="0"/>
              <a:t>its</a:t>
            </a:r>
            <a:r>
              <a:rPr lang="nb-NO" sz="2400" dirty="0" smtClean="0"/>
              <a:t> </a:t>
            </a:r>
            <a:r>
              <a:rPr lang="nb-NO" sz="2400" dirty="0" err="1" smtClean="0"/>
              <a:t>reputation</a:t>
            </a:r>
            <a:endParaRPr lang="nb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/>
              <a:t>Loyalty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/>
              <a:t>Neutrality</a:t>
            </a:r>
            <a:r>
              <a:rPr lang="nb-NO" sz="2800" dirty="0" smtClean="0"/>
              <a:t>/</a:t>
            </a:r>
            <a:r>
              <a:rPr lang="nb-NO" sz="2800" dirty="0" err="1" smtClean="0"/>
              <a:t>impartiality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/>
              <a:t>Obligation</a:t>
            </a:r>
            <a:r>
              <a:rPr lang="nb-NO" sz="2800" dirty="0" smtClean="0"/>
              <a:t> to </a:t>
            </a:r>
            <a:r>
              <a:rPr lang="nb-NO" sz="2800" dirty="0" err="1" smtClean="0"/>
              <a:t>observe</a:t>
            </a:r>
            <a:r>
              <a:rPr lang="nb-NO" sz="2800" dirty="0" smtClean="0"/>
              <a:t> </a:t>
            </a:r>
            <a:r>
              <a:rPr lang="nb-NO" sz="2800" dirty="0" err="1" smtClean="0"/>
              <a:t>professional</a:t>
            </a:r>
            <a:r>
              <a:rPr lang="nb-NO" sz="2800" dirty="0" smtClean="0"/>
              <a:t> </a:t>
            </a:r>
            <a:r>
              <a:rPr lang="nb-NO" sz="2800" dirty="0" err="1" smtClean="0"/>
              <a:t>secrecy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/>
              <a:t>Professional </a:t>
            </a:r>
            <a:r>
              <a:rPr lang="nb-NO" sz="2800" dirty="0" err="1" smtClean="0"/>
              <a:t>neutrality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/>
              <a:t>Observe</a:t>
            </a:r>
            <a:r>
              <a:rPr lang="nb-NO" sz="2800" dirty="0" smtClean="0"/>
              <a:t> </a:t>
            </a:r>
            <a:r>
              <a:rPr lang="nb-NO" sz="2800" dirty="0" err="1" smtClean="0"/>
              <a:t>rules</a:t>
            </a:r>
            <a:r>
              <a:rPr lang="nb-NO" sz="2800" dirty="0" smtClean="0"/>
              <a:t> </a:t>
            </a:r>
            <a:r>
              <a:rPr lang="nb-NO" sz="2800" dirty="0" err="1" smtClean="0"/>
              <a:t>relating</a:t>
            </a:r>
            <a:r>
              <a:rPr lang="nb-NO" sz="2800" dirty="0" smtClean="0"/>
              <a:t> to trade </a:t>
            </a:r>
            <a:r>
              <a:rPr lang="nb-NO" sz="2800" dirty="0" err="1" smtClean="0"/>
              <a:t>with</a:t>
            </a:r>
            <a:r>
              <a:rPr lang="nb-NO" sz="2800" dirty="0" smtClean="0"/>
              <a:t> </a:t>
            </a:r>
            <a:r>
              <a:rPr lang="nb-NO" sz="2800" dirty="0" err="1" smtClean="0"/>
              <a:t>securities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/>
              <a:t>Outside</a:t>
            </a:r>
            <a:r>
              <a:rPr lang="nb-NO" sz="2800" dirty="0" smtClean="0"/>
              <a:t> and </a:t>
            </a:r>
            <a:r>
              <a:rPr lang="nb-NO" sz="2800" dirty="0" err="1" smtClean="0"/>
              <a:t>extra</a:t>
            </a:r>
            <a:r>
              <a:rPr lang="nb-NO" sz="2800" dirty="0" smtClean="0"/>
              <a:t> </a:t>
            </a:r>
            <a:r>
              <a:rPr lang="nb-NO" sz="2800" dirty="0" err="1" smtClean="0"/>
              <a:t>jobs</a:t>
            </a:r>
            <a:r>
              <a:rPr lang="nb-NO" sz="2800" dirty="0" smtClean="0"/>
              <a:t> </a:t>
            </a:r>
            <a:r>
              <a:rPr lang="nb-NO" sz="2800" dirty="0" err="1" smtClean="0"/>
              <a:t>within</a:t>
            </a:r>
            <a:r>
              <a:rPr lang="nb-NO" sz="2800" dirty="0" smtClean="0"/>
              <a:t> </a:t>
            </a:r>
            <a:r>
              <a:rPr lang="nb-NO" sz="2800" dirty="0" err="1" smtClean="0"/>
              <a:t>regulations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/>
              <a:t>Personal </a:t>
            </a:r>
            <a:r>
              <a:rPr lang="nb-NO" sz="2800" dirty="0" err="1" smtClean="0"/>
              <a:t>integrity</a:t>
            </a:r>
            <a:r>
              <a:rPr lang="nb-NO" sz="2800" dirty="0" smtClean="0"/>
              <a:t> and </a:t>
            </a:r>
            <a:r>
              <a:rPr lang="nb-NO" sz="2800" dirty="0" err="1" smtClean="0"/>
              <a:t>behaviour</a:t>
            </a:r>
            <a:endParaRPr lang="nb-NO" sz="2800" dirty="0" smtClean="0"/>
          </a:p>
          <a:p>
            <a:pPr marL="514350" indent="-514350">
              <a:buFont typeface="+mj-lt"/>
              <a:buAutoNum type="arabicPeriod"/>
            </a:pPr>
            <a:endParaRPr lang="nb-NO" sz="2800" dirty="0" smtClean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596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7166" y="404664"/>
            <a:ext cx="8229600" cy="1143000"/>
          </a:xfrm>
        </p:spPr>
        <p:txBody>
          <a:bodyPr/>
          <a:lstStyle/>
          <a:p>
            <a:r>
              <a:rPr lang="nb-NO" sz="3200" b="1" dirty="0">
                <a:solidFill>
                  <a:srgbClr val="FF0000"/>
                </a:solidFill>
              </a:rPr>
              <a:t>How to </a:t>
            </a:r>
            <a:r>
              <a:rPr lang="nb-NO" sz="3200" b="1" dirty="0" err="1">
                <a:solidFill>
                  <a:srgbClr val="FF0000"/>
                </a:solidFill>
              </a:rPr>
              <a:t>ensure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compliance</a:t>
            </a:r>
            <a:r>
              <a:rPr lang="nb-NO" sz="3200" b="1" dirty="0">
                <a:solidFill>
                  <a:srgbClr val="FF0000"/>
                </a:solidFill>
              </a:rPr>
              <a:t> and </a:t>
            </a:r>
            <a:r>
              <a:rPr lang="nb-NO" sz="3200" b="1" dirty="0" err="1" smtClean="0">
                <a:solidFill>
                  <a:srgbClr val="FF0000"/>
                </a:solidFill>
              </a:rPr>
              <a:t>awareness</a:t>
            </a:r>
            <a:r>
              <a:rPr lang="nb-NO" sz="3200" b="1" dirty="0" smtClean="0">
                <a:solidFill>
                  <a:srgbClr val="FF0000"/>
                </a:solidFill>
              </a:rPr>
              <a:t>?</a:t>
            </a:r>
            <a:r>
              <a:rPr lang="nb-NO" b="1" dirty="0">
                <a:solidFill>
                  <a:srgbClr val="FF0000"/>
                </a:solidFill>
              </a:rPr>
              <a:t/>
            </a:r>
            <a:br>
              <a:rPr lang="nb-NO" b="1" dirty="0">
                <a:solidFill>
                  <a:srgbClr val="FF0000"/>
                </a:solidFill>
              </a:rPr>
            </a:br>
            <a:r>
              <a:rPr lang="nb-NO" sz="2400" dirty="0" smtClean="0"/>
              <a:t>- Training and </a:t>
            </a:r>
            <a:r>
              <a:rPr lang="nb-NO" sz="2400" dirty="0" err="1"/>
              <a:t>g</a:t>
            </a:r>
            <a:r>
              <a:rPr lang="nb-NO" sz="2400" dirty="0" err="1" smtClean="0"/>
              <a:t>roup</a:t>
            </a:r>
            <a:r>
              <a:rPr lang="nb-NO" sz="2400" dirty="0" smtClean="0"/>
              <a:t> </a:t>
            </a:r>
            <a:r>
              <a:rPr lang="nb-NO" sz="2400" dirty="0" err="1"/>
              <a:t>discussions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ethical</a:t>
            </a:r>
            <a:r>
              <a:rPr lang="nb-NO" sz="2400" dirty="0"/>
              <a:t> dilemmas</a:t>
            </a:r>
            <a:r>
              <a:rPr lang="nb-NO" sz="3200" dirty="0"/>
              <a:t/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r>
              <a:rPr lang="nb-NO" sz="2800" dirty="0" err="1" smtClean="0"/>
              <a:t>Some</a:t>
            </a:r>
            <a:r>
              <a:rPr lang="nb-NO" sz="2800" dirty="0" smtClean="0"/>
              <a:t> </a:t>
            </a:r>
            <a:r>
              <a:rPr lang="nb-NO" sz="2800" dirty="0" err="1" smtClean="0"/>
              <a:t>acts</a:t>
            </a:r>
            <a:r>
              <a:rPr lang="nb-NO" sz="2800" dirty="0" smtClean="0"/>
              <a:t> </a:t>
            </a:r>
            <a:r>
              <a:rPr lang="nb-NO" sz="2800" dirty="0" err="1" smtClean="0"/>
              <a:t>imply</a:t>
            </a:r>
            <a:r>
              <a:rPr lang="nb-NO" sz="2800" dirty="0" smtClean="0"/>
              <a:t> a </a:t>
            </a:r>
            <a:r>
              <a:rPr lang="nb-NO" sz="2800" dirty="0" err="1" smtClean="0"/>
              <a:t>clear</a:t>
            </a:r>
            <a:r>
              <a:rPr lang="nb-NO" sz="2800" dirty="0" smtClean="0"/>
              <a:t> </a:t>
            </a:r>
            <a:r>
              <a:rPr lang="nb-NO" sz="2800" dirty="0" err="1" smtClean="0"/>
              <a:t>violation</a:t>
            </a:r>
            <a:r>
              <a:rPr lang="nb-NO" sz="2800" dirty="0" smtClean="0"/>
              <a:t> 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ethical</a:t>
            </a:r>
            <a:r>
              <a:rPr lang="nb-NO" sz="2800" dirty="0" smtClean="0"/>
              <a:t> guidelines … as </a:t>
            </a:r>
            <a:r>
              <a:rPr lang="nb-NO" sz="2800" dirty="0" err="1" smtClean="0"/>
              <a:t>well</a:t>
            </a:r>
            <a:r>
              <a:rPr lang="nb-NO" sz="2800" dirty="0" smtClean="0"/>
              <a:t> as </a:t>
            </a:r>
            <a:r>
              <a:rPr lang="nb-NO" sz="2800" dirty="0" err="1" smtClean="0"/>
              <a:t>other</a:t>
            </a:r>
            <a:r>
              <a:rPr lang="nb-NO" sz="2800" dirty="0" smtClean="0"/>
              <a:t> </a:t>
            </a:r>
            <a:r>
              <a:rPr lang="nb-NO" sz="2800" dirty="0" err="1" smtClean="0"/>
              <a:t>laws</a:t>
            </a:r>
            <a:r>
              <a:rPr lang="nb-NO" sz="2800" dirty="0" smtClean="0"/>
              <a:t> </a:t>
            </a:r>
            <a:r>
              <a:rPr lang="nb-NO" sz="2800" dirty="0" err="1" smtClean="0"/>
              <a:t>which</a:t>
            </a:r>
            <a:r>
              <a:rPr lang="nb-NO" sz="2800" dirty="0" smtClean="0"/>
              <a:t> </a:t>
            </a:r>
            <a:r>
              <a:rPr lang="nb-NO" sz="2800" dirty="0" err="1" smtClean="0"/>
              <a:t>apply</a:t>
            </a:r>
            <a:r>
              <a:rPr lang="nb-NO" sz="2800" dirty="0" smtClean="0"/>
              <a:t> to </a:t>
            </a:r>
            <a:r>
              <a:rPr lang="nb-NO" sz="2800" dirty="0" err="1" smtClean="0"/>
              <a:t>civil</a:t>
            </a:r>
            <a:r>
              <a:rPr lang="nb-NO" sz="2800" dirty="0" smtClean="0"/>
              <a:t> servants</a:t>
            </a:r>
          </a:p>
          <a:p>
            <a:r>
              <a:rPr lang="nb-NO" sz="2800" dirty="0" err="1" smtClean="0"/>
              <a:t>However</a:t>
            </a:r>
            <a:r>
              <a:rPr lang="nb-NO" sz="2800" dirty="0" smtClean="0"/>
              <a:t>, not all cases </a:t>
            </a:r>
            <a:r>
              <a:rPr lang="nb-NO" sz="2800" dirty="0" err="1" smtClean="0"/>
              <a:t>are</a:t>
            </a:r>
            <a:r>
              <a:rPr lang="nb-NO" sz="2800" dirty="0" smtClean="0"/>
              <a:t> </a:t>
            </a:r>
            <a:r>
              <a:rPr lang="nb-NO" sz="2800" dirty="0" err="1" smtClean="0"/>
              <a:t>clear</a:t>
            </a:r>
            <a:r>
              <a:rPr lang="nb-NO" sz="2800" dirty="0" smtClean="0"/>
              <a:t> </a:t>
            </a:r>
            <a:r>
              <a:rPr lang="nb-NO" sz="2800" dirty="0" err="1" smtClean="0"/>
              <a:t>cut</a:t>
            </a:r>
            <a:r>
              <a:rPr lang="nb-NO" sz="2800" dirty="0" smtClean="0"/>
              <a:t> </a:t>
            </a:r>
          </a:p>
          <a:p>
            <a:pPr lvl="1"/>
            <a:r>
              <a:rPr lang="nb-NO" sz="2400" dirty="0" err="1" smtClean="0"/>
              <a:t>Discussing</a:t>
            </a:r>
            <a:r>
              <a:rPr lang="nb-NO" sz="2400" dirty="0" smtClean="0"/>
              <a:t> </a:t>
            </a:r>
            <a:r>
              <a:rPr lang="nb-NO" sz="2400" dirty="0" err="1" smtClean="0"/>
              <a:t>ethical</a:t>
            </a:r>
            <a:r>
              <a:rPr lang="nb-NO" sz="2400" dirty="0" smtClean="0"/>
              <a:t> dilemmas in </a:t>
            </a:r>
            <a:r>
              <a:rPr lang="nb-NO" sz="2400" dirty="0" err="1" smtClean="0"/>
              <a:t>internal</a:t>
            </a:r>
            <a:r>
              <a:rPr lang="nb-NO" sz="2400" dirty="0" smtClean="0"/>
              <a:t> workshops </a:t>
            </a:r>
            <a:r>
              <a:rPr lang="nb-NO" sz="2400" dirty="0" err="1" smtClean="0"/>
              <a:t>creates</a:t>
            </a:r>
            <a:r>
              <a:rPr lang="nb-NO" sz="2400" dirty="0" smtClean="0"/>
              <a:t> «</a:t>
            </a:r>
            <a:r>
              <a:rPr lang="nb-NO" sz="2400" dirty="0" err="1" smtClean="0"/>
              <a:t>ethical</a:t>
            </a:r>
            <a:r>
              <a:rPr lang="nb-NO" sz="2400" dirty="0" smtClean="0"/>
              <a:t> </a:t>
            </a:r>
            <a:r>
              <a:rPr lang="nb-NO" sz="2400" dirty="0" err="1" smtClean="0"/>
              <a:t>awareness</a:t>
            </a:r>
            <a:r>
              <a:rPr lang="nb-NO" sz="24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513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800" dirty="0" err="1"/>
              <a:t>You</a:t>
            </a:r>
            <a:r>
              <a:rPr lang="nb-NO" sz="2800" dirty="0"/>
              <a:t> </a:t>
            </a:r>
            <a:r>
              <a:rPr lang="nb-NO" sz="2800" dirty="0" err="1" smtClean="0"/>
              <a:t>discover</a:t>
            </a:r>
            <a:r>
              <a:rPr lang="nb-NO" sz="2800" dirty="0" smtClean="0"/>
              <a:t> </a:t>
            </a:r>
            <a:r>
              <a:rPr lang="nb-NO" sz="2800" dirty="0" err="1"/>
              <a:t>that</a:t>
            </a:r>
            <a:r>
              <a:rPr lang="nb-NO" sz="2800" dirty="0"/>
              <a:t> a «a </a:t>
            </a:r>
            <a:r>
              <a:rPr lang="nb-NO" sz="2800" dirty="0" err="1"/>
              <a:t>sloppy</a:t>
            </a:r>
            <a:r>
              <a:rPr lang="nb-NO" sz="2800" dirty="0"/>
              <a:t> </a:t>
            </a:r>
            <a:r>
              <a:rPr lang="nb-NO" sz="2800" dirty="0" err="1"/>
              <a:t>collegue</a:t>
            </a:r>
            <a:r>
              <a:rPr lang="nb-NO" sz="2800" dirty="0"/>
              <a:t>» has </a:t>
            </a:r>
            <a:r>
              <a:rPr lang="nb-NO" sz="2800" dirty="0" err="1"/>
              <a:t>accidentily</a:t>
            </a:r>
            <a:r>
              <a:rPr lang="nb-NO" sz="2800" dirty="0"/>
              <a:t> </a:t>
            </a:r>
            <a:r>
              <a:rPr lang="nb-NO" sz="2800" dirty="0" err="1"/>
              <a:t>leaked</a:t>
            </a:r>
            <a:r>
              <a:rPr lang="nb-NO" sz="2800" dirty="0"/>
              <a:t> business </a:t>
            </a:r>
            <a:r>
              <a:rPr lang="nb-NO" sz="2800" dirty="0" err="1"/>
              <a:t>secrets</a:t>
            </a:r>
            <a:r>
              <a:rPr lang="nb-NO" sz="2800" dirty="0"/>
              <a:t> to a </a:t>
            </a:r>
            <a:r>
              <a:rPr lang="nb-NO" sz="2800" dirty="0" err="1"/>
              <a:t>competitor</a:t>
            </a:r>
            <a:r>
              <a:rPr lang="nb-NO" sz="2800" dirty="0"/>
              <a:t> in a </a:t>
            </a:r>
            <a:r>
              <a:rPr lang="nb-NO" sz="2800" dirty="0" err="1"/>
              <a:t>merger</a:t>
            </a:r>
            <a:r>
              <a:rPr lang="nb-NO" sz="2800" dirty="0"/>
              <a:t> case</a:t>
            </a:r>
          </a:p>
          <a:p>
            <a:pPr lvl="1"/>
            <a:r>
              <a:rPr lang="nb-NO" sz="2400" dirty="0" err="1">
                <a:solidFill>
                  <a:srgbClr val="FF0000"/>
                </a:solidFill>
              </a:rPr>
              <a:t>What</a:t>
            </a:r>
            <a:r>
              <a:rPr lang="nb-NO" sz="2400" dirty="0">
                <a:solidFill>
                  <a:srgbClr val="FF0000"/>
                </a:solidFill>
              </a:rPr>
              <a:t> do </a:t>
            </a:r>
            <a:r>
              <a:rPr lang="nb-NO" sz="2400" dirty="0" err="1">
                <a:solidFill>
                  <a:srgbClr val="FF0000"/>
                </a:solidFill>
              </a:rPr>
              <a:t>you</a:t>
            </a:r>
            <a:r>
              <a:rPr lang="nb-NO" sz="2400" dirty="0">
                <a:solidFill>
                  <a:srgbClr val="FF0000"/>
                </a:solidFill>
              </a:rPr>
              <a:t> do?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During a </a:t>
            </a:r>
            <a:r>
              <a:rPr lang="nb-NO" sz="2800" dirty="0" err="1"/>
              <a:t>dinner</a:t>
            </a:r>
            <a:r>
              <a:rPr lang="nb-NO" sz="2800" dirty="0"/>
              <a:t> </a:t>
            </a:r>
            <a:r>
              <a:rPr lang="nb-NO" sz="2800" dirty="0" err="1"/>
              <a:t>with</a:t>
            </a:r>
            <a:r>
              <a:rPr lang="nb-NO" sz="2800" dirty="0"/>
              <a:t> </a:t>
            </a:r>
            <a:r>
              <a:rPr lang="nb-NO" sz="2800" dirty="0" err="1"/>
              <a:t>friends</a:t>
            </a:r>
            <a:r>
              <a:rPr lang="nb-NO" sz="2800" dirty="0"/>
              <a:t>, a «</a:t>
            </a:r>
            <a:r>
              <a:rPr lang="nb-NO" sz="2800" dirty="0" err="1"/>
              <a:t>friend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a </a:t>
            </a:r>
            <a:r>
              <a:rPr lang="nb-NO" sz="2800" dirty="0" err="1"/>
              <a:t>friend</a:t>
            </a:r>
            <a:r>
              <a:rPr lang="nb-NO" sz="2800" dirty="0"/>
              <a:t>» talks </a:t>
            </a:r>
            <a:r>
              <a:rPr lang="nb-NO" sz="2800" dirty="0" err="1"/>
              <a:t>too</a:t>
            </a:r>
            <a:r>
              <a:rPr lang="nb-NO" sz="2800" dirty="0"/>
              <a:t> </a:t>
            </a:r>
            <a:r>
              <a:rPr lang="nb-NO" sz="2800" dirty="0" err="1"/>
              <a:t>much</a:t>
            </a:r>
            <a:r>
              <a:rPr lang="nb-NO" sz="2800" dirty="0"/>
              <a:t> and reveals </a:t>
            </a:r>
            <a:r>
              <a:rPr lang="nb-NO" sz="2800" dirty="0" err="1"/>
              <a:t>he’s</a:t>
            </a:r>
            <a:r>
              <a:rPr lang="nb-NO" sz="2800" dirty="0"/>
              <a:t> </a:t>
            </a:r>
            <a:r>
              <a:rPr lang="nb-NO" sz="2800" dirty="0" err="1"/>
              <a:t>involved</a:t>
            </a:r>
            <a:r>
              <a:rPr lang="nb-NO" sz="2800" dirty="0"/>
              <a:t> in </a:t>
            </a:r>
            <a:r>
              <a:rPr lang="nb-NO" sz="2800" dirty="0" err="1"/>
              <a:t>activity</a:t>
            </a:r>
            <a:r>
              <a:rPr lang="nb-NO" sz="2800" dirty="0"/>
              <a:t> </a:t>
            </a:r>
            <a:r>
              <a:rPr lang="nb-NO" sz="2800" dirty="0" err="1"/>
              <a:t>violating</a:t>
            </a:r>
            <a:r>
              <a:rPr lang="nb-NO" sz="2800" dirty="0"/>
              <a:t> </a:t>
            </a:r>
            <a:r>
              <a:rPr lang="nb-NO" sz="2800" dirty="0" err="1"/>
              <a:t>competition</a:t>
            </a:r>
            <a:r>
              <a:rPr lang="nb-NO" sz="2800" dirty="0"/>
              <a:t> </a:t>
            </a:r>
            <a:r>
              <a:rPr lang="nb-NO" sz="2800" dirty="0" err="1"/>
              <a:t>law</a:t>
            </a:r>
            <a:endParaRPr lang="nb-NO" sz="2800" dirty="0"/>
          </a:p>
          <a:p>
            <a:pPr lvl="1"/>
            <a:r>
              <a:rPr lang="nb-NO" sz="2400" dirty="0" err="1">
                <a:solidFill>
                  <a:srgbClr val="FF0000"/>
                </a:solidFill>
              </a:rPr>
              <a:t>What</a:t>
            </a:r>
            <a:r>
              <a:rPr lang="nb-NO" sz="2400" dirty="0">
                <a:solidFill>
                  <a:srgbClr val="FF0000"/>
                </a:solidFill>
              </a:rPr>
              <a:t> do </a:t>
            </a:r>
            <a:r>
              <a:rPr lang="nb-NO" sz="2400" dirty="0" err="1">
                <a:solidFill>
                  <a:srgbClr val="FF0000"/>
                </a:solidFill>
              </a:rPr>
              <a:t>you</a:t>
            </a:r>
            <a:r>
              <a:rPr lang="nb-NO" sz="2400" dirty="0">
                <a:solidFill>
                  <a:srgbClr val="FF0000"/>
                </a:solidFill>
              </a:rPr>
              <a:t> do</a:t>
            </a:r>
            <a:r>
              <a:rPr lang="nb-NO" sz="2400" dirty="0" smtClean="0">
                <a:solidFill>
                  <a:srgbClr val="FF0000"/>
                </a:solidFill>
              </a:rPr>
              <a:t>?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z="3200" dirty="0"/>
              <a:t/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6" name="Tittel 1"/>
          <p:cNvSpPr txBox="1">
            <a:spLocks/>
          </p:cNvSpPr>
          <p:nvPr/>
        </p:nvSpPr>
        <p:spPr bwMode="auto">
          <a:xfrm>
            <a:off x="457200" y="2550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3200" b="1" dirty="0" smtClean="0">
                <a:solidFill>
                  <a:srgbClr val="FF0000"/>
                </a:solidFill>
              </a:rPr>
              <a:t>How to </a:t>
            </a:r>
            <a:r>
              <a:rPr lang="nb-NO" sz="3200" b="1" dirty="0" err="1" smtClean="0">
                <a:solidFill>
                  <a:srgbClr val="FF0000"/>
                </a:solidFill>
              </a:rPr>
              <a:t>ensure</a:t>
            </a:r>
            <a:r>
              <a:rPr lang="nb-NO" sz="3200" b="1" dirty="0" smtClean="0">
                <a:solidFill>
                  <a:srgbClr val="FF0000"/>
                </a:solidFill>
              </a:rPr>
              <a:t> </a:t>
            </a:r>
            <a:r>
              <a:rPr lang="nb-NO" sz="3200" b="1" dirty="0" err="1" smtClean="0">
                <a:solidFill>
                  <a:srgbClr val="FF0000"/>
                </a:solidFill>
              </a:rPr>
              <a:t>compliance</a:t>
            </a:r>
            <a:r>
              <a:rPr lang="nb-NO" sz="3200" b="1" dirty="0" smtClean="0">
                <a:solidFill>
                  <a:srgbClr val="FF0000"/>
                </a:solidFill>
              </a:rPr>
              <a:t> and </a:t>
            </a:r>
            <a:r>
              <a:rPr lang="nb-NO" sz="3200" b="1" dirty="0" err="1" smtClean="0">
                <a:solidFill>
                  <a:srgbClr val="FF0000"/>
                </a:solidFill>
              </a:rPr>
              <a:t>awareness</a:t>
            </a:r>
            <a:r>
              <a:rPr lang="nb-NO" sz="3200" b="1" dirty="0" smtClean="0">
                <a:solidFill>
                  <a:srgbClr val="FF0000"/>
                </a:solidFill>
              </a:rPr>
              <a:t>?</a:t>
            </a:r>
            <a:r>
              <a:rPr lang="nb-NO" b="1" dirty="0" smtClean="0">
                <a:solidFill>
                  <a:srgbClr val="FF0000"/>
                </a:solidFill>
              </a:rPr>
              <a:t/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sz="2400" dirty="0" smtClean="0"/>
              <a:t>- Training and </a:t>
            </a:r>
            <a:r>
              <a:rPr lang="nb-NO" sz="2400" dirty="0" err="1" smtClean="0"/>
              <a:t>group</a:t>
            </a:r>
            <a:r>
              <a:rPr lang="nb-NO" sz="2400" dirty="0" smtClean="0"/>
              <a:t> </a:t>
            </a:r>
            <a:r>
              <a:rPr lang="nb-NO" sz="2400" dirty="0" err="1" smtClean="0"/>
              <a:t>discussions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ethical</a:t>
            </a:r>
            <a:r>
              <a:rPr lang="nb-NO" sz="2400" dirty="0" smtClean="0"/>
              <a:t> dilemmas</a:t>
            </a: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04" y="4082896"/>
            <a:ext cx="2453605" cy="165618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59" y="1700808"/>
            <a:ext cx="2593896" cy="19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37803"/>
            <a:ext cx="6851104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nb-NO" sz="2400" dirty="0"/>
              <a:t>Insider </a:t>
            </a:r>
            <a:r>
              <a:rPr lang="nb-NO" sz="2400" dirty="0" err="1"/>
              <a:t>information</a:t>
            </a:r>
            <a:r>
              <a:rPr lang="nb-NO" sz="2400" dirty="0"/>
              <a:t> and personal </a:t>
            </a:r>
            <a:r>
              <a:rPr lang="nb-NO" sz="2400" dirty="0" err="1" smtClean="0"/>
              <a:t>relations</a:t>
            </a:r>
            <a:r>
              <a:rPr lang="nb-NO" sz="2400" dirty="0" smtClean="0"/>
              <a:t>: </a:t>
            </a:r>
            <a:br>
              <a:rPr lang="nb-NO" sz="2400" dirty="0" smtClean="0"/>
            </a:br>
            <a:r>
              <a:rPr lang="nb-NO" sz="2400" dirty="0" err="1" smtClean="0"/>
              <a:t>You</a:t>
            </a:r>
            <a:r>
              <a:rPr lang="nb-NO" sz="2400" dirty="0" smtClean="0"/>
              <a:t> </a:t>
            </a:r>
            <a:r>
              <a:rPr lang="nb-NO" sz="2400" dirty="0" err="1"/>
              <a:t>get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from a </a:t>
            </a:r>
            <a:r>
              <a:rPr lang="nb-NO" sz="2400" dirty="0" err="1" smtClean="0"/>
              <a:t>colleague</a:t>
            </a:r>
            <a:r>
              <a:rPr lang="nb-NO" sz="2400" dirty="0" smtClean="0"/>
              <a:t> </a:t>
            </a:r>
            <a:r>
              <a:rPr lang="nb-NO" sz="2400" dirty="0" err="1" smtClean="0"/>
              <a:t>implying</a:t>
            </a:r>
            <a:r>
              <a:rPr lang="nb-NO" sz="2400" dirty="0" smtClean="0"/>
              <a:t> 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securities</a:t>
            </a:r>
            <a:r>
              <a:rPr lang="nb-NO" sz="2400" dirty="0" smtClean="0"/>
              <a:t> </a:t>
            </a:r>
            <a:r>
              <a:rPr lang="nb-NO" sz="2400" dirty="0" err="1"/>
              <a:t>owned</a:t>
            </a:r>
            <a:r>
              <a:rPr lang="nb-NO" sz="2400" dirty="0"/>
              <a:t> by </a:t>
            </a:r>
            <a:r>
              <a:rPr lang="nb-NO" sz="2400" dirty="0" err="1"/>
              <a:t>your</a:t>
            </a:r>
            <a:r>
              <a:rPr lang="nb-NO" sz="2400" dirty="0"/>
              <a:t> </a:t>
            </a:r>
            <a:r>
              <a:rPr lang="nb-NO" sz="2400" dirty="0" err="1"/>
              <a:t>wife</a:t>
            </a:r>
            <a:r>
              <a:rPr lang="nb-NO" sz="2400" dirty="0"/>
              <a:t>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err="1" smtClean="0"/>
              <a:t>will</a:t>
            </a:r>
            <a:r>
              <a:rPr lang="nb-NO" sz="2400" dirty="0" smtClean="0"/>
              <a:t> </a:t>
            </a:r>
            <a:r>
              <a:rPr lang="nb-NO" sz="2400" dirty="0"/>
              <a:t>be </a:t>
            </a:r>
            <a:r>
              <a:rPr lang="nb-NO" sz="2400" dirty="0" err="1"/>
              <a:t>reduced</a:t>
            </a:r>
            <a:r>
              <a:rPr lang="nb-NO" sz="2400" dirty="0"/>
              <a:t> </a:t>
            </a:r>
            <a:r>
              <a:rPr lang="nb-NO" sz="2400" dirty="0" err="1"/>
              <a:t>significantly</a:t>
            </a:r>
            <a:r>
              <a:rPr lang="nb-NO" sz="2400" dirty="0"/>
              <a:t> in </a:t>
            </a:r>
            <a:r>
              <a:rPr lang="nb-NO" sz="2400" dirty="0" err="1"/>
              <a:t>value</a:t>
            </a:r>
            <a:endParaRPr lang="nb-NO" sz="2400" dirty="0"/>
          </a:p>
          <a:p>
            <a:pPr lvl="1"/>
            <a:r>
              <a:rPr lang="nb-NO" sz="2400" dirty="0" err="1">
                <a:solidFill>
                  <a:srgbClr val="FF0000"/>
                </a:solidFill>
              </a:rPr>
              <a:t>What</a:t>
            </a:r>
            <a:r>
              <a:rPr lang="nb-NO" sz="2400" dirty="0">
                <a:solidFill>
                  <a:srgbClr val="FF0000"/>
                </a:solidFill>
              </a:rPr>
              <a:t> do </a:t>
            </a:r>
            <a:r>
              <a:rPr lang="nb-NO" sz="2400" dirty="0" err="1">
                <a:solidFill>
                  <a:srgbClr val="FF0000"/>
                </a:solidFill>
              </a:rPr>
              <a:t>you</a:t>
            </a:r>
            <a:r>
              <a:rPr lang="nb-NO" sz="2400" dirty="0">
                <a:solidFill>
                  <a:srgbClr val="FF0000"/>
                </a:solidFill>
              </a:rPr>
              <a:t> do?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meet</a:t>
            </a:r>
            <a:r>
              <a:rPr lang="nb-NO" sz="2400" dirty="0"/>
              <a:t> a former </a:t>
            </a:r>
            <a:r>
              <a:rPr lang="nb-NO" sz="2400" dirty="0" err="1" smtClean="0"/>
              <a:t>colleague</a:t>
            </a:r>
            <a:r>
              <a:rPr lang="nb-NO" sz="2400" dirty="0" smtClean="0"/>
              <a:t> in a </a:t>
            </a:r>
            <a:r>
              <a:rPr lang="nb-NO" sz="2400" dirty="0" err="1" smtClean="0"/>
              <a:t>meeting</a:t>
            </a:r>
            <a:r>
              <a:rPr lang="nb-NO" sz="2400" dirty="0" smtClean="0"/>
              <a:t> </a:t>
            </a:r>
            <a:r>
              <a:rPr lang="nb-NO" sz="2400" dirty="0" err="1" smtClean="0"/>
              <a:t>relating</a:t>
            </a:r>
            <a:r>
              <a:rPr lang="nb-NO" sz="2400" dirty="0" smtClean="0"/>
              <a:t> to a </a:t>
            </a:r>
            <a:r>
              <a:rPr lang="nb-NO" sz="2400" dirty="0" err="1" smtClean="0"/>
              <a:t>competition</a:t>
            </a:r>
            <a:r>
              <a:rPr lang="nb-NO" sz="2400" dirty="0" smtClean="0"/>
              <a:t> case. </a:t>
            </a:r>
            <a:r>
              <a:rPr lang="nb-NO" sz="2400" dirty="0" err="1" smtClean="0"/>
              <a:t>Now</a:t>
            </a:r>
            <a:r>
              <a:rPr lang="nb-NO" sz="2400" dirty="0" smtClean="0"/>
              <a:t> </a:t>
            </a:r>
            <a:r>
              <a:rPr lang="nb-NO" sz="2400" dirty="0" err="1" smtClean="0"/>
              <a:t>he’s</a:t>
            </a:r>
            <a:r>
              <a:rPr lang="nb-NO" sz="2400" dirty="0" smtClean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other</a:t>
            </a:r>
            <a:r>
              <a:rPr lang="nb-NO" sz="2400" dirty="0"/>
              <a:t> side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table</a:t>
            </a:r>
            <a:r>
              <a:rPr lang="nb-NO" sz="2400" dirty="0"/>
              <a:t>. He </a:t>
            </a:r>
            <a:r>
              <a:rPr lang="nb-NO" sz="2400" dirty="0" err="1"/>
              <a:t>uses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</a:t>
            </a:r>
            <a:r>
              <a:rPr lang="nb-NO" sz="2400" dirty="0" err="1"/>
              <a:t>acquired</a:t>
            </a:r>
            <a:r>
              <a:rPr lang="nb-NO" sz="2400" dirty="0"/>
              <a:t> in his former </a:t>
            </a:r>
            <a:r>
              <a:rPr lang="nb-NO" sz="2400" dirty="0" err="1"/>
              <a:t>position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authority’s</a:t>
            </a:r>
            <a:r>
              <a:rPr lang="nb-NO" sz="2400" dirty="0"/>
              <a:t> </a:t>
            </a:r>
            <a:r>
              <a:rPr lang="nb-NO" sz="2400" dirty="0" err="1" smtClean="0"/>
              <a:t>disadvantage</a:t>
            </a:r>
            <a:r>
              <a:rPr lang="nb-NO" sz="2400" dirty="0" smtClean="0"/>
              <a:t> and to </a:t>
            </a:r>
            <a:r>
              <a:rPr lang="nb-NO" sz="2400" dirty="0" err="1" smtClean="0"/>
              <a:t>impress</a:t>
            </a:r>
            <a:r>
              <a:rPr lang="nb-NO" sz="2400" dirty="0" smtClean="0"/>
              <a:t> his </a:t>
            </a:r>
            <a:r>
              <a:rPr lang="nb-NO" sz="2400" dirty="0" err="1" smtClean="0"/>
              <a:t>client</a:t>
            </a:r>
            <a:endParaRPr lang="nb-NO" sz="2400" dirty="0"/>
          </a:p>
          <a:p>
            <a:pPr lvl="1"/>
            <a:r>
              <a:rPr lang="nb-NO" sz="2400" dirty="0" err="1">
                <a:solidFill>
                  <a:srgbClr val="FF0000"/>
                </a:solidFill>
              </a:rPr>
              <a:t>What</a:t>
            </a:r>
            <a:r>
              <a:rPr lang="nb-NO" sz="2400" dirty="0">
                <a:solidFill>
                  <a:srgbClr val="FF0000"/>
                </a:solidFill>
              </a:rPr>
              <a:t> do </a:t>
            </a:r>
            <a:r>
              <a:rPr lang="nb-NO" sz="2400" dirty="0" err="1">
                <a:solidFill>
                  <a:srgbClr val="FF0000"/>
                </a:solidFill>
              </a:rPr>
              <a:t>you</a:t>
            </a:r>
            <a:r>
              <a:rPr lang="nb-NO" sz="2400" dirty="0">
                <a:solidFill>
                  <a:srgbClr val="FF0000"/>
                </a:solidFill>
              </a:rPr>
              <a:t> do? </a:t>
            </a:r>
          </a:p>
          <a:p>
            <a:pPr lvl="1"/>
            <a:r>
              <a:rPr lang="nb-NO" sz="2400" dirty="0" err="1">
                <a:solidFill>
                  <a:srgbClr val="FF0000"/>
                </a:solidFill>
              </a:rPr>
              <a:t>Which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measures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can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the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authority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take</a:t>
            </a:r>
            <a:r>
              <a:rPr lang="nb-NO" sz="2400" dirty="0">
                <a:solidFill>
                  <a:srgbClr val="FF0000"/>
                </a:solidFill>
              </a:rPr>
              <a:t> to </a:t>
            </a:r>
            <a:r>
              <a:rPr lang="nb-NO" sz="2400" dirty="0" err="1">
                <a:solidFill>
                  <a:srgbClr val="FF0000"/>
                </a:solidFill>
              </a:rPr>
              <a:t>prevent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this</a:t>
            </a:r>
            <a:r>
              <a:rPr lang="nb-NO" sz="24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 bwMode="auto">
          <a:xfrm>
            <a:off x="457200" y="950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3200" b="1" dirty="0" smtClean="0">
                <a:solidFill>
                  <a:srgbClr val="FF0000"/>
                </a:solidFill>
              </a:rPr>
              <a:t>How to </a:t>
            </a:r>
            <a:r>
              <a:rPr lang="nb-NO" sz="3200" b="1" dirty="0" err="1" smtClean="0">
                <a:solidFill>
                  <a:srgbClr val="FF0000"/>
                </a:solidFill>
              </a:rPr>
              <a:t>ensure</a:t>
            </a:r>
            <a:r>
              <a:rPr lang="nb-NO" sz="3200" b="1" dirty="0" smtClean="0">
                <a:solidFill>
                  <a:srgbClr val="FF0000"/>
                </a:solidFill>
              </a:rPr>
              <a:t> </a:t>
            </a:r>
            <a:r>
              <a:rPr lang="nb-NO" sz="3200" b="1" dirty="0" err="1" smtClean="0">
                <a:solidFill>
                  <a:srgbClr val="FF0000"/>
                </a:solidFill>
              </a:rPr>
              <a:t>compliance</a:t>
            </a:r>
            <a:r>
              <a:rPr lang="nb-NO" sz="3200" b="1" dirty="0" smtClean="0">
                <a:solidFill>
                  <a:srgbClr val="FF0000"/>
                </a:solidFill>
              </a:rPr>
              <a:t> and </a:t>
            </a:r>
            <a:r>
              <a:rPr lang="nb-NO" sz="3200" b="1" dirty="0" err="1" smtClean="0">
                <a:solidFill>
                  <a:srgbClr val="FF0000"/>
                </a:solidFill>
              </a:rPr>
              <a:t>awareness</a:t>
            </a:r>
            <a:r>
              <a:rPr lang="nb-NO" sz="3200" b="1" dirty="0" smtClean="0">
                <a:solidFill>
                  <a:srgbClr val="FF0000"/>
                </a:solidFill>
              </a:rPr>
              <a:t>?</a:t>
            </a:r>
            <a:r>
              <a:rPr lang="nb-NO" b="1" dirty="0" smtClean="0">
                <a:solidFill>
                  <a:srgbClr val="FF0000"/>
                </a:solidFill>
              </a:rPr>
              <a:t/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sz="2400" dirty="0" smtClean="0"/>
              <a:t>- Training and </a:t>
            </a:r>
            <a:r>
              <a:rPr lang="nb-NO" sz="2400" dirty="0" err="1" smtClean="0"/>
              <a:t>group</a:t>
            </a:r>
            <a:r>
              <a:rPr lang="nb-NO" sz="2400" dirty="0" smtClean="0"/>
              <a:t> </a:t>
            </a:r>
            <a:r>
              <a:rPr lang="nb-NO" sz="2400" dirty="0" err="1" smtClean="0"/>
              <a:t>discussions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ethical</a:t>
            </a:r>
            <a:r>
              <a:rPr lang="nb-NO" sz="2400" dirty="0" smtClean="0"/>
              <a:t> dilemmas</a:t>
            </a: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32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52" y="3501008"/>
            <a:ext cx="1773197" cy="230425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78" y="1556792"/>
            <a:ext cx="2319871" cy="1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mal3</Template>
  <TotalTime>11560</TotalTime>
  <Words>690</Words>
  <Application>Microsoft Office PowerPoint</Application>
  <PresentationFormat>Skjermfremvisning (4:3)</PresentationFormat>
  <Paragraphs>87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Office-tema</vt:lpstr>
      <vt:lpstr>Agency ethics – How to ensure awareness and compliance?</vt:lpstr>
      <vt:lpstr>Ethics and integrity</vt:lpstr>
      <vt:lpstr>The importance of ethics and integrity in enforcement</vt:lpstr>
      <vt:lpstr>General Ethical Guidelines for the Public Service</vt:lpstr>
      <vt:lpstr>General Ethical Guidelines for the Public Service</vt:lpstr>
      <vt:lpstr>Ethical Guidelines for the Authority</vt:lpstr>
      <vt:lpstr>How to ensure compliance and awareness? - Training and group discussions on ethical dilemmas </vt:lpstr>
      <vt:lpstr> </vt:lpstr>
      <vt:lpstr>PowerPoint-presentasjon</vt:lpstr>
      <vt:lpstr>Reflections on how to ensure compliance and awareness?</vt:lpstr>
    </vt:vector>
  </TitlesOfParts>
  <Company>Konkurransetilsynet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KONKURRANSE!  Konkurranselovgivningen og aktuelle problemstillinger sett fra en innkjøpers ståsted</dc:title>
  <dc:creator>Fotland Toril Agnete</dc:creator>
  <cp:lastModifiedBy>Sunnevåg Kjell Jostein</cp:lastModifiedBy>
  <cp:revision>71</cp:revision>
  <cp:lastPrinted>2015-04-24T07:44:50Z</cp:lastPrinted>
  <dcterms:created xsi:type="dcterms:W3CDTF">2014-04-07T11:45:04Z</dcterms:created>
  <dcterms:modified xsi:type="dcterms:W3CDTF">2016-03-11T06:41:42Z</dcterms:modified>
</cp:coreProperties>
</file>