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5" r:id="rId2"/>
    <p:sldMasterId id="2147483701" r:id="rId3"/>
    <p:sldMasterId id="2147483717" r:id="rId4"/>
  </p:sldMasterIdLst>
  <p:notesMasterIdLst>
    <p:notesMasterId r:id="rId53"/>
  </p:notesMasterIdLst>
  <p:handoutMasterIdLst>
    <p:handoutMasterId r:id="rId54"/>
  </p:handoutMasterIdLst>
  <p:sldIdLst>
    <p:sldId id="256" r:id="rId5"/>
    <p:sldId id="664" r:id="rId6"/>
    <p:sldId id="662" r:id="rId7"/>
    <p:sldId id="658" r:id="rId8"/>
    <p:sldId id="646" r:id="rId9"/>
    <p:sldId id="665" r:id="rId10"/>
    <p:sldId id="659" r:id="rId11"/>
    <p:sldId id="645" r:id="rId12"/>
    <p:sldId id="666" r:id="rId13"/>
    <p:sldId id="669" r:id="rId14"/>
    <p:sldId id="663" r:id="rId15"/>
    <p:sldId id="661" r:id="rId16"/>
    <p:sldId id="660" r:id="rId17"/>
    <p:sldId id="668" r:id="rId18"/>
    <p:sldId id="667" r:id="rId19"/>
    <p:sldId id="649" r:id="rId20"/>
    <p:sldId id="670" r:id="rId21"/>
    <p:sldId id="671" r:id="rId22"/>
    <p:sldId id="672" r:id="rId23"/>
    <p:sldId id="673" r:id="rId24"/>
    <p:sldId id="674" r:id="rId25"/>
    <p:sldId id="675" r:id="rId26"/>
    <p:sldId id="676" r:id="rId27"/>
    <p:sldId id="677" r:id="rId28"/>
    <p:sldId id="678" r:id="rId29"/>
    <p:sldId id="679" r:id="rId30"/>
    <p:sldId id="680" r:id="rId31"/>
    <p:sldId id="681" r:id="rId32"/>
    <p:sldId id="682" r:id="rId33"/>
    <p:sldId id="683" r:id="rId34"/>
    <p:sldId id="684" r:id="rId35"/>
    <p:sldId id="685" r:id="rId36"/>
    <p:sldId id="686" r:id="rId37"/>
    <p:sldId id="687" r:id="rId38"/>
    <p:sldId id="688" r:id="rId39"/>
    <p:sldId id="689" r:id="rId40"/>
    <p:sldId id="690" r:id="rId41"/>
    <p:sldId id="691" r:id="rId42"/>
    <p:sldId id="692" r:id="rId43"/>
    <p:sldId id="693" r:id="rId44"/>
    <p:sldId id="694" r:id="rId45"/>
    <p:sldId id="695" r:id="rId46"/>
    <p:sldId id="696" r:id="rId47"/>
    <p:sldId id="697" r:id="rId48"/>
    <p:sldId id="698" r:id="rId49"/>
    <p:sldId id="699" r:id="rId50"/>
    <p:sldId id="700" r:id="rId51"/>
    <p:sldId id="701" r:id="rId52"/>
  </p:sldIdLst>
  <p:sldSz cx="9144000" cy="6858000" type="screen4x3"/>
  <p:notesSz cx="6797675" cy="9874250"/>
  <p:defaultTextStyle>
    <a:defPPr>
      <a:defRPr lang="en-US"/>
    </a:defPPr>
    <a:lvl1pPr algn="l" rtl="0" fontAlgn="base">
      <a:spcBef>
        <a:spcPct val="0"/>
      </a:spcBef>
      <a:spcAft>
        <a:spcPct val="0"/>
      </a:spcAft>
      <a:defRPr sz="3000" kern="1200">
        <a:solidFill>
          <a:schemeClr val="tx1"/>
        </a:solidFill>
        <a:latin typeface="Arial" charset="0"/>
        <a:ea typeface="+mn-ea"/>
        <a:cs typeface="Arial" charset="0"/>
      </a:defRPr>
    </a:lvl1pPr>
    <a:lvl2pPr marL="457200" algn="l" rtl="0" fontAlgn="base">
      <a:spcBef>
        <a:spcPct val="0"/>
      </a:spcBef>
      <a:spcAft>
        <a:spcPct val="0"/>
      </a:spcAft>
      <a:defRPr sz="3000" kern="1200">
        <a:solidFill>
          <a:schemeClr val="tx1"/>
        </a:solidFill>
        <a:latin typeface="Arial" charset="0"/>
        <a:ea typeface="+mn-ea"/>
        <a:cs typeface="Arial" charset="0"/>
      </a:defRPr>
    </a:lvl2pPr>
    <a:lvl3pPr marL="914400" algn="l" rtl="0" fontAlgn="base">
      <a:spcBef>
        <a:spcPct val="0"/>
      </a:spcBef>
      <a:spcAft>
        <a:spcPct val="0"/>
      </a:spcAft>
      <a:defRPr sz="3000" kern="1200">
        <a:solidFill>
          <a:schemeClr val="tx1"/>
        </a:solidFill>
        <a:latin typeface="Arial" charset="0"/>
        <a:ea typeface="+mn-ea"/>
        <a:cs typeface="Arial" charset="0"/>
      </a:defRPr>
    </a:lvl3pPr>
    <a:lvl4pPr marL="1371600" algn="l" rtl="0" fontAlgn="base">
      <a:spcBef>
        <a:spcPct val="0"/>
      </a:spcBef>
      <a:spcAft>
        <a:spcPct val="0"/>
      </a:spcAft>
      <a:defRPr sz="3000" kern="1200">
        <a:solidFill>
          <a:schemeClr val="tx1"/>
        </a:solidFill>
        <a:latin typeface="Arial" charset="0"/>
        <a:ea typeface="+mn-ea"/>
        <a:cs typeface="Arial" charset="0"/>
      </a:defRPr>
    </a:lvl4pPr>
    <a:lvl5pPr marL="1828800" algn="l" rtl="0" fontAlgn="base">
      <a:spcBef>
        <a:spcPct val="0"/>
      </a:spcBef>
      <a:spcAft>
        <a:spcPct val="0"/>
      </a:spcAft>
      <a:defRPr sz="3000" kern="1200">
        <a:solidFill>
          <a:schemeClr val="tx1"/>
        </a:solidFill>
        <a:latin typeface="Arial" charset="0"/>
        <a:ea typeface="+mn-ea"/>
        <a:cs typeface="Arial" charset="0"/>
      </a:defRPr>
    </a:lvl5pPr>
    <a:lvl6pPr marL="2286000" algn="l" defTabSz="914400" rtl="0" eaLnBrk="1" latinLnBrk="0" hangingPunct="1">
      <a:defRPr sz="3000" kern="1200">
        <a:solidFill>
          <a:schemeClr val="tx1"/>
        </a:solidFill>
        <a:latin typeface="Arial" charset="0"/>
        <a:ea typeface="+mn-ea"/>
        <a:cs typeface="Arial" charset="0"/>
      </a:defRPr>
    </a:lvl6pPr>
    <a:lvl7pPr marL="2743200" algn="l" defTabSz="914400" rtl="0" eaLnBrk="1" latinLnBrk="0" hangingPunct="1">
      <a:defRPr sz="3000" kern="1200">
        <a:solidFill>
          <a:schemeClr val="tx1"/>
        </a:solidFill>
        <a:latin typeface="Arial" charset="0"/>
        <a:ea typeface="+mn-ea"/>
        <a:cs typeface="Arial" charset="0"/>
      </a:defRPr>
    </a:lvl7pPr>
    <a:lvl8pPr marL="3200400" algn="l" defTabSz="914400" rtl="0" eaLnBrk="1" latinLnBrk="0" hangingPunct="1">
      <a:defRPr sz="3000" kern="1200">
        <a:solidFill>
          <a:schemeClr val="tx1"/>
        </a:solidFill>
        <a:latin typeface="Arial" charset="0"/>
        <a:ea typeface="+mn-ea"/>
        <a:cs typeface="Arial" charset="0"/>
      </a:defRPr>
    </a:lvl8pPr>
    <a:lvl9pPr marL="3657600" algn="l" defTabSz="914400" rtl="0" eaLnBrk="1" latinLnBrk="0" hangingPunct="1">
      <a:defRPr sz="30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F60000"/>
    <a:srgbClr val="12015B"/>
    <a:srgbClr val="005250"/>
    <a:srgbClr val="FF5B5F"/>
    <a:srgbClr val="FF7C80"/>
    <a:srgbClr val="3D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9" autoAdjust="0"/>
    <p:restoredTop sz="98214" autoAdjust="0"/>
  </p:normalViewPr>
  <p:slideViewPr>
    <p:cSldViewPr>
      <p:cViewPr>
        <p:scale>
          <a:sx n="115" d="100"/>
          <a:sy n="115" d="100"/>
        </p:scale>
        <p:origin x="-174" y="1506"/>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defTabSz="908050">
              <a:spcBef>
                <a:spcPct val="20000"/>
              </a:spcBef>
              <a:buFontTx/>
              <a:buNone/>
              <a:defRPr sz="1200">
                <a:latin typeface="Tahoma" pitchFamily="34" charset="0"/>
                <a:cs typeface="+mn-cs"/>
              </a:defRPr>
            </a:lvl1pPr>
          </a:lstStyle>
          <a:p>
            <a:pPr>
              <a:defRPr/>
            </a:pPr>
            <a:endParaRPr lang="ru-RU"/>
          </a:p>
        </p:txBody>
      </p:sp>
      <p:sp>
        <p:nvSpPr>
          <p:cNvPr id="372739" name="Rectangle 3"/>
          <p:cNvSpPr>
            <a:spLocks noGrp="1" noChangeArrowheads="1"/>
          </p:cNvSpPr>
          <p:nvPr>
            <p:ph type="dt" sz="quarter" idx="1"/>
          </p:nvPr>
        </p:nvSpPr>
        <p:spPr bwMode="auto">
          <a:xfrm>
            <a:off x="3852863" y="0"/>
            <a:ext cx="2944812" cy="493713"/>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defTabSz="908050">
              <a:spcBef>
                <a:spcPct val="20000"/>
              </a:spcBef>
              <a:buFontTx/>
              <a:buNone/>
              <a:defRPr sz="1200">
                <a:latin typeface="Tahoma" pitchFamily="34" charset="0"/>
                <a:cs typeface="+mn-cs"/>
              </a:defRPr>
            </a:lvl1pPr>
          </a:lstStyle>
          <a:p>
            <a:pPr>
              <a:defRPr/>
            </a:pPr>
            <a:endParaRPr lang="ru-RU"/>
          </a:p>
        </p:txBody>
      </p:sp>
      <p:sp>
        <p:nvSpPr>
          <p:cNvPr id="372740"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defTabSz="908050">
              <a:spcBef>
                <a:spcPct val="20000"/>
              </a:spcBef>
              <a:buFontTx/>
              <a:buNone/>
              <a:defRPr sz="1200">
                <a:latin typeface="Tahoma" pitchFamily="34" charset="0"/>
                <a:cs typeface="+mn-cs"/>
              </a:defRPr>
            </a:lvl1pPr>
          </a:lstStyle>
          <a:p>
            <a:pPr>
              <a:defRPr/>
            </a:pPr>
            <a:r>
              <a:rPr lang="ru-RU"/>
              <a:t>Заседание расширенной коллегии</a:t>
            </a:r>
          </a:p>
        </p:txBody>
      </p:sp>
      <p:sp>
        <p:nvSpPr>
          <p:cNvPr id="372741" name="Rectangle 5"/>
          <p:cNvSpPr>
            <a:spLocks noGrp="1" noChangeArrowheads="1"/>
          </p:cNvSpPr>
          <p:nvPr>
            <p:ph type="sldNum" sz="quarter" idx="3"/>
          </p:nvPr>
        </p:nvSpPr>
        <p:spPr bwMode="auto">
          <a:xfrm>
            <a:off x="3852863" y="9380538"/>
            <a:ext cx="2944812" cy="493712"/>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defTabSz="908050">
              <a:spcBef>
                <a:spcPct val="20000"/>
              </a:spcBef>
              <a:buFontTx/>
              <a:buNone/>
              <a:defRPr sz="1200">
                <a:latin typeface="Tahoma" pitchFamily="34" charset="0"/>
                <a:cs typeface="+mn-cs"/>
              </a:defRPr>
            </a:lvl1pPr>
          </a:lstStyle>
          <a:p>
            <a:pPr>
              <a:defRPr/>
            </a:pPr>
            <a:fld id="{6F0B8AE0-5B74-4B1F-9345-79AB083DEEAA}" type="slidenum">
              <a:rPr lang="ru-RU"/>
              <a:pPr>
                <a:defRPr/>
              </a:pPr>
              <a:t>‹#›</a:t>
            </a:fld>
            <a:endParaRPr lang="ru-RU"/>
          </a:p>
        </p:txBody>
      </p:sp>
    </p:spTree>
    <p:extLst>
      <p:ext uri="{BB962C8B-B14F-4D97-AF65-F5344CB8AC3E}">
        <p14:creationId xmlns:p14="http://schemas.microsoft.com/office/powerpoint/2010/main" val="3336442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defTabSz="908050" eaLnBrk="0" hangingPunct="0">
              <a:spcBef>
                <a:spcPct val="20000"/>
              </a:spcBef>
              <a:buFontTx/>
              <a:buNone/>
              <a:defRPr sz="1200">
                <a:latin typeface="Tahoma" pitchFamily="34" charset="0"/>
                <a:cs typeface="+mn-cs"/>
              </a:defRPr>
            </a:lvl1pPr>
          </a:lstStyle>
          <a:p>
            <a:pPr>
              <a:defRPr/>
            </a:pPr>
            <a:endParaRPr lang="ru-RU"/>
          </a:p>
        </p:txBody>
      </p:sp>
      <p:sp>
        <p:nvSpPr>
          <p:cNvPr id="15363" name="Rectangle 9"/>
          <p:cNvSpPr>
            <a:spLocks noGrp="1" noRot="1" noChangeAspect="1" noChangeArrowheads="1"/>
          </p:cNvSpPr>
          <p:nvPr>
            <p:ph type="sldImg" idx="2"/>
          </p:nvPr>
        </p:nvSpPr>
        <p:spPr bwMode="auto">
          <a:xfrm>
            <a:off x="930275" y="739775"/>
            <a:ext cx="4938713" cy="3703638"/>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6463" y="4691063"/>
            <a:ext cx="4984750" cy="4443412"/>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62507" name="Rectangle 11"/>
          <p:cNvSpPr>
            <a:spLocks noGrp="1" noChangeArrowheads="1"/>
          </p:cNvSpPr>
          <p:nvPr>
            <p:ph type="dt" idx="1"/>
          </p:nvPr>
        </p:nvSpPr>
        <p:spPr bwMode="auto">
          <a:xfrm>
            <a:off x="3852863" y="0"/>
            <a:ext cx="2944812" cy="493713"/>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defTabSz="908050" eaLnBrk="0" hangingPunct="0">
              <a:spcBef>
                <a:spcPct val="20000"/>
              </a:spcBef>
              <a:buFontTx/>
              <a:buNone/>
              <a:defRPr sz="1200">
                <a:latin typeface="Tahoma" pitchFamily="34" charset="0"/>
                <a:cs typeface="+mn-cs"/>
              </a:defRPr>
            </a:lvl1pPr>
          </a:lstStyle>
          <a:p>
            <a:pPr>
              <a:defRPr/>
            </a:pPr>
            <a:endParaRPr lang="ru-RU"/>
          </a:p>
        </p:txBody>
      </p:sp>
      <p:sp>
        <p:nvSpPr>
          <p:cNvPr id="362508" name="Rectangle 12"/>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defTabSz="908050" eaLnBrk="0" hangingPunct="0">
              <a:spcBef>
                <a:spcPct val="20000"/>
              </a:spcBef>
              <a:buFontTx/>
              <a:buNone/>
              <a:defRPr sz="1200">
                <a:latin typeface="Tahoma" pitchFamily="34" charset="0"/>
                <a:cs typeface="+mn-cs"/>
              </a:defRPr>
            </a:lvl1pPr>
          </a:lstStyle>
          <a:p>
            <a:pPr>
              <a:defRPr/>
            </a:pPr>
            <a:endParaRPr lang="ru-RU"/>
          </a:p>
        </p:txBody>
      </p:sp>
      <p:sp>
        <p:nvSpPr>
          <p:cNvPr id="362509" name="Rectangle 13"/>
          <p:cNvSpPr>
            <a:spLocks noGrp="1" noChangeArrowheads="1"/>
          </p:cNvSpPr>
          <p:nvPr>
            <p:ph type="sldNum" sz="quarter" idx="5"/>
          </p:nvPr>
        </p:nvSpPr>
        <p:spPr bwMode="auto">
          <a:xfrm>
            <a:off x="3852863" y="9380538"/>
            <a:ext cx="2944812" cy="493712"/>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defTabSz="908050" eaLnBrk="0" hangingPunct="0">
              <a:spcBef>
                <a:spcPct val="20000"/>
              </a:spcBef>
              <a:buFontTx/>
              <a:buNone/>
              <a:defRPr sz="1200">
                <a:latin typeface="Tahoma" pitchFamily="34" charset="0"/>
                <a:cs typeface="+mn-cs"/>
              </a:defRPr>
            </a:lvl1pPr>
          </a:lstStyle>
          <a:p>
            <a:pPr>
              <a:defRPr/>
            </a:pPr>
            <a:fld id="{4DA02347-29CB-458B-B0C1-731AD33893B3}" type="slidenum">
              <a:rPr lang="ru-RU"/>
              <a:pPr>
                <a:defRPr/>
              </a:pPr>
              <a:t>‹#›</a:t>
            </a:fld>
            <a:endParaRPr lang="ru-RU"/>
          </a:p>
        </p:txBody>
      </p:sp>
    </p:spTree>
    <p:extLst>
      <p:ext uri="{BB962C8B-B14F-4D97-AF65-F5344CB8AC3E}">
        <p14:creationId xmlns:p14="http://schemas.microsoft.com/office/powerpoint/2010/main" val="3013859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5"/>
          </p:nvPr>
        </p:nvSpPr>
        <p:spPr>
          <a:noFill/>
        </p:spPr>
        <p:txBody>
          <a:bodyPr/>
          <a:lstStyle/>
          <a:p>
            <a:fld id="{30DFD7DE-F5B0-4B49-80AD-43B523BFBAC9}" type="slidenum">
              <a:rPr lang="ru-RU" smtClean="0">
                <a:cs typeface="Arial" charset="0"/>
              </a:rPr>
              <a:pPr/>
              <a:t>1</a:t>
            </a:fld>
            <a:endParaRPr lang="ru-RU"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r>
              <a:rPr lang="ru-RU" smtClean="0">
                <a:solidFill>
                  <a:srgbClr val="000000"/>
                </a:solidFill>
              </a:rPr>
              <a:t>Навыки председательствующего позволяют быстро достичь высокой эффективности при работе с группами людей.  Роль председателя заключается в разработке повестки дня, обеспечении участия людей в мероприятии и управлении темпом его проведения.  Воспользуйтесь данными стратегиями </a:t>
            </a:r>
            <a:r>
              <a:rPr lang="en-US" noProof="1" smtClean="0">
                <a:solidFill>
                  <a:srgbClr val="000000"/>
                </a:solidFill>
              </a:rPr>
              <a:t>Dale</a:t>
            </a:r>
            <a:r>
              <a:rPr lang="ru-RU" smtClean="0">
                <a:solidFill>
                  <a:srgbClr val="000000"/>
                </a:solidFill>
              </a:rPr>
              <a:t> </a:t>
            </a:r>
            <a:r>
              <a:rPr lang="en-US" noProof="1" smtClean="0">
                <a:solidFill>
                  <a:srgbClr val="000000"/>
                </a:solidFill>
              </a:rPr>
              <a:t>Carnegie</a:t>
            </a:r>
            <a:r>
              <a:rPr lang="ru-RU" smtClean="0">
                <a:solidFill>
                  <a:srgbClr val="000000"/>
                </a:solidFill>
              </a:rPr>
              <a:t> </a:t>
            </a:r>
            <a:r>
              <a:rPr lang="en-US" noProof="1" smtClean="0">
                <a:solidFill>
                  <a:srgbClr val="000000"/>
                </a:solidFill>
              </a:rPr>
              <a:t>Training</a:t>
            </a:r>
            <a:r>
              <a:rPr lang="ru-RU" smtClean="0">
                <a:solidFill>
                  <a:srgbClr val="000000"/>
                </a:solidFill>
              </a:rPr>
              <a:t>® для успешного проведения совещания.</a:t>
            </a:r>
          </a:p>
          <a:p>
            <a:endParaRPr lang="ru-RU" smtClean="0">
              <a:solidFill>
                <a:srgbClr val="000000"/>
              </a:solidFill>
            </a:endParaRPr>
          </a:p>
          <a:p>
            <a:r>
              <a:rPr lang="ru-RU" smtClean="0">
                <a:solidFill>
                  <a:srgbClr val="000000"/>
                </a:solidFill>
              </a:rPr>
              <a:t>Рекомендуется предоставить раздаточные материалы, чтобы сфокусировать обсуждение на важных моментах и дать возможность присутствующим записать свои идеи.  При печати раздаточных материалов в режиме трех слайдов на страницу </a:t>
            </a:r>
            <a:r>
              <a:rPr lang="en-US" noProof="1" smtClean="0">
                <a:solidFill>
                  <a:srgbClr val="000000"/>
                </a:solidFill>
              </a:rPr>
              <a:t>PowerPoint</a:t>
            </a:r>
            <a:r>
              <a:rPr lang="ru-RU" smtClean="0">
                <a:solidFill>
                  <a:srgbClr val="000000"/>
                </a:solidFill>
              </a:rPr>
              <a:t> автоматически включает пустые строки для заметок участников.</a:t>
            </a:r>
          </a:p>
        </p:txBody>
      </p:sp>
    </p:spTree>
    <p:extLst>
      <p:ext uri="{BB962C8B-B14F-4D97-AF65-F5344CB8AC3E}">
        <p14:creationId xmlns:p14="http://schemas.microsoft.com/office/powerpoint/2010/main" val="2991030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23</a:t>
            </a:fld>
            <a:endParaRPr lang="en-GB"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24</a:t>
            </a:fld>
            <a:endParaRPr lang="en-GB" alt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25</a:t>
            </a:fld>
            <a:endParaRPr lang="en-GB" alt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26</a:t>
            </a:fld>
            <a:endParaRPr lang="en-GB"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27</a:t>
            </a:fld>
            <a:endParaRPr lang="en-GB" alt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8AD99-077F-44EB-8F0C-976905FF1D93}" type="slidenum">
              <a:rPr lang="en-GB">
                <a:solidFill>
                  <a:prstClr val="black"/>
                </a:solidFill>
              </a:rPr>
              <a:pPr/>
              <a:t>28</a:t>
            </a:fld>
            <a:endParaRPr lang="en-GB">
              <a:solidFill>
                <a:prstClr val="black"/>
              </a:solidFill>
            </a:endParaRPr>
          </a:p>
        </p:txBody>
      </p:sp>
      <p:sp>
        <p:nvSpPr>
          <p:cNvPr id="565250" name="Rectangle 2"/>
          <p:cNvSpPr>
            <a:spLocks noGrp="1" noRot="1" noChangeAspect="1" noChangeArrowheads="1" noTextEdit="1"/>
          </p:cNvSpPr>
          <p:nvPr>
            <p:ph type="sldImg"/>
          </p:nvPr>
        </p:nvSpPr>
        <p:spPr>
          <a:xfrm>
            <a:off x="918092" y="741240"/>
            <a:ext cx="4963079" cy="3701464"/>
          </a:xfrm>
          <a:ln/>
        </p:spPr>
      </p:sp>
      <p:sp>
        <p:nvSpPr>
          <p:cNvPr id="565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8AD99-077F-44EB-8F0C-976905FF1D93}" type="slidenum">
              <a:rPr lang="en-GB">
                <a:solidFill>
                  <a:prstClr val="black"/>
                </a:solidFill>
              </a:rPr>
              <a:pPr/>
              <a:t>29</a:t>
            </a:fld>
            <a:endParaRPr lang="en-GB">
              <a:solidFill>
                <a:prstClr val="black"/>
              </a:solidFill>
            </a:endParaRPr>
          </a:p>
        </p:txBody>
      </p:sp>
      <p:sp>
        <p:nvSpPr>
          <p:cNvPr id="565250" name="Rectangle 2"/>
          <p:cNvSpPr>
            <a:spLocks noGrp="1" noRot="1" noChangeAspect="1" noChangeArrowheads="1" noTextEdit="1"/>
          </p:cNvSpPr>
          <p:nvPr>
            <p:ph type="sldImg"/>
          </p:nvPr>
        </p:nvSpPr>
        <p:spPr>
          <a:xfrm>
            <a:off x="918092" y="741240"/>
            <a:ext cx="4963079" cy="3701464"/>
          </a:xfrm>
          <a:ln/>
        </p:spPr>
      </p:sp>
      <p:sp>
        <p:nvSpPr>
          <p:cNvPr id="565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spcBef>
                <a:spcPct val="0"/>
              </a:spcBef>
            </a:pPr>
            <a:endParaRPr lang="en-SG"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864EEFF0-8539-43AC-A829-B313D755B8C9}" type="slidenum">
              <a:rPr lang="en-SG">
                <a:solidFill>
                  <a:prstClr val="black"/>
                </a:solidFill>
              </a:rPr>
              <a:pPr/>
              <a:t>30</a:t>
            </a:fld>
            <a:endParaRPr lang="en-SG">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altLang="en-US"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259A4D2B-A5C7-485C-8F60-0B5DD60B0BAF}" type="slidenum">
              <a:rPr lang="en-ZW" altLang="en-US">
                <a:solidFill>
                  <a:prstClr val="black"/>
                </a:solidFill>
              </a:rPr>
              <a:pPr>
                <a:defRPr/>
              </a:pPr>
              <a:t>31</a:t>
            </a:fld>
            <a:endParaRPr lang="en-ZW"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930275" y="739775"/>
            <a:ext cx="4937125" cy="3703638"/>
          </a:xfrm>
          <a:ln/>
        </p:spPr>
      </p:sp>
      <p:sp>
        <p:nvSpPr>
          <p:cNvPr id="21506"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45335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30275" y="739775"/>
            <a:ext cx="4937125" cy="3703638"/>
          </a:xfrm>
          <a:ln/>
        </p:spPr>
      </p:sp>
      <p:sp>
        <p:nvSpPr>
          <p:cNvPr id="23554"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13225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4DA02347-29CB-458B-B0C1-731AD33893B3}" type="slidenum">
              <a:rPr lang="ru-RU" smtClean="0"/>
              <a:pPr>
                <a:defRPr/>
              </a:pPr>
              <a:t>6</a:t>
            </a:fld>
            <a:endParaRPr lang="ru-RU"/>
          </a:p>
        </p:txBody>
      </p:sp>
    </p:spTree>
    <p:extLst>
      <p:ext uri="{BB962C8B-B14F-4D97-AF65-F5344CB8AC3E}">
        <p14:creationId xmlns:p14="http://schemas.microsoft.com/office/powerpoint/2010/main" val="77043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18</a:t>
            </a:fld>
            <a:endParaRPr lang="en-GB" alt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19</a:t>
            </a:fld>
            <a:endParaRPr lang="en-GB" alt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20</a:t>
            </a:fld>
            <a:endParaRPr lang="en-GB" alt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11E95-4A5B-4FD4-B003-31717996227E}" type="slidenum">
              <a:rPr lang="en-GB">
                <a:solidFill>
                  <a:prstClr val="black"/>
                </a:solidFill>
              </a:rPr>
              <a:pPr/>
              <a:t>21</a:t>
            </a:fld>
            <a:endParaRPr lang="en-GB">
              <a:solidFill>
                <a:prstClr val="black"/>
              </a:solidFill>
            </a:endParaRPr>
          </a:p>
        </p:txBody>
      </p:sp>
      <p:sp>
        <p:nvSpPr>
          <p:cNvPr id="504834" name="Rectangle 2"/>
          <p:cNvSpPr>
            <a:spLocks noGrp="1" noRot="1" noChangeAspect="1" noChangeArrowheads="1" noTextEdit="1"/>
          </p:cNvSpPr>
          <p:nvPr>
            <p:ph type="sldImg"/>
          </p:nvPr>
        </p:nvSpPr>
        <p:spPr>
          <a:xfrm>
            <a:off x="918092" y="741240"/>
            <a:ext cx="4963079" cy="3701464"/>
          </a:xfrm>
          <a:ln/>
        </p:spPr>
      </p:sp>
      <p:sp>
        <p:nvSpPr>
          <p:cNvPr id="5048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918092" y="741240"/>
            <a:ext cx="4963079" cy="3701464"/>
          </a:xfrm>
          <a:ln/>
        </p:spPr>
      </p:sp>
      <p:sp>
        <p:nvSpPr>
          <p:cNvPr id="112643" name="Notes Placeholder 2"/>
          <p:cNvSpPr>
            <a:spLocks noGrp="1"/>
          </p:cNvSpPr>
          <p:nvPr>
            <p:ph type="body" idx="1"/>
          </p:nvPr>
        </p:nvSpPr>
        <p:spPr>
          <a:noFill/>
          <a:ln/>
        </p:spPr>
        <p:txBody>
          <a:bodyPr/>
          <a:lstStyle/>
          <a:p>
            <a:pPr eaLnBrk="1" hangingPunct="1">
              <a:spcBef>
                <a:spcPct val="0"/>
              </a:spcBef>
            </a:pPr>
            <a:endParaRPr lang="en-GB" altLang="en-US" dirty="0" smtClean="0"/>
          </a:p>
        </p:txBody>
      </p:sp>
      <p:sp>
        <p:nvSpPr>
          <p:cNvPr id="112644" name="Slide Number Placeholder 3"/>
          <p:cNvSpPr>
            <a:spLocks noGrp="1"/>
          </p:cNvSpPr>
          <p:nvPr>
            <p:ph type="sldNum" sz="quarter" idx="5"/>
          </p:nvPr>
        </p:nvSpPr>
        <p:spPr>
          <a:noFill/>
        </p:spPr>
        <p:txBody>
          <a:bodyPr/>
          <a:lstStyle/>
          <a:p>
            <a:fld id="{1BDF4F6B-6F3A-4A32-BFF0-6B638F20D15E}" type="slidenum">
              <a:rPr lang="en-GB" altLang="en-US" smtClean="0">
                <a:solidFill>
                  <a:prstClr val="black"/>
                </a:solidFill>
              </a:rPr>
              <a:pPr/>
              <a:t>22</a:t>
            </a:fld>
            <a:endParaRPr lang="en-GB"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 name="Picture 1046" descr="slayd_tit"/>
          <p:cNvPicPr>
            <a:picLocks noChangeAspect="1" noChangeArrowheads="1"/>
          </p:cNvPicPr>
          <p:nvPr userDrawn="1"/>
        </p:nvPicPr>
        <p:blipFill>
          <a:blip r:embed="rId2"/>
          <a:srcRect/>
          <a:stretch>
            <a:fillRect/>
          </a:stretch>
        </p:blipFill>
        <p:spPr bwMode="auto">
          <a:xfrm>
            <a:off x="0" y="0"/>
            <a:ext cx="9144000" cy="2455863"/>
          </a:xfrm>
          <a:prstGeom prst="rect">
            <a:avLst/>
          </a:prstGeom>
          <a:noFill/>
          <a:ln w="9525">
            <a:noFill/>
            <a:miter lim="800000"/>
            <a:headEnd/>
            <a:tailEnd/>
          </a:ln>
        </p:spPr>
      </p:pic>
      <p:pic>
        <p:nvPicPr>
          <p:cNvPr id="3" name="Picture 1047" descr="slayd_tit_down"/>
          <p:cNvPicPr>
            <a:picLocks noChangeAspect="1" noChangeArrowheads="1"/>
          </p:cNvPicPr>
          <p:nvPr userDrawn="1"/>
        </p:nvPicPr>
        <p:blipFill>
          <a:blip r:embed="rId3"/>
          <a:srcRect/>
          <a:stretch>
            <a:fillRect/>
          </a:stretch>
        </p:blipFill>
        <p:spPr bwMode="auto">
          <a:xfrm>
            <a:off x="0" y="6324600"/>
            <a:ext cx="9144000" cy="533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3BC47528-C4CB-4F4F-91F8-A871CF5D1C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94488" y="1295400"/>
            <a:ext cx="2027237" cy="4724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1295400"/>
            <a:ext cx="5932488" cy="4724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1830D2B5-D0F8-4755-BEDB-5D2659D540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525" y="1295400"/>
            <a:ext cx="7315200" cy="6096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2209800"/>
            <a:ext cx="7924800" cy="1828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4191000"/>
            <a:ext cx="7924800" cy="1828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sldNum" sz="quarter" idx="10"/>
          </p:nvPr>
        </p:nvSpPr>
        <p:spPr>
          <a:ln/>
        </p:spPr>
        <p:txBody>
          <a:bodyPr/>
          <a:lstStyle>
            <a:lvl1pPr>
              <a:defRPr/>
            </a:lvl1pPr>
          </a:lstStyle>
          <a:p>
            <a:pPr>
              <a:defRPr/>
            </a:pPr>
            <a:fld id="{6E13A941-4B9A-4F87-BE45-85CE4730FA7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525" y="1295400"/>
            <a:ext cx="7315200" cy="609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09600" y="2209800"/>
            <a:ext cx="7924800" cy="3810000"/>
          </a:xfrm>
        </p:spPr>
        <p:txBody>
          <a:bodyPr/>
          <a:lstStyle/>
          <a:p>
            <a:pPr lvl="0"/>
            <a:endParaRPr lang="ru-RU" noProof="0" smtClean="0"/>
          </a:p>
        </p:txBody>
      </p:sp>
      <p:sp>
        <p:nvSpPr>
          <p:cNvPr id="4" name="Rectangle 23"/>
          <p:cNvSpPr>
            <a:spLocks noGrp="1" noChangeArrowheads="1"/>
          </p:cNvSpPr>
          <p:nvPr>
            <p:ph type="sldNum" sz="quarter" idx="10"/>
          </p:nvPr>
        </p:nvSpPr>
        <p:spPr>
          <a:ln/>
        </p:spPr>
        <p:txBody>
          <a:bodyPr/>
          <a:lstStyle>
            <a:lvl1pPr>
              <a:defRPr/>
            </a:lvl1pPr>
          </a:lstStyle>
          <a:p>
            <a:pPr>
              <a:defRPr/>
            </a:pPr>
            <a:fld id="{18994996-B172-4DCB-9E76-4FADB1BE723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6F72F9-2678-4C65-9A43-8DDC8947B5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600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600ACB-6D45-45CF-A716-E1F360E58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9402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CAE142-83CA-47F4-B79C-DE3487A467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165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5BA6C6-C85F-46EC-A761-B2056D9265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743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70BF6-5033-484A-88BA-89A77CF6ED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8552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2DA7047-0564-4AD1-B27E-7DD673B5C0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84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3"/>
          <p:cNvSpPr>
            <a:spLocks noGrp="1" noChangeArrowheads="1"/>
          </p:cNvSpPr>
          <p:nvPr>
            <p:ph type="sldNum" sz="quarter" idx="10"/>
          </p:nvPr>
        </p:nvSpPr>
        <p:spPr>
          <a:ln/>
        </p:spPr>
        <p:txBody>
          <a:bodyPr/>
          <a:lstStyle>
            <a:lvl1pPr>
              <a:defRPr/>
            </a:lvl1pPr>
          </a:lstStyle>
          <a:p>
            <a:pPr>
              <a:defRPr/>
            </a:pPr>
            <a:fld id="{67D7D2AE-3B24-4C63-8FEF-BFB2093BAB9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7A685C6-35E7-4A21-96D5-643B840EE6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528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C407F1-530E-4778-94B7-FC91C90CE4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1848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9702D-CA48-4063-8F7B-449830FA03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3342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9317F4-5255-43F7-BB8B-1D3B45F8FD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471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745A87-1719-4005-8D03-13A3D79E5D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6619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65C73F-3924-4B95-B881-20DD3436BC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6126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57663DD-041A-4C73-BE9D-C880F4FFCE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122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7B6E772-EA28-4177-9FCD-2FEC7E7C9D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4918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4"/>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AB5752-946A-4A75-BC0D-9330B75BE3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5714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6F72F9-2678-4C65-9A43-8DDC8947B5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665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3"/>
          <p:cNvSpPr>
            <a:spLocks noGrp="1" noChangeArrowheads="1"/>
          </p:cNvSpPr>
          <p:nvPr>
            <p:ph type="sldNum" sz="quarter" idx="10"/>
          </p:nvPr>
        </p:nvSpPr>
        <p:spPr>
          <a:ln/>
        </p:spPr>
        <p:txBody>
          <a:bodyPr/>
          <a:lstStyle>
            <a:lvl1pPr>
              <a:defRPr/>
            </a:lvl1pPr>
          </a:lstStyle>
          <a:p>
            <a:pPr>
              <a:defRPr/>
            </a:pPr>
            <a:fld id="{591C5B46-6702-4FA2-B50D-52E4A949D83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600ACB-6D45-45CF-A716-E1F360E58A6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8269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CAE142-83CA-47F4-B79C-DE3487A467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6875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5BA6C6-C85F-46EC-A761-B2056D9265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0379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970BF6-5033-484A-88BA-89A77CF6ED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0557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2DA7047-0564-4AD1-B27E-7DD673B5C0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3565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7A685C6-35E7-4A21-96D5-643B840EE6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6268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C407F1-530E-4778-94B7-FC91C90CE4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199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269702D-CA48-4063-8F7B-449830FA03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1526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9317F4-5255-43F7-BB8B-1D3B45F8FD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89080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745A87-1719-4005-8D03-13A3D79E5D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022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22098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22098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3"/>
          <p:cNvSpPr>
            <a:spLocks noGrp="1" noChangeArrowheads="1"/>
          </p:cNvSpPr>
          <p:nvPr>
            <p:ph type="sldNum" sz="quarter" idx="10"/>
          </p:nvPr>
        </p:nvSpPr>
        <p:spPr>
          <a:ln/>
        </p:spPr>
        <p:txBody>
          <a:bodyPr/>
          <a:lstStyle>
            <a:lvl1pPr>
              <a:defRPr/>
            </a:lvl1pPr>
          </a:lstStyle>
          <a:p>
            <a:pPr>
              <a:defRPr/>
            </a:pPr>
            <a:fld id="{8A69A9A1-FE55-4B26-98A1-D52E348AE55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65C73F-3924-4B95-B881-20DD3436BC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6402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4"/>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C57663DD-041A-4C73-BE9D-C880F4FFCE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564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7B6E772-EA28-4177-9FCD-2FEC7E7C9D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0644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4"/>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AB5752-946A-4A75-BC0D-9330B75BE3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0164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C8DB2266-584A-4411-A986-6A3E3E93B1BE}" type="datetime1">
              <a:rPr lang="en-ZW">
                <a:solidFill>
                  <a:srgbClr val="DBF5F9">
                    <a:shade val="90000"/>
                  </a:srgbClr>
                </a:solidFill>
              </a:rPr>
              <a:pPr>
                <a:defRPr/>
              </a:pPr>
              <a:t>11/03/2016</a:t>
            </a:fld>
            <a:endParaRPr lang="en-ZW">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en-ZW">
                <a:solidFill>
                  <a:srgbClr val="DBF5F9">
                    <a:shade val="90000"/>
                  </a:srgbClr>
                </a:solidFill>
              </a:rPr>
              <a:t>Competition and Consumer Protection Commission</a:t>
            </a:r>
          </a:p>
        </p:txBody>
      </p:sp>
      <p:sp>
        <p:nvSpPr>
          <p:cNvPr id="6" name="Slide Number Placeholder 26"/>
          <p:cNvSpPr>
            <a:spLocks noGrp="1"/>
          </p:cNvSpPr>
          <p:nvPr>
            <p:ph type="sldNum" sz="quarter" idx="12"/>
          </p:nvPr>
        </p:nvSpPr>
        <p:spPr/>
        <p:txBody>
          <a:bodyPr/>
          <a:lstStyle>
            <a:lvl1pPr>
              <a:defRPr/>
            </a:lvl1pPr>
          </a:lstStyle>
          <a:p>
            <a:pPr>
              <a:defRPr/>
            </a:pPr>
            <a:fld id="{F0BE5D2D-6270-4341-89CE-D6793D857924}" type="slidenum">
              <a:rPr lang="en-ZW">
                <a:solidFill>
                  <a:srgbClr val="DBF5F9">
                    <a:shade val="90000"/>
                  </a:srgbClr>
                </a:solidFill>
              </a:rPr>
              <a:pPr>
                <a:defRPr/>
              </a:pPr>
              <a:t>‹#›</a:t>
            </a:fld>
            <a:endParaRPr lang="en-ZW">
              <a:solidFill>
                <a:srgbClr val="DBF5F9">
                  <a:shade val="90000"/>
                </a:srgbClr>
              </a:solidFill>
            </a:endParaRPr>
          </a:p>
        </p:txBody>
      </p:sp>
    </p:spTree>
    <p:extLst>
      <p:ext uri="{BB962C8B-B14F-4D97-AF65-F5344CB8AC3E}">
        <p14:creationId xmlns:p14="http://schemas.microsoft.com/office/powerpoint/2010/main" val="275760486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27742C8-2653-4845-A763-371B560F9229}" type="datetime1">
              <a:rPr lang="en-ZW">
                <a:solidFill>
                  <a:srgbClr val="04617B">
                    <a:shade val="90000"/>
                  </a:srgbClr>
                </a:solidFill>
              </a:rPr>
              <a:pPr>
                <a:defRPr/>
              </a:pPr>
              <a:t>11/03/2016</a:t>
            </a:fld>
            <a:endParaRPr lang="en-ZW">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6" name="Slide Number Placeholder 17"/>
          <p:cNvSpPr>
            <a:spLocks noGrp="1"/>
          </p:cNvSpPr>
          <p:nvPr>
            <p:ph type="sldNum" sz="quarter" idx="12"/>
          </p:nvPr>
        </p:nvSpPr>
        <p:spPr/>
        <p:txBody>
          <a:bodyPr/>
          <a:lstStyle>
            <a:lvl1pPr>
              <a:defRPr/>
            </a:lvl1pPr>
          </a:lstStyle>
          <a:p>
            <a:pPr>
              <a:defRPr/>
            </a:pPr>
            <a:fld id="{3539790A-8F1D-4E7E-86D0-CAED0F0961A7}"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8576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A6FC6F5-F1D7-4762-AEC0-7719F07B661E}" type="datetime1">
              <a:rPr lang="en-ZW">
                <a:solidFill>
                  <a:srgbClr val="DBF5F9">
                    <a:shade val="90000"/>
                  </a:srgbClr>
                </a:solidFill>
              </a:rPr>
              <a:pPr>
                <a:defRPr/>
              </a:pPr>
              <a:t>11/03/2016</a:t>
            </a:fld>
            <a:endParaRPr lang="en-ZW">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ZW">
                <a:solidFill>
                  <a:srgbClr val="DBF5F9">
                    <a:shade val="90000"/>
                  </a:srgbClr>
                </a:solidFill>
              </a:rPr>
              <a:t>Competition and Consumer Protection Commission</a:t>
            </a:r>
          </a:p>
        </p:txBody>
      </p:sp>
      <p:sp>
        <p:nvSpPr>
          <p:cNvPr id="6" name="Slide Number Placeholder 5"/>
          <p:cNvSpPr>
            <a:spLocks noGrp="1"/>
          </p:cNvSpPr>
          <p:nvPr>
            <p:ph type="sldNum" sz="quarter" idx="12"/>
          </p:nvPr>
        </p:nvSpPr>
        <p:spPr/>
        <p:txBody>
          <a:bodyPr/>
          <a:lstStyle>
            <a:lvl1pPr>
              <a:defRPr/>
            </a:lvl1pPr>
          </a:lstStyle>
          <a:p>
            <a:pPr>
              <a:defRPr/>
            </a:pPr>
            <a:fld id="{B8A3ECAE-8675-462A-B92C-BCDB8D3C12B9}" type="slidenum">
              <a:rPr lang="en-ZW">
                <a:solidFill>
                  <a:srgbClr val="DBF5F9">
                    <a:shade val="90000"/>
                  </a:srgbClr>
                </a:solidFill>
              </a:rPr>
              <a:pPr>
                <a:defRPr/>
              </a:pPr>
              <a:t>‹#›</a:t>
            </a:fld>
            <a:endParaRPr lang="en-ZW">
              <a:solidFill>
                <a:srgbClr val="DBF5F9">
                  <a:shade val="90000"/>
                </a:srgbClr>
              </a:solidFill>
            </a:endParaRPr>
          </a:p>
        </p:txBody>
      </p:sp>
    </p:spTree>
    <p:extLst>
      <p:ext uri="{BB962C8B-B14F-4D97-AF65-F5344CB8AC3E}">
        <p14:creationId xmlns:p14="http://schemas.microsoft.com/office/powerpoint/2010/main" val="329496893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75B9CBBD-DAD1-428C-B1B1-871518DEC62D}" type="datetime1">
              <a:rPr lang="en-ZW">
                <a:solidFill>
                  <a:srgbClr val="04617B">
                    <a:shade val="90000"/>
                  </a:srgbClr>
                </a:solidFill>
              </a:rPr>
              <a:pPr>
                <a:defRPr/>
              </a:pPr>
              <a:t>11/03/2016</a:t>
            </a:fld>
            <a:endParaRPr lang="en-ZW">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7" name="Slide Number Placeholder 17"/>
          <p:cNvSpPr>
            <a:spLocks noGrp="1"/>
          </p:cNvSpPr>
          <p:nvPr>
            <p:ph type="sldNum" sz="quarter" idx="12"/>
          </p:nvPr>
        </p:nvSpPr>
        <p:spPr/>
        <p:txBody>
          <a:bodyPr/>
          <a:lstStyle>
            <a:lvl1pPr>
              <a:defRPr/>
            </a:lvl1pPr>
          </a:lstStyle>
          <a:p>
            <a:pPr>
              <a:defRPr/>
            </a:pPr>
            <a:fld id="{8EC2CBE9-ADEF-4DC1-910B-367CC8EDA8CA}"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1624553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4C0D60EF-1F7A-4B79-AC12-1133215CB703}" type="datetime1">
              <a:rPr lang="en-ZW">
                <a:solidFill>
                  <a:srgbClr val="04617B">
                    <a:shade val="90000"/>
                  </a:srgbClr>
                </a:solidFill>
              </a:rPr>
              <a:pPr>
                <a:defRPr/>
              </a:pPr>
              <a:t>11/03/2016</a:t>
            </a:fld>
            <a:endParaRPr lang="en-ZW">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9" name="Slide Number Placeholder 17"/>
          <p:cNvSpPr>
            <a:spLocks noGrp="1"/>
          </p:cNvSpPr>
          <p:nvPr>
            <p:ph type="sldNum" sz="quarter" idx="12"/>
          </p:nvPr>
        </p:nvSpPr>
        <p:spPr/>
        <p:txBody>
          <a:bodyPr/>
          <a:lstStyle>
            <a:lvl1pPr>
              <a:defRPr/>
            </a:lvl1pPr>
          </a:lstStyle>
          <a:p>
            <a:pPr>
              <a:defRPr/>
            </a:pPr>
            <a:fld id="{B33C6B1B-2A0C-4921-9CAF-E94CB9DE2315}"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37431541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9CA5E121-F4FB-480B-9312-F51FC398D805}" type="datetime1">
              <a:rPr lang="en-ZW">
                <a:solidFill>
                  <a:srgbClr val="04617B">
                    <a:shade val="90000"/>
                  </a:srgbClr>
                </a:solidFill>
              </a:rPr>
              <a:pPr>
                <a:defRPr/>
              </a:pPr>
              <a:t>11/03/2016</a:t>
            </a:fld>
            <a:endParaRPr lang="en-ZW">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5" name="Slide Number Placeholder 17"/>
          <p:cNvSpPr>
            <a:spLocks noGrp="1"/>
          </p:cNvSpPr>
          <p:nvPr>
            <p:ph type="sldNum" sz="quarter" idx="12"/>
          </p:nvPr>
        </p:nvSpPr>
        <p:spPr/>
        <p:txBody>
          <a:bodyPr/>
          <a:lstStyle>
            <a:lvl1pPr>
              <a:defRPr/>
            </a:lvl1pPr>
          </a:lstStyle>
          <a:p>
            <a:pPr>
              <a:defRPr/>
            </a:pPr>
            <a:fld id="{505888FA-B5DB-4B36-BCF3-83426515904F}"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313226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3"/>
          <p:cNvSpPr>
            <a:spLocks noGrp="1" noChangeArrowheads="1"/>
          </p:cNvSpPr>
          <p:nvPr>
            <p:ph type="sldNum" sz="quarter" idx="10"/>
          </p:nvPr>
        </p:nvSpPr>
        <p:spPr>
          <a:ln/>
        </p:spPr>
        <p:txBody>
          <a:bodyPr/>
          <a:lstStyle>
            <a:lvl1pPr>
              <a:defRPr/>
            </a:lvl1pPr>
          </a:lstStyle>
          <a:p>
            <a:pPr>
              <a:defRPr/>
            </a:pPr>
            <a:fld id="{BFAA9A63-4C33-4D0B-9009-B456F263AB2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BAC9C0C-5C9E-46A1-B8CF-D642C2DAA503}" type="datetime1">
              <a:rPr lang="en-ZW">
                <a:solidFill>
                  <a:srgbClr val="04617B">
                    <a:shade val="90000"/>
                  </a:srgbClr>
                </a:solidFill>
              </a:rPr>
              <a:pPr>
                <a:defRPr/>
              </a:pPr>
              <a:t>11/03/2016</a:t>
            </a:fld>
            <a:endParaRPr lang="en-ZW">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4" name="Slide Number Placeholder 17"/>
          <p:cNvSpPr>
            <a:spLocks noGrp="1"/>
          </p:cNvSpPr>
          <p:nvPr>
            <p:ph type="sldNum" sz="quarter" idx="12"/>
          </p:nvPr>
        </p:nvSpPr>
        <p:spPr/>
        <p:txBody>
          <a:bodyPr/>
          <a:lstStyle>
            <a:lvl1pPr>
              <a:defRPr/>
            </a:lvl1pPr>
          </a:lstStyle>
          <a:p>
            <a:pPr>
              <a:defRPr/>
            </a:pPr>
            <a:fld id="{13469111-5556-4904-8C9D-5C5E8F075ACB}"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2305965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6D6A10A-4219-4B3B-ABFD-1413BBD22538}" type="datetime1">
              <a:rPr lang="en-ZW">
                <a:solidFill>
                  <a:srgbClr val="04617B">
                    <a:shade val="90000"/>
                  </a:srgbClr>
                </a:solidFill>
              </a:rPr>
              <a:pPr>
                <a:defRPr/>
              </a:pPr>
              <a:t>11/03/2016</a:t>
            </a:fld>
            <a:endParaRPr lang="en-ZW">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7" name="Slide Number Placeholder 17"/>
          <p:cNvSpPr>
            <a:spLocks noGrp="1"/>
          </p:cNvSpPr>
          <p:nvPr>
            <p:ph type="sldNum" sz="quarter" idx="12"/>
          </p:nvPr>
        </p:nvSpPr>
        <p:spPr/>
        <p:txBody>
          <a:bodyPr/>
          <a:lstStyle>
            <a:lvl1pPr>
              <a:defRPr/>
            </a:lvl1pPr>
          </a:lstStyle>
          <a:p>
            <a:pPr>
              <a:defRPr/>
            </a:pPr>
            <a:fld id="{BF451DE3-CB55-465A-844C-79EAF236788B}"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3313600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5247F73-FAB2-4C6E-A018-4E8F95D1AB20}" type="datetime1">
              <a:rPr lang="en-ZW">
                <a:solidFill>
                  <a:srgbClr val="04617B">
                    <a:shade val="90000"/>
                  </a:srgbClr>
                </a:solidFill>
              </a:rPr>
              <a:pPr>
                <a:defRPr/>
              </a:pPr>
              <a:t>11/03/2016</a:t>
            </a:fld>
            <a:endParaRPr lang="en-ZW">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FC9F2F5-271A-4E76-AC98-C33D40D5ACA0}"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322855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6D55C0A-5FE6-43E0-A172-95DAE8B9D0C6}" type="datetime1">
              <a:rPr lang="en-ZW">
                <a:solidFill>
                  <a:srgbClr val="04617B">
                    <a:shade val="90000"/>
                  </a:srgbClr>
                </a:solidFill>
              </a:rPr>
              <a:pPr>
                <a:defRPr/>
              </a:pPr>
              <a:t>11/03/2016</a:t>
            </a:fld>
            <a:endParaRPr lang="en-ZW">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6" name="Slide Number Placeholder 17"/>
          <p:cNvSpPr>
            <a:spLocks noGrp="1"/>
          </p:cNvSpPr>
          <p:nvPr>
            <p:ph type="sldNum" sz="quarter" idx="12"/>
          </p:nvPr>
        </p:nvSpPr>
        <p:spPr/>
        <p:txBody>
          <a:bodyPr/>
          <a:lstStyle>
            <a:lvl1pPr>
              <a:defRPr/>
            </a:lvl1pPr>
          </a:lstStyle>
          <a:p>
            <a:pPr>
              <a:defRPr/>
            </a:pPr>
            <a:fld id="{C26A3695-08D0-47AC-B190-A6269094A8EC}"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3131749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178E9FA-7ED2-4058-8265-B9ACC422388D}" type="datetime1">
              <a:rPr lang="en-ZW">
                <a:solidFill>
                  <a:srgbClr val="04617B">
                    <a:shade val="90000"/>
                  </a:srgbClr>
                </a:solidFill>
              </a:rPr>
              <a:pPr>
                <a:defRPr/>
              </a:pPr>
              <a:t>11/03/2016</a:t>
            </a:fld>
            <a:endParaRPr lang="en-ZW">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ZW">
                <a:solidFill>
                  <a:srgbClr val="04617B">
                    <a:shade val="90000"/>
                  </a:srgbClr>
                </a:solidFill>
              </a:rPr>
              <a:t>Competition and Consumer Protection Commission</a:t>
            </a:r>
          </a:p>
        </p:txBody>
      </p:sp>
      <p:sp>
        <p:nvSpPr>
          <p:cNvPr id="6" name="Slide Number Placeholder 17"/>
          <p:cNvSpPr>
            <a:spLocks noGrp="1"/>
          </p:cNvSpPr>
          <p:nvPr>
            <p:ph type="sldNum" sz="quarter" idx="12"/>
          </p:nvPr>
        </p:nvSpPr>
        <p:spPr/>
        <p:txBody>
          <a:bodyPr/>
          <a:lstStyle>
            <a:lvl1pPr>
              <a:defRPr/>
            </a:lvl1pPr>
          </a:lstStyle>
          <a:p>
            <a:pPr>
              <a:defRPr/>
            </a:pPr>
            <a:fld id="{0306B9C4-44CA-4187-A615-A011B49A8CAD}" type="slidenum">
              <a:rPr lang="en-ZW">
                <a:solidFill>
                  <a:srgbClr val="04617B">
                    <a:shade val="90000"/>
                  </a:srgbClr>
                </a:solidFill>
              </a:rPr>
              <a:pPr>
                <a:defRPr/>
              </a:pPr>
              <a:t>‹#›</a:t>
            </a:fld>
            <a:endParaRPr lang="en-ZW">
              <a:solidFill>
                <a:srgbClr val="04617B">
                  <a:shade val="90000"/>
                </a:srgbClr>
              </a:solidFill>
            </a:endParaRPr>
          </a:p>
        </p:txBody>
      </p:sp>
    </p:spTree>
    <p:extLst>
      <p:ext uri="{BB962C8B-B14F-4D97-AF65-F5344CB8AC3E}">
        <p14:creationId xmlns:p14="http://schemas.microsoft.com/office/powerpoint/2010/main" val="3703952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normAutofit/>
          </a:bodyPr>
          <a:lstStyle/>
          <a:p>
            <a:pPr lvl="0"/>
            <a:endParaRPr lang="en-GB" noProof="0"/>
          </a:p>
        </p:txBody>
      </p:sp>
      <p:sp>
        <p:nvSpPr>
          <p:cNvPr id="4" name="Date Placeholder 3"/>
          <p:cNvSpPr>
            <a:spLocks noGrp="1"/>
          </p:cNvSpPr>
          <p:nvPr>
            <p:ph type="dt" sz="half" idx="10"/>
          </p:nvPr>
        </p:nvSpPr>
        <p:spPr>
          <a:xfrm>
            <a:off x="457200" y="6243638"/>
            <a:ext cx="2133600" cy="457200"/>
          </a:xfrm>
        </p:spPr>
        <p:txBody>
          <a:bodyPr/>
          <a:lstStyle>
            <a:lvl1pPr>
              <a:defRPr>
                <a:solidFill>
                  <a:srgbClr val="04617B">
                    <a:shade val="90000"/>
                  </a:srgbClr>
                </a:solidFill>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solidFill>
                  <a:srgbClr val="04617B">
                    <a:shade val="90000"/>
                  </a:srgbClr>
                </a:solidFill>
              </a:defRPr>
            </a:lvl1pPr>
          </a:lstStyle>
          <a:p>
            <a:pPr>
              <a:defRPr/>
            </a:pP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solidFill>
                  <a:srgbClr val="04617B">
                    <a:shade val="90000"/>
                  </a:srgbClr>
                </a:solidFill>
              </a:defRPr>
            </a:lvl1pPr>
          </a:lstStyle>
          <a:p>
            <a:pPr>
              <a:defRPr/>
            </a:pPr>
            <a:fld id="{8E692497-4186-4B31-A5DE-0FD614224040}" type="slidenum">
              <a:rPr lang="en-US" altLang="en-US"/>
              <a:pPr>
                <a:defRPr/>
              </a:pPr>
              <a:t>‹#›</a:t>
            </a:fld>
            <a:endParaRPr lang="en-US" altLang="en-US"/>
          </a:p>
        </p:txBody>
      </p:sp>
    </p:spTree>
    <p:extLst>
      <p:ext uri="{BB962C8B-B14F-4D97-AF65-F5344CB8AC3E}">
        <p14:creationId xmlns:p14="http://schemas.microsoft.com/office/powerpoint/2010/main" val="329326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3"/>
          <p:cNvSpPr>
            <a:spLocks noGrp="1" noChangeArrowheads="1"/>
          </p:cNvSpPr>
          <p:nvPr>
            <p:ph type="sldNum" sz="quarter" idx="10"/>
          </p:nvPr>
        </p:nvSpPr>
        <p:spPr>
          <a:ln/>
        </p:spPr>
        <p:txBody>
          <a:bodyPr/>
          <a:lstStyle>
            <a:lvl1pPr>
              <a:defRPr/>
            </a:lvl1pPr>
          </a:lstStyle>
          <a:p>
            <a:pPr>
              <a:defRPr/>
            </a:pPr>
            <a:fld id="{93396B2A-DBCC-4532-92C0-C910E9D90A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687880F7-EA33-4BF9-9E13-0BA44BA352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sldNum" sz="quarter" idx="10"/>
          </p:nvPr>
        </p:nvSpPr>
        <p:spPr>
          <a:ln/>
        </p:spPr>
        <p:txBody>
          <a:bodyPr/>
          <a:lstStyle>
            <a:lvl1pPr>
              <a:defRPr/>
            </a:lvl1pPr>
          </a:lstStyle>
          <a:p>
            <a:pPr>
              <a:defRPr/>
            </a:pPr>
            <a:fld id="{EDE6EDA8-4100-425E-B624-84A67E753C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3"/>
          <p:cNvSpPr>
            <a:spLocks noGrp="1" noChangeArrowheads="1"/>
          </p:cNvSpPr>
          <p:nvPr>
            <p:ph type="sldNum" sz="quarter" idx="10"/>
          </p:nvPr>
        </p:nvSpPr>
        <p:spPr>
          <a:ln/>
        </p:spPr>
        <p:txBody>
          <a:bodyPr/>
          <a:lstStyle>
            <a:lvl1pPr>
              <a:defRPr/>
            </a:lvl1pPr>
          </a:lstStyle>
          <a:p>
            <a:pPr>
              <a:defRPr/>
            </a:pPr>
            <a:fld id="{306FE837-2828-49F2-8B1F-9F201E1838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1"/>
          <p:cNvSpPr>
            <a:spLocks noGrp="1" noChangeArrowheads="1"/>
          </p:cNvSpPr>
          <p:nvPr>
            <p:ph type="title"/>
          </p:nvPr>
        </p:nvSpPr>
        <p:spPr bwMode="auto">
          <a:xfrm>
            <a:off x="1406525" y="1295400"/>
            <a:ext cx="7315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Образец заголовка</a:t>
            </a:r>
          </a:p>
        </p:txBody>
      </p:sp>
      <p:sp>
        <p:nvSpPr>
          <p:cNvPr id="1027" name="Rectangle 22"/>
          <p:cNvSpPr>
            <a:spLocks noGrp="1" noChangeArrowheads="1"/>
          </p:cNvSpPr>
          <p:nvPr>
            <p:ph type="body" idx="1"/>
          </p:nvPr>
        </p:nvSpPr>
        <p:spPr bwMode="auto">
          <a:xfrm>
            <a:off x="609600" y="22098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p>
        </p:txBody>
      </p:sp>
      <p:sp>
        <p:nvSpPr>
          <p:cNvPr id="392215" name="Rectangle 23"/>
          <p:cNvSpPr>
            <a:spLocks noGrp="1" noChangeArrowheads="1"/>
          </p:cNvSpPr>
          <p:nvPr>
            <p:ph type="sldNum" sz="quarter" idx="4"/>
          </p:nvPr>
        </p:nvSpPr>
        <p:spPr bwMode="auto">
          <a:xfrm>
            <a:off x="0" y="6467475"/>
            <a:ext cx="939800"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accent2"/>
                </a:solidFill>
                <a:latin typeface="Arial Narrow" pitchFamily="34" charset="0"/>
                <a:cs typeface="+mn-cs"/>
              </a:defRPr>
            </a:lvl1pPr>
          </a:lstStyle>
          <a:p>
            <a:pPr>
              <a:defRPr/>
            </a:pPr>
            <a:fld id="{AACD7CF6-4CF4-476F-AC20-5B8EC46A8078}" type="slidenum">
              <a:rPr lang="en-US"/>
              <a:pPr>
                <a:defRPr/>
              </a:pPr>
              <a:t>‹#›</a:t>
            </a:fld>
            <a:endParaRPr lang="en-US"/>
          </a:p>
        </p:txBody>
      </p:sp>
      <p:sp>
        <p:nvSpPr>
          <p:cNvPr id="392216" name="Line 24"/>
          <p:cNvSpPr>
            <a:spLocks noChangeShapeType="1"/>
          </p:cNvSpPr>
          <p:nvPr userDrawn="1"/>
        </p:nvSpPr>
        <p:spPr bwMode="auto">
          <a:xfrm>
            <a:off x="609600" y="6553200"/>
            <a:ext cx="0" cy="304800"/>
          </a:xfrm>
          <a:prstGeom prst="line">
            <a:avLst/>
          </a:prstGeom>
          <a:noFill/>
          <a:ln w="9525">
            <a:solidFill>
              <a:schemeClr val="accent2"/>
            </a:solidFill>
            <a:round/>
            <a:headEnd/>
            <a:tailEnd/>
          </a:ln>
          <a:effectLst/>
        </p:spPr>
        <p:txBody>
          <a:bodyPr wrap="none" anchor="ctr"/>
          <a:lstStyle/>
          <a:p>
            <a:pPr>
              <a:spcBef>
                <a:spcPct val="20000"/>
              </a:spcBef>
              <a:buFontTx/>
              <a:buChar char="•"/>
              <a:defRPr/>
            </a:pPr>
            <a:endParaRPr lang="ru-RU">
              <a:cs typeface="+mn-cs"/>
            </a:endParaRPr>
          </a:p>
        </p:txBody>
      </p:sp>
      <p:pic>
        <p:nvPicPr>
          <p:cNvPr id="1030" name="Picture 26" descr="slayd_tit_down"/>
          <p:cNvPicPr>
            <a:picLocks noChangeAspect="1" noChangeArrowheads="1"/>
          </p:cNvPicPr>
          <p:nvPr userDrawn="1"/>
        </p:nvPicPr>
        <p:blipFill>
          <a:blip r:embed="rId15"/>
          <a:srcRect/>
          <a:stretch>
            <a:fillRect/>
          </a:stretch>
        </p:blipFill>
        <p:spPr bwMode="auto">
          <a:xfrm>
            <a:off x="0" y="0"/>
            <a:ext cx="9144000" cy="9810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 id="2147483672" r:id="rId13"/>
  </p:sldLayoutIdLst>
  <p:hf hdr="0" ftr="0" dt="0"/>
  <p:txStyles>
    <p:titleStyle>
      <a:lvl1pPr algn="l" rtl="0" eaLnBrk="0" fontAlgn="base" hangingPunct="0">
        <a:lnSpc>
          <a:spcPct val="85000"/>
        </a:lnSpc>
        <a:spcBef>
          <a:spcPct val="0"/>
        </a:spcBef>
        <a:spcAft>
          <a:spcPct val="0"/>
        </a:spcAft>
        <a:defRPr sz="4200">
          <a:solidFill>
            <a:schemeClr val="accent2"/>
          </a:solidFill>
          <a:latin typeface="+mj-lt"/>
          <a:ea typeface="+mj-ea"/>
          <a:cs typeface="+mj-cs"/>
        </a:defRPr>
      </a:lvl1pPr>
      <a:lvl2pPr algn="l" rtl="0" eaLnBrk="0" fontAlgn="base" hangingPunct="0">
        <a:lnSpc>
          <a:spcPct val="85000"/>
        </a:lnSpc>
        <a:spcBef>
          <a:spcPct val="0"/>
        </a:spcBef>
        <a:spcAft>
          <a:spcPct val="0"/>
        </a:spcAft>
        <a:defRPr sz="4200">
          <a:solidFill>
            <a:schemeClr val="accent2"/>
          </a:solidFill>
          <a:latin typeface="Arial" charset="0"/>
        </a:defRPr>
      </a:lvl2pPr>
      <a:lvl3pPr algn="l" rtl="0" eaLnBrk="0" fontAlgn="base" hangingPunct="0">
        <a:lnSpc>
          <a:spcPct val="85000"/>
        </a:lnSpc>
        <a:spcBef>
          <a:spcPct val="0"/>
        </a:spcBef>
        <a:spcAft>
          <a:spcPct val="0"/>
        </a:spcAft>
        <a:defRPr sz="4200">
          <a:solidFill>
            <a:schemeClr val="accent2"/>
          </a:solidFill>
          <a:latin typeface="Arial" charset="0"/>
        </a:defRPr>
      </a:lvl3pPr>
      <a:lvl4pPr algn="l" rtl="0" eaLnBrk="0" fontAlgn="base" hangingPunct="0">
        <a:lnSpc>
          <a:spcPct val="85000"/>
        </a:lnSpc>
        <a:spcBef>
          <a:spcPct val="0"/>
        </a:spcBef>
        <a:spcAft>
          <a:spcPct val="0"/>
        </a:spcAft>
        <a:defRPr sz="4200">
          <a:solidFill>
            <a:schemeClr val="accent2"/>
          </a:solidFill>
          <a:latin typeface="Arial" charset="0"/>
        </a:defRPr>
      </a:lvl4pPr>
      <a:lvl5pPr algn="l" rtl="0" eaLnBrk="0" fontAlgn="base" hangingPunct="0">
        <a:lnSpc>
          <a:spcPct val="85000"/>
        </a:lnSpc>
        <a:spcBef>
          <a:spcPct val="0"/>
        </a:spcBef>
        <a:spcAft>
          <a:spcPct val="0"/>
        </a:spcAft>
        <a:defRPr sz="4200">
          <a:solidFill>
            <a:schemeClr val="accent2"/>
          </a:solidFill>
          <a:latin typeface="Arial" charset="0"/>
        </a:defRPr>
      </a:lvl5pPr>
      <a:lvl6pPr marL="457200" algn="l" rtl="0" fontAlgn="base">
        <a:lnSpc>
          <a:spcPct val="85000"/>
        </a:lnSpc>
        <a:spcBef>
          <a:spcPct val="0"/>
        </a:spcBef>
        <a:spcAft>
          <a:spcPct val="0"/>
        </a:spcAft>
        <a:defRPr sz="4200">
          <a:solidFill>
            <a:schemeClr val="accent2"/>
          </a:solidFill>
          <a:latin typeface="Arial" charset="0"/>
        </a:defRPr>
      </a:lvl6pPr>
      <a:lvl7pPr marL="914400" algn="l" rtl="0" fontAlgn="base">
        <a:lnSpc>
          <a:spcPct val="85000"/>
        </a:lnSpc>
        <a:spcBef>
          <a:spcPct val="0"/>
        </a:spcBef>
        <a:spcAft>
          <a:spcPct val="0"/>
        </a:spcAft>
        <a:defRPr sz="4200">
          <a:solidFill>
            <a:schemeClr val="accent2"/>
          </a:solidFill>
          <a:latin typeface="Arial" charset="0"/>
        </a:defRPr>
      </a:lvl7pPr>
      <a:lvl8pPr marL="1371600" algn="l" rtl="0" fontAlgn="base">
        <a:lnSpc>
          <a:spcPct val="85000"/>
        </a:lnSpc>
        <a:spcBef>
          <a:spcPct val="0"/>
        </a:spcBef>
        <a:spcAft>
          <a:spcPct val="0"/>
        </a:spcAft>
        <a:defRPr sz="4200">
          <a:solidFill>
            <a:schemeClr val="accent2"/>
          </a:solidFill>
          <a:latin typeface="Arial" charset="0"/>
        </a:defRPr>
      </a:lvl8pPr>
      <a:lvl9pPr marL="1828800" algn="l" rtl="0" fontAlgn="base">
        <a:lnSpc>
          <a:spcPct val="85000"/>
        </a:lnSpc>
        <a:spcBef>
          <a:spcPct val="0"/>
        </a:spcBef>
        <a:spcAft>
          <a:spcPct val="0"/>
        </a:spcAft>
        <a:defRPr sz="4200">
          <a:solidFill>
            <a:schemeClr val="accent2"/>
          </a:solidFill>
          <a:latin typeface="Arial" charset="0"/>
        </a:defRPr>
      </a:lvl9pPr>
    </p:titleStyle>
    <p:bodyStyle>
      <a:lvl1pPr marL="342900" indent="-342900" algn="l" rtl="0" eaLnBrk="0" fontAlgn="base" hangingPunct="0">
        <a:spcBef>
          <a:spcPct val="60000"/>
        </a:spcBef>
        <a:spcAft>
          <a:spcPct val="0"/>
        </a:spcAft>
        <a:buClr>
          <a:schemeClr val="tx1"/>
        </a:buClr>
        <a:buChar char="•"/>
        <a:defRPr sz="3000">
          <a:solidFill>
            <a:schemeClr val="accent2"/>
          </a:solidFill>
          <a:latin typeface="+mn-lt"/>
          <a:ea typeface="+mn-ea"/>
          <a:cs typeface="+mn-cs"/>
        </a:defRPr>
      </a:lvl1pPr>
      <a:lvl2pPr marL="742950" indent="-285750" algn="l" rtl="0" eaLnBrk="0" fontAlgn="base" hangingPunct="0">
        <a:spcBef>
          <a:spcPct val="40000"/>
        </a:spcBef>
        <a:spcAft>
          <a:spcPct val="0"/>
        </a:spcAft>
        <a:buClr>
          <a:schemeClr val="tx1"/>
        </a:buClr>
        <a:buChar char="–"/>
        <a:defRPr sz="2600">
          <a:solidFill>
            <a:schemeClr val="accent2"/>
          </a:solidFill>
          <a:latin typeface="+mn-lt"/>
        </a:defRPr>
      </a:lvl2pPr>
      <a:lvl3pPr marL="1143000" indent="-228600" algn="l" rtl="0" eaLnBrk="0" fontAlgn="base" hangingPunct="0">
        <a:lnSpc>
          <a:spcPct val="95000"/>
        </a:lnSpc>
        <a:spcBef>
          <a:spcPct val="35000"/>
        </a:spcBef>
        <a:spcAft>
          <a:spcPct val="0"/>
        </a:spcAft>
        <a:buClr>
          <a:schemeClr val="tx1"/>
        </a:buClr>
        <a:buChar char="•"/>
        <a:defRPr sz="2400">
          <a:solidFill>
            <a:schemeClr val="accent2"/>
          </a:solidFill>
          <a:latin typeface="+mn-lt"/>
        </a:defRPr>
      </a:lvl3pPr>
      <a:lvl4pPr marL="1600200" indent="-228600" algn="l" rtl="0" eaLnBrk="0" fontAlgn="base" hangingPunct="0">
        <a:lnSpc>
          <a:spcPct val="75000"/>
        </a:lnSpc>
        <a:spcBef>
          <a:spcPct val="30000"/>
        </a:spcBef>
        <a:spcAft>
          <a:spcPct val="0"/>
        </a:spcAft>
        <a:buClr>
          <a:schemeClr val="tx1"/>
        </a:buClr>
        <a:buChar char="–"/>
        <a:defRPr sz="2000">
          <a:solidFill>
            <a:schemeClr val="accent2"/>
          </a:solidFill>
          <a:latin typeface="+mn-lt"/>
        </a:defRPr>
      </a:lvl4pPr>
      <a:lvl5pPr marL="2057400" indent="-228600" algn="l" rtl="0" eaLnBrk="0" fontAlgn="base" hangingPunct="0">
        <a:lnSpc>
          <a:spcPct val="75000"/>
        </a:lnSpc>
        <a:spcBef>
          <a:spcPct val="30000"/>
        </a:spcBef>
        <a:spcAft>
          <a:spcPct val="0"/>
        </a:spcAft>
        <a:buClr>
          <a:schemeClr val="tx1"/>
        </a:buClr>
        <a:buChar char="»"/>
        <a:defRPr sz="2000">
          <a:solidFill>
            <a:schemeClr val="accent2"/>
          </a:solidFill>
          <a:latin typeface="+mn-lt"/>
        </a:defRPr>
      </a:lvl5pPr>
      <a:lvl6pPr marL="2514600" indent="-228600" algn="l" rtl="0" fontAlgn="base">
        <a:lnSpc>
          <a:spcPct val="75000"/>
        </a:lnSpc>
        <a:spcBef>
          <a:spcPct val="30000"/>
        </a:spcBef>
        <a:spcAft>
          <a:spcPct val="0"/>
        </a:spcAft>
        <a:buClr>
          <a:schemeClr val="tx1"/>
        </a:buClr>
        <a:buChar char="»"/>
        <a:defRPr>
          <a:solidFill>
            <a:schemeClr val="accent2"/>
          </a:solidFill>
          <a:latin typeface="+mn-lt"/>
        </a:defRPr>
      </a:lvl6pPr>
      <a:lvl7pPr marL="2971800" indent="-228600" algn="l" rtl="0" fontAlgn="base">
        <a:lnSpc>
          <a:spcPct val="75000"/>
        </a:lnSpc>
        <a:spcBef>
          <a:spcPct val="30000"/>
        </a:spcBef>
        <a:spcAft>
          <a:spcPct val="0"/>
        </a:spcAft>
        <a:buClr>
          <a:schemeClr val="tx1"/>
        </a:buClr>
        <a:buChar char="»"/>
        <a:defRPr>
          <a:solidFill>
            <a:schemeClr val="accent2"/>
          </a:solidFill>
          <a:latin typeface="+mn-lt"/>
        </a:defRPr>
      </a:lvl7pPr>
      <a:lvl8pPr marL="3429000" indent="-228600" algn="l" rtl="0" fontAlgn="base">
        <a:lnSpc>
          <a:spcPct val="75000"/>
        </a:lnSpc>
        <a:spcBef>
          <a:spcPct val="30000"/>
        </a:spcBef>
        <a:spcAft>
          <a:spcPct val="0"/>
        </a:spcAft>
        <a:buClr>
          <a:schemeClr val="tx1"/>
        </a:buClr>
        <a:buChar char="»"/>
        <a:defRPr>
          <a:solidFill>
            <a:schemeClr val="accent2"/>
          </a:solidFill>
          <a:latin typeface="+mn-lt"/>
        </a:defRPr>
      </a:lvl8pPr>
      <a:lvl9pPr marL="3886200" indent="-228600" algn="l" rtl="0" fontAlgn="base">
        <a:lnSpc>
          <a:spcPct val="75000"/>
        </a:lnSpc>
        <a:spcBef>
          <a:spcPct val="30000"/>
        </a:spcBef>
        <a:spcAft>
          <a:spcPct val="0"/>
        </a:spcAft>
        <a:buClr>
          <a:schemeClr val="tx1"/>
        </a:buClr>
        <a:buChar char="»"/>
        <a:defRPr>
          <a:solidFill>
            <a:schemeClr val="accent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2179"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2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562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562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F7A674-D9A0-41C7-9A8C-3B7FF663F2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21667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2179"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2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562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562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F7A674-D9A0-41C7-9A8C-3B7FF663F2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27698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410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ZA" altLang="en-US" smtClean="0"/>
              <a:t>Click to edit Master title style</a:t>
            </a:r>
          </a:p>
        </p:txBody>
      </p:sp>
      <p:sp>
        <p:nvSpPr>
          <p:cNvPr id="410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7953177-3879-454E-9A6B-0664FD233821}" type="datetime1">
              <a:rPr lang="en-ZW">
                <a:solidFill>
                  <a:srgbClr val="04617B">
                    <a:shade val="90000"/>
                  </a:srgbClr>
                </a:solidFill>
              </a:rPr>
              <a:pPr>
                <a:defRPr/>
              </a:pPr>
              <a:t>11/03/2016</a:t>
            </a:fld>
            <a:endParaRPr lang="en-ZW">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en-ZW">
                <a:solidFill>
                  <a:srgbClr val="04617B">
                    <a:shade val="90000"/>
                  </a:srgbClr>
                </a:solidFill>
              </a:rPr>
              <a:t>Competition and Consumer Protection Commission</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6F535EB-6652-43BD-8534-9C8771AE48C0}" type="slidenum">
              <a:rPr lang="en-ZW">
                <a:solidFill>
                  <a:srgbClr val="04617B">
                    <a:shade val="90000"/>
                  </a:srgbClr>
                </a:solidFill>
              </a:rPr>
              <a:pPr>
                <a:defRPr/>
              </a:pPr>
              <a:t>‹#›</a:t>
            </a:fld>
            <a:endParaRPr lang="en-ZW">
              <a:solidFill>
                <a:srgbClr val="04617B">
                  <a:shade val="90000"/>
                </a:srgbClr>
              </a:solidFill>
            </a:endParaRPr>
          </a:p>
        </p:txBody>
      </p:sp>
      <p:grpSp>
        <p:nvGrpSpPr>
          <p:cNvPr id="410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1800">
                <a:solidFill>
                  <a:prstClr val="black"/>
                </a:solidFill>
                <a:latin typeface="Constantia"/>
              </a:endParaRPr>
            </a:p>
          </p:txBody>
        </p:sp>
      </p:grpSp>
    </p:spTree>
    <p:extLst>
      <p:ext uri="{BB962C8B-B14F-4D97-AF65-F5344CB8AC3E}">
        <p14:creationId xmlns:p14="http://schemas.microsoft.com/office/powerpoint/2010/main" val="2070148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fas.gov.ru/http:/en.fas.gov.ru" TargetMode="Externa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0.png"/><Relationship Id="rId7"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30.png"/><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fas.gov.ru/about/civil-service/competition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hyperlink" Target="http://www.ccpc.org.zm/" TargetMode="External"/><Relationship Id="rId2" Type="http://schemas.openxmlformats.org/officeDocument/2006/relationships/hyperlink" Target="mailto:zcomp@ccpc.org.zm" TargetMode="Externa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077"/>
          <p:cNvSpPr txBox="1">
            <a:spLocks noChangeArrowheads="1"/>
          </p:cNvSpPr>
          <p:nvPr/>
        </p:nvSpPr>
        <p:spPr bwMode="auto">
          <a:xfrm>
            <a:off x="6503988" y="5876925"/>
            <a:ext cx="2459037" cy="336550"/>
          </a:xfrm>
          <a:prstGeom prst="rect">
            <a:avLst/>
          </a:prstGeom>
          <a:noFill/>
          <a:ln w="9525">
            <a:noFill/>
            <a:miter lim="800000"/>
            <a:headEnd/>
            <a:tailEnd/>
          </a:ln>
        </p:spPr>
        <p:txBody>
          <a:bodyPr>
            <a:spAutoFit/>
          </a:bodyPr>
          <a:lstStyle/>
          <a:p>
            <a:pPr algn="r">
              <a:spcBef>
                <a:spcPct val="20000"/>
              </a:spcBef>
            </a:pPr>
            <a:r>
              <a:rPr lang="en-US" sz="1600" b="1">
                <a:solidFill>
                  <a:srgbClr val="006666"/>
                </a:solidFill>
              </a:rPr>
              <a:t>Gaborone</a:t>
            </a:r>
            <a:r>
              <a:rPr lang="ru-RU" sz="1600" b="1">
                <a:solidFill>
                  <a:srgbClr val="006666"/>
                </a:solidFill>
              </a:rPr>
              <a:t>, 20</a:t>
            </a:r>
            <a:r>
              <a:rPr lang="en-US" sz="1600" b="1">
                <a:solidFill>
                  <a:srgbClr val="006666"/>
                </a:solidFill>
              </a:rPr>
              <a:t>16</a:t>
            </a:r>
            <a:endParaRPr lang="ru-RU" sz="1600" b="1">
              <a:solidFill>
                <a:srgbClr val="006666"/>
              </a:solidFill>
            </a:endParaRPr>
          </a:p>
        </p:txBody>
      </p:sp>
      <p:sp>
        <p:nvSpPr>
          <p:cNvPr id="3078" name="Rectangle 6"/>
          <p:cNvSpPr>
            <a:spLocks noChangeArrowheads="1"/>
          </p:cNvSpPr>
          <p:nvPr/>
        </p:nvSpPr>
        <p:spPr bwMode="auto">
          <a:xfrm>
            <a:off x="2843213" y="1700213"/>
            <a:ext cx="6119812" cy="765175"/>
          </a:xfrm>
          <a:prstGeom prst="rect">
            <a:avLst/>
          </a:prstGeom>
          <a:noFill/>
          <a:ln w="9525">
            <a:noFill/>
            <a:miter lim="800000"/>
            <a:headEnd/>
            <a:tailEnd/>
          </a:ln>
          <a:effectLst/>
        </p:spPr>
        <p:txBody>
          <a:bodyPr/>
          <a:lstStyle/>
          <a:p>
            <a:pPr algn="r" eaLnBrk="0" hangingPunct="0">
              <a:lnSpc>
                <a:spcPct val="135000"/>
              </a:lnSpc>
              <a:defRPr/>
            </a:pPr>
            <a:r>
              <a:rPr lang="en-US" sz="1800" b="1" dirty="0">
                <a:solidFill>
                  <a:srgbClr val="006666"/>
                </a:solidFill>
                <a:effectLst>
                  <a:outerShdw blurRad="38100" dist="38100" dir="2700000" algn="tl">
                    <a:srgbClr val="C0C0C0"/>
                  </a:outerShdw>
                </a:effectLst>
                <a:cs typeface="+mn-cs"/>
              </a:rPr>
              <a:t>FEDERAL ANTIMONOPOLY SERVICE </a:t>
            </a:r>
          </a:p>
          <a:p>
            <a:pPr algn="r" eaLnBrk="0" hangingPunct="0">
              <a:lnSpc>
                <a:spcPct val="135000"/>
              </a:lnSpc>
              <a:defRPr/>
            </a:pPr>
            <a:r>
              <a:rPr lang="en-US" sz="1800" b="1" dirty="0">
                <a:solidFill>
                  <a:srgbClr val="006666"/>
                </a:solidFill>
                <a:effectLst>
                  <a:outerShdw blurRad="38100" dist="38100" dir="2700000" algn="tl">
                    <a:srgbClr val="C0C0C0"/>
                  </a:outerShdw>
                </a:effectLst>
                <a:cs typeface="+mn-cs"/>
              </a:rPr>
              <a:t>OF THE RUSSIAN FEDERATION </a:t>
            </a:r>
          </a:p>
        </p:txBody>
      </p:sp>
      <p:sp>
        <p:nvSpPr>
          <p:cNvPr id="17411" name="Text Box 7"/>
          <p:cNvSpPr txBox="1">
            <a:spLocks noChangeArrowheads="1"/>
          </p:cNvSpPr>
          <p:nvPr/>
        </p:nvSpPr>
        <p:spPr bwMode="auto">
          <a:xfrm>
            <a:off x="4787900" y="5094288"/>
            <a:ext cx="4200525" cy="769937"/>
          </a:xfrm>
          <a:prstGeom prst="rect">
            <a:avLst/>
          </a:prstGeom>
          <a:noFill/>
          <a:ln w="9525">
            <a:noFill/>
            <a:miter lim="800000"/>
            <a:headEnd/>
            <a:tailEnd/>
          </a:ln>
        </p:spPr>
        <p:txBody>
          <a:bodyPr>
            <a:spAutoFit/>
          </a:bodyPr>
          <a:lstStyle/>
          <a:p>
            <a:pPr algn="r"/>
            <a:r>
              <a:rPr lang="en-US" sz="2200">
                <a:solidFill>
                  <a:schemeClr val="accent2"/>
                </a:solidFill>
              </a:rPr>
              <a:t>Ruslan Makhmudov, </a:t>
            </a:r>
          </a:p>
          <a:p>
            <a:pPr algn="r"/>
            <a:r>
              <a:rPr lang="en-US" sz="2200">
                <a:solidFill>
                  <a:schemeClr val="accent2"/>
                </a:solidFill>
              </a:rPr>
              <a:t>Senior expert of the FAS Russia</a:t>
            </a:r>
            <a:endParaRPr lang="ru-RU" sz="2200">
              <a:solidFill>
                <a:schemeClr val="accent2"/>
              </a:solidFill>
            </a:endParaRPr>
          </a:p>
        </p:txBody>
      </p:sp>
      <p:sp>
        <p:nvSpPr>
          <p:cNvPr id="17412" name="Rectangle 8"/>
          <p:cNvSpPr>
            <a:spLocks noChangeArrowheads="1"/>
          </p:cNvSpPr>
          <p:nvPr/>
        </p:nvSpPr>
        <p:spPr bwMode="auto">
          <a:xfrm>
            <a:off x="3059113" y="3246438"/>
            <a:ext cx="5903912" cy="1066800"/>
          </a:xfrm>
          <a:prstGeom prst="rect">
            <a:avLst/>
          </a:prstGeom>
          <a:noFill/>
          <a:ln w="9525">
            <a:noFill/>
            <a:miter lim="800000"/>
            <a:headEnd/>
            <a:tailEnd/>
          </a:ln>
        </p:spPr>
        <p:txBody>
          <a:bodyPr anchor="ctr">
            <a:spAutoFit/>
          </a:bodyPr>
          <a:lstStyle/>
          <a:p>
            <a:pPr algn="r" eaLnBrk="0" hangingPunct="0">
              <a:spcBef>
                <a:spcPct val="20000"/>
              </a:spcBef>
            </a:pPr>
            <a:r>
              <a:rPr lang="en-US" sz="3200" b="1">
                <a:solidFill>
                  <a:srgbClr val="006666"/>
                </a:solidFill>
              </a:rPr>
              <a:t>Effective recruitment process</a:t>
            </a:r>
            <a:r>
              <a:rPr lang="ru-RU" sz="3200" b="1">
                <a:solidFill>
                  <a:srgbClr val="006666"/>
                </a:solidFill>
              </a:rPr>
              <a:t/>
            </a:r>
            <a:br>
              <a:rPr lang="ru-RU" sz="3200" b="1">
                <a:solidFill>
                  <a:srgbClr val="006666"/>
                </a:solidFill>
              </a:rPr>
            </a:br>
            <a:r>
              <a:rPr lang="en-US" sz="3200" b="1">
                <a:solidFill>
                  <a:srgbClr val="006666"/>
                </a:solidFill>
              </a:rPr>
              <a:t>in the FAS Russia</a:t>
            </a:r>
            <a:endParaRPr lang="ru-RU" sz="3200" b="1">
              <a:solidFill>
                <a:srgbClr val="0066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2043" y="260648"/>
            <a:ext cx="8914837" cy="537592"/>
          </a:xfrm>
        </p:spPr>
        <p:txBody>
          <a:bodyPr/>
          <a:lstStyle/>
          <a:p>
            <a:pPr algn="r"/>
            <a:r>
              <a:rPr lang="en-US" sz="2400" b="1" dirty="0" smtClean="0">
                <a:solidFill>
                  <a:schemeClr val="tx1"/>
                </a:solidFill>
              </a:rPr>
              <a:t>Training </a:t>
            </a:r>
            <a:r>
              <a:rPr lang="en-US" sz="2400" b="1" dirty="0">
                <a:solidFill>
                  <a:schemeClr val="tx1"/>
                </a:solidFill>
              </a:rPr>
              <a:t>and Resource Center of the FAS Russia</a:t>
            </a:r>
            <a:endParaRPr lang="ru-RU" sz="2400" dirty="0"/>
          </a:p>
        </p:txBody>
      </p:sp>
      <p:sp>
        <p:nvSpPr>
          <p:cNvPr id="4" name="Объект 3"/>
          <p:cNvSpPr>
            <a:spLocks noGrp="1"/>
          </p:cNvSpPr>
          <p:nvPr>
            <p:ph idx="1"/>
          </p:nvPr>
        </p:nvSpPr>
        <p:spPr>
          <a:xfrm>
            <a:off x="3779912" y="1340768"/>
            <a:ext cx="5226968" cy="5126706"/>
          </a:xfrm>
        </p:spPr>
        <p:txBody>
          <a:bodyPr/>
          <a:lstStyle/>
          <a:p>
            <a:pPr marL="0" lvl="0" indent="0" algn="ctr">
              <a:buClr>
                <a:srgbClr val="FFFFFF"/>
              </a:buClr>
              <a:buNone/>
            </a:pPr>
            <a:r>
              <a:rPr lang="en-US" sz="2000" b="1" dirty="0" smtClean="0">
                <a:solidFill>
                  <a:srgbClr val="006666"/>
                </a:solidFill>
              </a:rPr>
              <a:t>Center facilities:</a:t>
            </a:r>
          </a:p>
          <a:p>
            <a:pPr marL="0" lvl="0" indent="0" algn="just">
              <a:buClr>
                <a:srgbClr val="FFFFFF"/>
              </a:buClr>
              <a:buNone/>
            </a:pPr>
            <a:r>
              <a:rPr lang="en-US" sz="2000" dirty="0" smtClean="0">
                <a:solidFill>
                  <a:srgbClr val="006666"/>
                </a:solidFill>
              </a:rPr>
              <a:t>The Center </a:t>
            </a:r>
            <a:r>
              <a:rPr lang="en-US" sz="2000" dirty="0">
                <a:solidFill>
                  <a:srgbClr val="006666"/>
                </a:solidFill>
              </a:rPr>
              <a:t>has </a:t>
            </a:r>
            <a:r>
              <a:rPr lang="en-US" sz="2000" dirty="0" smtClean="0">
                <a:solidFill>
                  <a:srgbClr val="006666"/>
                </a:solidFill>
              </a:rPr>
              <a:t>necessary </a:t>
            </a:r>
            <a:r>
              <a:rPr lang="en-US" sz="2000" dirty="0">
                <a:solidFill>
                  <a:srgbClr val="006666"/>
                </a:solidFill>
              </a:rPr>
              <a:t>infrastructure </a:t>
            </a:r>
            <a:r>
              <a:rPr lang="en-US" sz="2000" dirty="0" smtClean="0">
                <a:solidFill>
                  <a:srgbClr val="006666"/>
                </a:solidFill>
              </a:rPr>
              <a:t>required </a:t>
            </a:r>
            <a:r>
              <a:rPr lang="en-US" sz="2000" dirty="0">
                <a:solidFill>
                  <a:srgbClr val="006666"/>
                </a:solidFill>
              </a:rPr>
              <a:t>for accommodation and </a:t>
            </a:r>
            <a:r>
              <a:rPr lang="en-US" sz="2000" dirty="0" smtClean="0">
                <a:solidFill>
                  <a:srgbClr val="006666"/>
                </a:solidFill>
              </a:rPr>
              <a:t>study of employees: </a:t>
            </a:r>
          </a:p>
          <a:p>
            <a:pPr algn="just">
              <a:buClr>
                <a:srgbClr val="006666"/>
              </a:buClr>
              <a:buFont typeface="Symbol" panose="05050102010706020507" pitchFamily="18" charset="2"/>
              <a:buChar char=""/>
            </a:pPr>
            <a:r>
              <a:rPr lang="en-US" sz="2000" dirty="0" smtClean="0">
                <a:solidFill>
                  <a:srgbClr val="006666"/>
                </a:solidFill>
              </a:rPr>
              <a:t>Classrooms; </a:t>
            </a:r>
          </a:p>
          <a:p>
            <a:pPr algn="just">
              <a:buClr>
                <a:srgbClr val="006666"/>
              </a:buClr>
              <a:buFont typeface="Symbol" panose="05050102010706020507" pitchFamily="18" charset="2"/>
              <a:buChar char="¾"/>
            </a:pPr>
            <a:r>
              <a:rPr lang="en-US" sz="2000" dirty="0" smtClean="0">
                <a:solidFill>
                  <a:srgbClr val="006666"/>
                </a:solidFill>
              </a:rPr>
              <a:t>Conference halls; </a:t>
            </a:r>
          </a:p>
          <a:p>
            <a:pPr algn="just">
              <a:buClr>
                <a:srgbClr val="006666"/>
              </a:buClr>
              <a:buFont typeface="Symbol" panose="05050102010706020507" pitchFamily="18" charset="2"/>
              <a:buChar char="¾"/>
            </a:pPr>
            <a:r>
              <a:rPr lang="en-US" sz="2000" dirty="0" smtClean="0">
                <a:solidFill>
                  <a:srgbClr val="006666"/>
                </a:solidFill>
              </a:rPr>
              <a:t>Learning </a:t>
            </a:r>
            <a:r>
              <a:rPr lang="en-US" sz="2000" dirty="0">
                <a:solidFill>
                  <a:srgbClr val="006666"/>
                </a:solidFill>
              </a:rPr>
              <a:t>resource </a:t>
            </a:r>
            <a:r>
              <a:rPr lang="en-US" sz="2000" dirty="0" smtClean="0">
                <a:solidFill>
                  <a:srgbClr val="006666"/>
                </a:solidFill>
              </a:rPr>
              <a:t>center (e-library); </a:t>
            </a:r>
          </a:p>
          <a:p>
            <a:pPr algn="just">
              <a:buClr>
                <a:srgbClr val="006666"/>
              </a:buClr>
              <a:buFont typeface="Symbol" panose="05050102010706020507" pitchFamily="18" charset="2"/>
              <a:buChar char="¾"/>
            </a:pPr>
            <a:r>
              <a:rPr lang="en-US" sz="2000" dirty="0" smtClean="0">
                <a:solidFill>
                  <a:srgbClr val="006666"/>
                </a:solidFill>
              </a:rPr>
              <a:t>Hotel for </a:t>
            </a:r>
            <a:r>
              <a:rPr lang="en-US" sz="2000" dirty="0" err="1" smtClean="0">
                <a:solidFill>
                  <a:srgbClr val="006666"/>
                </a:solidFill>
              </a:rPr>
              <a:t>trinees</a:t>
            </a:r>
            <a:r>
              <a:rPr lang="en-US" sz="2000" dirty="0" smtClean="0">
                <a:solidFill>
                  <a:srgbClr val="006666"/>
                </a:solidFill>
              </a:rPr>
              <a:t>; </a:t>
            </a:r>
          </a:p>
          <a:p>
            <a:pPr algn="just">
              <a:buClr>
                <a:srgbClr val="006666"/>
              </a:buClr>
              <a:buFont typeface="Symbol" panose="05050102010706020507" pitchFamily="18" charset="2"/>
              <a:buChar char="¾"/>
            </a:pPr>
            <a:r>
              <a:rPr lang="en-US" sz="2000" dirty="0" smtClean="0">
                <a:solidFill>
                  <a:srgbClr val="006666"/>
                </a:solidFill>
              </a:rPr>
              <a:t>Coffee-houses and restaurants; </a:t>
            </a:r>
          </a:p>
          <a:p>
            <a:pPr algn="just">
              <a:buClr>
                <a:srgbClr val="006666"/>
              </a:buClr>
              <a:buFont typeface="Symbol" panose="05050102010706020507" pitchFamily="18" charset="2"/>
              <a:buChar char="¾"/>
            </a:pPr>
            <a:r>
              <a:rPr lang="en-US" sz="2000" dirty="0" smtClean="0">
                <a:solidFill>
                  <a:srgbClr val="006666"/>
                </a:solidFill>
              </a:rPr>
              <a:t>and etc.</a:t>
            </a:r>
            <a:endParaRPr lang="ru-RU" sz="2000" dirty="0">
              <a:solidFill>
                <a:srgbClr val="006666"/>
              </a:solidFill>
            </a:endParaRPr>
          </a:p>
        </p:txBody>
      </p:sp>
      <p:sp>
        <p:nvSpPr>
          <p:cNvPr id="2" name="Номер слайда 1"/>
          <p:cNvSpPr>
            <a:spLocks noGrp="1"/>
          </p:cNvSpPr>
          <p:nvPr>
            <p:ph type="sldNum" sz="quarter" idx="10"/>
          </p:nvPr>
        </p:nvSpPr>
        <p:spPr/>
        <p:txBody>
          <a:bodyPr/>
          <a:lstStyle/>
          <a:p>
            <a:pPr>
              <a:defRPr/>
            </a:pPr>
            <a:fld id="{687880F7-EA33-4BF9-9E13-0BA44BA3525F}" type="slidenum">
              <a:rPr lang="en-US" smtClean="0"/>
              <a:pPr>
                <a:defRPr/>
              </a:pPr>
              <a:t>10</a:t>
            </a:fld>
            <a:endParaRPr lang="en-US"/>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88840"/>
            <a:ext cx="3491798" cy="2736304"/>
          </a:xfrm>
          <a:prstGeom prst="rect">
            <a:avLst/>
          </a:prstGeom>
        </p:spPr>
      </p:pic>
    </p:spTree>
    <p:extLst>
      <p:ext uri="{BB962C8B-B14F-4D97-AF65-F5344CB8AC3E}">
        <p14:creationId xmlns:p14="http://schemas.microsoft.com/office/powerpoint/2010/main" val="3848912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5"/>
          <p:cNvSpPr>
            <a:spLocks noGrp="1"/>
          </p:cNvSpPr>
          <p:nvPr>
            <p:ph type="title"/>
          </p:nvPr>
        </p:nvSpPr>
        <p:spPr>
          <a:xfrm>
            <a:off x="1692275" y="188913"/>
            <a:ext cx="7315200" cy="609600"/>
          </a:xfrm>
        </p:spPr>
        <p:txBody>
          <a:bodyPr/>
          <a:lstStyle/>
          <a:p>
            <a:pPr algn="r"/>
            <a:r>
              <a:rPr lang="en-US" sz="2400" b="1" smtClean="0">
                <a:solidFill>
                  <a:schemeClr val="tx1"/>
                </a:solidFill>
              </a:rPr>
              <a:t>Perspective personnel reserve</a:t>
            </a:r>
            <a:endParaRPr lang="ru-RU" sz="2400" b="1" smtClean="0">
              <a:solidFill>
                <a:schemeClr val="tx1"/>
              </a:solidFill>
            </a:endParaRPr>
          </a:p>
        </p:txBody>
      </p:sp>
      <p:sp>
        <p:nvSpPr>
          <p:cNvPr id="2" name="Номер слайда 1"/>
          <p:cNvSpPr>
            <a:spLocks noGrp="1"/>
          </p:cNvSpPr>
          <p:nvPr>
            <p:ph type="sldNum" sz="quarter" idx="10"/>
          </p:nvPr>
        </p:nvSpPr>
        <p:spPr/>
        <p:txBody>
          <a:bodyPr/>
          <a:lstStyle/>
          <a:p>
            <a:pPr>
              <a:defRPr/>
            </a:pPr>
            <a:fld id="{E4E3DBFA-1466-44EA-A030-3A8711B2F47F}" type="slidenum">
              <a:rPr lang="en-US" smtClean="0"/>
              <a:pPr>
                <a:defRPr/>
              </a:pPr>
              <a:t>11</a:t>
            </a:fld>
            <a:endParaRPr lang="en-US"/>
          </a:p>
        </p:txBody>
      </p:sp>
      <p:pic>
        <p:nvPicPr>
          <p:cNvPr id="28675" name="Рисунок 10"/>
          <p:cNvPicPr>
            <a:picLocks noChangeAspect="1"/>
          </p:cNvPicPr>
          <p:nvPr/>
        </p:nvPicPr>
        <p:blipFill>
          <a:blip r:embed="rId2"/>
          <a:srcRect/>
          <a:stretch>
            <a:fillRect/>
          </a:stretch>
        </p:blipFill>
        <p:spPr bwMode="auto">
          <a:xfrm>
            <a:off x="22225" y="1700213"/>
            <a:ext cx="3970338" cy="3816350"/>
          </a:xfrm>
          <a:prstGeom prst="rect">
            <a:avLst/>
          </a:prstGeom>
          <a:noFill/>
          <a:ln w="9525">
            <a:noFill/>
            <a:miter lim="800000"/>
            <a:headEnd/>
            <a:tailEnd/>
          </a:ln>
        </p:spPr>
      </p:pic>
      <p:sp>
        <p:nvSpPr>
          <p:cNvPr id="28676" name="Rectangle 3"/>
          <p:cNvSpPr txBox="1">
            <a:spLocks noChangeArrowheads="1"/>
          </p:cNvSpPr>
          <p:nvPr/>
        </p:nvSpPr>
        <p:spPr bwMode="auto">
          <a:xfrm>
            <a:off x="3851275" y="1196975"/>
            <a:ext cx="5113338" cy="5270500"/>
          </a:xfrm>
          <a:prstGeom prst="rect">
            <a:avLst/>
          </a:prstGeom>
          <a:noFill/>
          <a:ln w="9525">
            <a:noFill/>
            <a:miter lim="800000"/>
            <a:headEnd/>
            <a:tailEnd/>
          </a:ln>
        </p:spPr>
        <p:txBody>
          <a:bodyPr/>
          <a:lstStyle/>
          <a:p>
            <a:pPr marL="342900" indent="-342900" algn="just" eaLnBrk="0" hangingPunct="0">
              <a:spcBef>
                <a:spcPct val="60000"/>
              </a:spcBef>
              <a:buClr>
                <a:schemeClr val="tx1"/>
              </a:buClr>
              <a:buFontTx/>
              <a:buBlip>
                <a:blip r:embed="rId3"/>
              </a:buBlip>
            </a:pPr>
            <a:r>
              <a:rPr lang="en-US" sz="2000" dirty="0">
                <a:solidFill>
                  <a:srgbClr val="006666"/>
                </a:solidFill>
              </a:rPr>
              <a:t>The perspective </a:t>
            </a:r>
            <a:r>
              <a:rPr lang="en-US" sz="2000" dirty="0" smtClean="0">
                <a:solidFill>
                  <a:srgbClr val="006666"/>
                </a:solidFill>
              </a:rPr>
              <a:t>Personnel </a:t>
            </a:r>
            <a:r>
              <a:rPr lang="en-US" sz="2000" dirty="0">
                <a:solidFill>
                  <a:srgbClr val="006666"/>
                </a:solidFill>
              </a:rPr>
              <a:t>reserve is formed in order to prepare the Senior officials, who meet the </a:t>
            </a:r>
            <a:r>
              <a:rPr lang="en-US" sz="2000" dirty="0" smtClean="0">
                <a:solidFill>
                  <a:srgbClr val="006666"/>
                </a:solidFill>
              </a:rPr>
              <a:t>following Authority </a:t>
            </a:r>
            <a:r>
              <a:rPr lang="en-US" sz="2000" dirty="0">
                <a:solidFill>
                  <a:srgbClr val="006666"/>
                </a:solidFill>
              </a:rPr>
              <a:t>goals:</a:t>
            </a:r>
          </a:p>
          <a:p>
            <a:pPr marL="342900" indent="-342900" algn="just" eaLnBrk="0" hangingPunct="0">
              <a:spcBef>
                <a:spcPct val="60000"/>
              </a:spcBef>
              <a:buClr>
                <a:schemeClr val="tx1"/>
              </a:buClr>
            </a:pPr>
            <a:r>
              <a:rPr lang="en-US" sz="2000" dirty="0">
                <a:solidFill>
                  <a:srgbClr val="006666"/>
                </a:solidFill>
              </a:rPr>
              <a:t>	a) </a:t>
            </a:r>
            <a:r>
              <a:rPr lang="en-US" sz="2000" dirty="0" smtClean="0">
                <a:solidFill>
                  <a:srgbClr val="006666"/>
                </a:solidFill>
              </a:rPr>
              <a:t>Personnel </a:t>
            </a:r>
            <a:r>
              <a:rPr lang="en-US" sz="2000" dirty="0">
                <a:solidFill>
                  <a:srgbClr val="006666"/>
                </a:solidFill>
              </a:rPr>
              <a:t>reserve for the position </a:t>
            </a:r>
            <a:r>
              <a:rPr lang="en-US" sz="2000" dirty="0" smtClean="0">
                <a:solidFill>
                  <a:srgbClr val="006666"/>
                </a:solidFill>
              </a:rPr>
              <a:t>of the </a:t>
            </a:r>
            <a:r>
              <a:rPr lang="en-US" sz="2000" dirty="0">
                <a:solidFill>
                  <a:srgbClr val="006666"/>
                </a:solidFill>
              </a:rPr>
              <a:t>“Head of the Regional Office” - 80 persons; </a:t>
            </a:r>
          </a:p>
          <a:p>
            <a:pPr marL="342900" indent="-342900" algn="just" eaLnBrk="0" hangingPunct="0">
              <a:spcBef>
                <a:spcPct val="60000"/>
              </a:spcBef>
              <a:buClr>
                <a:schemeClr val="tx1"/>
              </a:buClr>
            </a:pPr>
            <a:r>
              <a:rPr lang="en-US" sz="2000" dirty="0">
                <a:solidFill>
                  <a:srgbClr val="006666"/>
                </a:solidFill>
              </a:rPr>
              <a:t>	b) </a:t>
            </a:r>
            <a:r>
              <a:rPr lang="en-US" sz="2000" dirty="0" smtClean="0">
                <a:solidFill>
                  <a:srgbClr val="006666"/>
                </a:solidFill>
              </a:rPr>
              <a:t>Personnel </a:t>
            </a:r>
            <a:r>
              <a:rPr lang="en-US" sz="2000" dirty="0">
                <a:solidFill>
                  <a:srgbClr val="006666"/>
                </a:solidFill>
              </a:rPr>
              <a:t>reserve of the Central Office of the FAS Russia - 25 persons.</a:t>
            </a:r>
          </a:p>
          <a:p>
            <a:pPr marL="342900" indent="-342900" algn="just" eaLnBrk="0" hangingPunct="0">
              <a:spcBef>
                <a:spcPct val="60000"/>
              </a:spcBef>
              <a:buClr>
                <a:schemeClr val="tx1"/>
              </a:buClr>
              <a:buFontTx/>
              <a:buBlip>
                <a:blip r:embed="rId3"/>
              </a:buBlip>
            </a:pPr>
            <a:r>
              <a:rPr lang="en-US" sz="2000" dirty="0" smtClean="0">
                <a:solidFill>
                  <a:srgbClr val="006666"/>
                </a:solidFill>
              </a:rPr>
              <a:t>Members of the perspective Personnel reserve may receive additional tasks directly from the Head of the FAS Russia.</a:t>
            </a:r>
            <a:endParaRPr lang="en-US" sz="2000" dirty="0">
              <a:solidFill>
                <a:srgbClr val="0066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Grp="1" noChangeArrowheads="1"/>
          </p:cNvSpPr>
          <p:nvPr>
            <p:ph type="sldNum" sz="quarter" idx="10"/>
          </p:nvPr>
        </p:nvSpPr>
        <p:spPr/>
        <p:txBody>
          <a:bodyPr/>
          <a:lstStyle/>
          <a:p>
            <a:pPr>
              <a:defRPr/>
            </a:pPr>
            <a:fld id="{34C8B395-28CE-40C8-BF76-D8A80F6897F4}" type="slidenum">
              <a:rPr lang="en-US"/>
              <a:pPr>
                <a:defRPr/>
              </a:pPr>
              <a:t>12</a:t>
            </a:fld>
            <a:endParaRPr lang="en-US"/>
          </a:p>
        </p:txBody>
      </p:sp>
      <p:sp>
        <p:nvSpPr>
          <p:cNvPr id="29698" name="Rectangle 2"/>
          <p:cNvSpPr>
            <a:spLocks noGrp="1" noChangeArrowheads="1"/>
          </p:cNvSpPr>
          <p:nvPr>
            <p:ph type="title"/>
          </p:nvPr>
        </p:nvSpPr>
        <p:spPr>
          <a:xfrm>
            <a:off x="1619250" y="115888"/>
            <a:ext cx="7315200" cy="609600"/>
          </a:xfrm>
        </p:spPr>
        <p:txBody>
          <a:bodyPr/>
          <a:lstStyle/>
          <a:p>
            <a:pPr algn="r"/>
            <a:r>
              <a:rPr lang="en-US" sz="2400" b="1" smtClean="0">
                <a:solidFill>
                  <a:schemeClr val="tx1"/>
                </a:solidFill>
              </a:rPr>
              <a:t>Perspective personnel reserve</a:t>
            </a:r>
            <a:endParaRPr lang="ru-RU" sz="2400" b="1" smtClean="0">
              <a:solidFill>
                <a:schemeClr val="tx1"/>
              </a:solidFill>
            </a:endParaRPr>
          </a:p>
        </p:txBody>
      </p:sp>
      <p:sp>
        <p:nvSpPr>
          <p:cNvPr id="29699" name="Rectangle 3"/>
          <p:cNvSpPr>
            <a:spLocks noGrp="1" noChangeArrowheads="1"/>
          </p:cNvSpPr>
          <p:nvPr>
            <p:ph type="body" idx="1"/>
          </p:nvPr>
        </p:nvSpPr>
        <p:spPr>
          <a:xfrm>
            <a:off x="395288" y="980728"/>
            <a:ext cx="8353425" cy="5486747"/>
          </a:xfrm>
        </p:spPr>
        <p:txBody>
          <a:bodyPr/>
          <a:lstStyle/>
          <a:p>
            <a:pPr marL="0" indent="0" algn="just">
              <a:buFontTx/>
              <a:buNone/>
            </a:pPr>
            <a:r>
              <a:rPr lang="en-US" sz="1900" dirty="0" smtClean="0">
                <a:solidFill>
                  <a:srgbClr val="006666"/>
                </a:solidFill>
              </a:rPr>
              <a:t>Each perspective personnel reservist annually elaborates and executes the personal development plan, which includes:</a:t>
            </a:r>
          </a:p>
          <a:p>
            <a:pPr marL="0" indent="0" algn="just">
              <a:buFontTx/>
              <a:buBlip>
                <a:blip r:embed="rId2"/>
              </a:buBlip>
            </a:pPr>
            <a:r>
              <a:rPr lang="en-US" sz="1900" dirty="0" smtClean="0">
                <a:solidFill>
                  <a:srgbClr val="000000"/>
                </a:solidFill>
              </a:rPr>
              <a:t> </a:t>
            </a:r>
            <a:r>
              <a:rPr lang="en-US" sz="1900" dirty="0" smtClean="0">
                <a:solidFill>
                  <a:srgbClr val="006666"/>
                </a:solidFill>
              </a:rPr>
              <a:t>contribution to the solution of strategic tasks of the FAS Russia’s departments and/or the FAS Russia in general;</a:t>
            </a:r>
          </a:p>
          <a:p>
            <a:pPr marL="0" indent="0" algn="just">
              <a:buFontTx/>
              <a:buBlip>
                <a:blip r:embed="rId2"/>
              </a:buBlip>
            </a:pPr>
            <a:r>
              <a:rPr lang="en-US" sz="1900" dirty="0" smtClean="0">
                <a:solidFill>
                  <a:srgbClr val="006666"/>
                </a:solidFill>
              </a:rPr>
              <a:t> tasks for elaboration of administrative, organizational and analytical skills;</a:t>
            </a:r>
          </a:p>
          <a:p>
            <a:pPr marL="0" indent="0" algn="just">
              <a:buFontTx/>
              <a:buBlip>
                <a:blip r:embed="rId2"/>
              </a:buBlip>
            </a:pPr>
            <a:r>
              <a:rPr lang="en-US" sz="1900" dirty="0" smtClean="0">
                <a:solidFill>
                  <a:srgbClr val="006666"/>
                </a:solidFill>
              </a:rPr>
              <a:t> activities connected with the chosen specialization;</a:t>
            </a:r>
          </a:p>
          <a:p>
            <a:pPr marL="0" indent="0" algn="just">
              <a:buFontTx/>
              <a:buBlip>
                <a:blip r:embed="rId2"/>
              </a:buBlip>
            </a:pPr>
            <a:r>
              <a:rPr lang="en-US" sz="1900" dirty="0" smtClean="0">
                <a:solidFill>
                  <a:srgbClr val="006666"/>
                </a:solidFill>
              </a:rPr>
              <a:t> acquisition of new professional skills and technologies;</a:t>
            </a:r>
          </a:p>
          <a:p>
            <a:pPr marL="0" indent="0" algn="just">
              <a:buFontTx/>
              <a:buBlip>
                <a:blip r:embed="rId2"/>
              </a:buBlip>
            </a:pPr>
            <a:r>
              <a:rPr lang="en-US" sz="1900" dirty="0" smtClean="0">
                <a:solidFill>
                  <a:srgbClr val="006666"/>
                </a:solidFill>
              </a:rPr>
              <a:t> possibilities for legal training;</a:t>
            </a:r>
          </a:p>
          <a:p>
            <a:pPr marL="0" indent="0" algn="just">
              <a:buFontTx/>
              <a:buBlip>
                <a:blip r:embed="rId2"/>
              </a:buBlip>
            </a:pPr>
            <a:r>
              <a:rPr lang="en-US" sz="1900" dirty="0" smtClean="0">
                <a:solidFill>
                  <a:srgbClr val="006666"/>
                </a:solidFill>
              </a:rPr>
              <a:t> general training (improvement of the educational skills, etc.).</a:t>
            </a:r>
          </a:p>
          <a:p>
            <a:pPr marL="0" indent="0" algn="just">
              <a:buFontTx/>
              <a:buNone/>
            </a:pPr>
            <a:r>
              <a:rPr lang="en-US" sz="1900" dirty="0" smtClean="0">
                <a:solidFill>
                  <a:srgbClr val="006666"/>
                </a:solidFill>
              </a:rPr>
              <a:t>Regular meetings of perspective personnel reserve with the Head of the FAS Russia </a:t>
            </a:r>
            <a:r>
              <a:rPr lang="en-US" sz="1900" dirty="0">
                <a:solidFill>
                  <a:srgbClr val="006666"/>
                </a:solidFill>
              </a:rPr>
              <a:t>stimulates employees </a:t>
            </a:r>
            <a:r>
              <a:rPr lang="en-US" sz="1900" dirty="0" smtClean="0">
                <a:solidFill>
                  <a:srgbClr val="006666"/>
                </a:solidFill>
              </a:rPr>
              <a:t>for increasing the </a:t>
            </a:r>
            <a:r>
              <a:rPr lang="en-US" sz="1900" dirty="0">
                <a:solidFill>
                  <a:srgbClr val="006666"/>
                </a:solidFill>
              </a:rPr>
              <a:t>efficiency of their </a:t>
            </a:r>
            <a:r>
              <a:rPr lang="en-US" sz="1900" dirty="0" smtClean="0">
                <a:solidFill>
                  <a:srgbClr val="006666"/>
                </a:solidFill>
              </a:rPr>
              <a:t>work.</a:t>
            </a:r>
          </a:p>
          <a:p>
            <a:pPr marL="0" indent="0" algn="just">
              <a:buFontTx/>
              <a:buNone/>
            </a:pPr>
            <a:r>
              <a:rPr lang="en-US" sz="1900" dirty="0">
                <a:solidFill>
                  <a:srgbClr val="006666"/>
                </a:solidFill>
              </a:rPr>
              <a:t>The assessment of the results on the execution of orders by the perspective Personnel reservist is held by the experts both from Central </a:t>
            </a:r>
            <a:r>
              <a:rPr lang="en-US" sz="1900" dirty="0" smtClean="0">
                <a:solidFill>
                  <a:srgbClr val="006666"/>
                </a:solidFill>
              </a:rPr>
              <a:t>and </a:t>
            </a:r>
            <a:r>
              <a:rPr lang="en-US" sz="1900" dirty="0">
                <a:solidFill>
                  <a:srgbClr val="006666"/>
                </a:solidFill>
              </a:rPr>
              <a:t>Regional Offices of the </a:t>
            </a:r>
            <a:r>
              <a:rPr lang="en-US" sz="1900" dirty="0" smtClean="0">
                <a:solidFill>
                  <a:srgbClr val="006666"/>
                </a:solidFill>
              </a:rPr>
              <a:t>FAS </a:t>
            </a:r>
            <a:r>
              <a:rPr lang="en-US" sz="1900" dirty="0">
                <a:solidFill>
                  <a:srgbClr val="006666"/>
                </a:solidFill>
              </a:rPr>
              <a:t>Russia.</a:t>
            </a:r>
            <a:endParaRPr lang="en-US" sz="1900" dirty="0" smtClean="0">
              <a:solidFill>
                <a:srgbClr val="0066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Grp="1" noChangeArrowheads="1"/>
          </p:cNvSpPr>
          <p:nvPr>
            <p:ph type="sldNum" sz="quarter" idx="10"/>
          </p:nvPr>
        </p:nvSpPr>
        <p:spPr/>
        <p:txBody>
          <a:bodyPr/>
          <a:lstStyle/>
          <a:p>
            <a:pPr>
              <a:defRPr/>
            </a:pPr>
            <a:fld id="{3D5D7916-E1DF-476E-8C8B-B53FB4CB8721}" type="slidenum">
              <a:rPr lang="en-US"/>
              <a:pPr>
                <a:defRPr/>
              </a:pPr>
              <a:t>13</a:t>
            </a:fld>
            <a:endParaRPr lang="en-US"/>
          </a:p>
        </p:txBody>
      </p:sp>
      <p:sp>
        <p:nvSpPr>
          <p:cNvPr id="30722" name="Rectangle 2"/>
          <p:cNvSpPr>
            <a:spLocks noGrp="1" noChangeArrowheads="1"/>
          </p:cNvSpPr>
          <p:nvPr>
            <p:ph type="title"/>
          </p:nvPr>
        </p:nvSpPr>
        <p:spPr>
          <a:xfrm>
            <a:off x="1692275" y="188913"/>
            <a:ext cx="7315200" cy="609600"/>
          </a:xfrm>
        </p:spPr>
        <p:txBody>
          <a:bodyPr/>
          <a:lstStyle/>
          <a:p>
            <a:pPr algn="r"/>
            <a:r>
              <a:rPr lang="en-US" sz="2400" b="1" smtClean="0">
                <a:solidFill>
                  <a:schemeClr val="tx1"/>
                </a:solidFill>
              </a:rPr>
              <a:t>The project “My useful initiative”</a:t>
            </a:r>
            <a:endParaRPr lang="ru-RU" sz="2400" b="1" smtClean="0">
              <a:solidFill>
                <a:schemeClr val="tx1"/>
              </a:solidFill>
            </a:endParaRPr>
          </a:p>
        </p:txBody>
      </p:sp>
      <p:sp>
        <p:nvSpPr>
          <p:cNvPr id="24579" name="Rectangle 3"/>
          <p:cNvSpPr>
            <a:spLocks noGrp="1" noChangeArrowheads="1"/>
          </p:cNvSpPr>
          <p:nvPr>
            <p:ph type="body" idx="1"/>
          </p:nvPr>
        </p:nvSpPr>
        <p:spPr>
          <a:xfrm>
            <a:off x="3563938" y="1052513"/>
            <a:ext cx="5329237" cy="5329237"/>
          </a:xfrm>
        </p:spPr>
        <p:txBody>
          <a:bodyPr/>
          <a:lstStyle/>
          <a:p>
            <a:pPr>
              <a:buFontTx/>
              <a:buNone/>
              <a:defRPr/>
            </a:pPr>
            <a:r>
              <a:rPr lang="en-US" sz="2000" dirty="0" smtClean="0">
                <a:solidFill>
                  <a:srgbClr val="006666"/>
                </a:solidFill>
              </a:rPr>
              <a:t>The main goals of the Project:</a:t>
            </a:r>
          </a:p>
          <a:p>
            <a:pPr>
              <a:spcBef>
                <a:spcPts val="0"/>
              </a:spcBef>
              <a:buFontTx/>
              <a:buNone/>
              <a:defRPr/>
            </a:pPr>
            <a:endParaRPr lang="en-US" sz="2000" dirty="0" smtClean="0">
              <a:solidFill>
                <a:srgbClr val="006666"/>
              </a:solidFill>
            </a:endParaRPr>
          </a:p>
          <a:p>
            <a:pPr marL="34925" indent="0" algn="just">
              <a:lnSpc>
                <a:spcPts val="2700"/>
              </a:lnSpc>
              <a:spcBef>
                <a:spcPct val="0"/>
              </a:spcBef>
              <a:spcAft>
                <a:spcPts val="600"/>
              </a:spcAft>
              <a:buClr>
                <a:srgbClr val="FFFFFF"/>
              </a:buClr>
              <a:buFontTx/>
              <a:buBlip>
                <a:blip r:embed="rId2"/>
              </a:buBlip>
              <a:defRPr/>
            </a:pPr>
            <a:r>
              <a:rPr lang="en-US" sz="2000" dirty="0" smtClean="0"/>
              <a:t> </a:t>
            </a:r>
            <a:r>
              <a:rPr lang="en-US" sz="2000" dirty="0" smtClean="0">
                <a:solidFill>
                  <a:srgbClr val="006666"/>
                </a:solidFill>
              </a:rPr>
              <a:t>development of professional competence of the Service’s employees;</a:t>
            </a:r>
          </a:p>
          <a:p>
            <a:pPr marL="34925" indent="0" algn="just">
              <a:lnSpc>
                <a:spcPts val="2700"/>
              </a:lnSpc>
              <a:spcBef>
                <a:spcPct val="0"/>
              </a:spcBef>
              <a:spcAft>
                <a:spcPts val="600"/>
              </a:spcAft>
              <a:buClr>
                <a:srgbClr val="FFFFFF"/>
              </a:buClr>
              <a:buBlip>
                <a:blip r:embed="rId2"/>
              </a:buBlip>
              <a:defRPr/>
            </a:pPr>
            <a:r>
              <a:rPr lang="en-US" sz="2000" dirty="0" smtClean="0">
                <a:solidFill>
                  <a:srgbClr val="006666"/>
                </a:solidFill>
              </a:rPr>
              <a:t> </a:t>
            </a:r>
            <a:r>
              <a:rPr lang="en-US" sz="2000" dirty="0">
                <a:solidFill>
                  <a:srgbClr val="006666"/>
                </a:solidFill>
              </a:rPr>
              <a:t>development of management skills </a:t>
            </a:r>
            <a:r>
              <a:rPr lang="en-US" sz="2000" dirty="0" smtClean="0">
                <a:solidFill>
                  <a:srgbClr val="006666"/>
                </a:solidFill>
              </a:rPr>
              <a:t>and motivation of personnel;</a:t>
            </a:r>
          </a:p>
          <a:p>
            <a:pPr marL="34925" indent="0" algn="just">
              <a:lnSpc>
                <a:spcPts val="2700"/>
              </a:lnSpc>
              <a:spcBef>
                <a:spcPct val="0"/>
              </a:spcBef>
              <a:spcAft>
                <a:spcPts val="600"/>
              </a:spcAft>
              <a:buClr>
                <a:srgbClr val="FFFFFF"/>
              </a:buClr>
              <a:buFontTx/>
              <a:buBlip>
                <a:blip r:embed="rId2"/>
              </a:buBlip>
              <a:defRPr/>
            </a:pPr>
            <a:r>
              <a:rPr lang="en-US" sz="2000" dirty="0" smtClean="0">
                <a:solidFill>
                  <a:srgbClr val="006666"/>
                </a:solidFill>
              </a:rPr>
              <a:t> keeping the right people and formation of the current  personnel reserve;</a:t>
            </a:r>
            <a:endParaRPr lang="en-US" sz="2000" dirty="0">
              <a:solidFill>
                <a:srgbClr val="006666"/>
              </a:solidFill>
            </a:endParaRPr>
          </a:p>
          <a:p>
            <a:pPr marL="34925" indent="0" algn="just">
              <a:lnSpc>
                <a:spcPts val="2700"/>
              </a:lnSpc>
              <a:spcBef>
                <a:spcPct val="0"/>
              </a:spcBef>
              <a:spcAft>
                <a:spcPts val="600"/>
              </a:spcAft>
              <a:buClr>
                <a:srgbClr val="FFFFFF"/>
              </a:buClr>
              <a:buFontTx/>
              <a:buBlip>
                <a:blip r:embed="rId2"/>
              </a:buBlip>
              <a:defRPr/>
            </a:pPr>
            <a:r>
              <a:rPr lang="en-US" sz="2000" dirty="0" smtClean="0">
                <a:solidFill>
                  <a:srgbClr val="006666"/>
                </a:solidFill>
              </a:rPr>
              <a:t> creation of bank of ideas and initiatives.</a:t>
            </a:r>
          </a:p>
          <a:p>
            <a:pPr marL="34925" indent="0" algn="just">
              <a:lnSpc>
                <a:spcPts val="2700"/>
              </a:lnSpc>
              <a:spcBef>
                <a:spcPct val="0"/>
              </a:spcBef>
              <a:spcAft>
                <a:spcPts val="600"/>
              </a:spcAft>
              <a:buClr>
                <a:srgbClr val="FFFFFF"/>
              </a:buClr>
              <a:buNone/>
              <a:defRPr/>
            </a:pPr>
            <a:r>
              <a:rPr lang="en-US" sz="2000" dirty="0" smtClean="0">
                <a:solidFill>
                  <a:srgbClr val="006666"/>
                </a:solidFill>
              </a:rPr>
              <a:t>As an award for the best initiative, the winner is rewarded by an internship to the foreign competition authority and his/her initiative is assessed by the senior management and may be implemented to the Service’s practice.</a:t>
            </a:r>
          </a:p>
        </p:txBody>
      </p:sp>
      <p:pic>
        <p:nvPicPr>
          <p:cNvPr id="30724" name="Picture 4" descr="3d-personaje"/>
          <p:cNvPicPr>
            <a:picLocks noChangeAspect="1" noChangeArrowheads="1"/>
          </p:cNvPicPr>
          <p:nvPr/>
        </p:nvPicPr>
        <p:blipFill>
          <a:blip r:embed="rId3"/>
          <a:srcRect/>
          <a:stretch>
            <a:fillRect/>
          </a:stretch>
        </p:blipFill>
        <p:spPr bwMode="auto">
          <a:xfrm>
            <a:off x="0" y="1341438"/>
            <a:ext cx="3490913"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Grp="1" noChangeArrowheads="1"/>
          </p:cNvSpPr>
          <p:nvPr>
            <p:ph type="sldNum" sz="quarter" idx="10"/>
          </p:nvPr>
        </p:nvSpPr>
        <p:spPr>
          <a:ln/>
        </p:spPr>
        <p:txBody>
          <a:bodyPr/>
          <a:lstStyle/>
          <a:p>
            <a:pPr>
              <a:defRPr/>
            </a:pPr>
            <a:fld id="{1FF57483-73E1-41C4-9723-F76CA7054060}" type="slidenum">
              <a:rPr lang="en-US"/>
              <a:pPr>
                <a:defRPr/>
              </a:pPr>
              <a:t>14</a:t>
            </a:fld>
            <a:endParaRPr lang="en-US"/>
          </a:p>
        </p:txBody>
      </p:sp>
      <p:sp>
        <p:nvSpPr>
          <p:cNvPr id="35842" name="Rectangle 2"/>
          <p:cNvSpPr>
            <a:spLocks noGrp="1" noChangeArrowheads="1"/>
          </p:cNvSpPr>
          <p:nvPr>
            <p:ph type="title"/>
          </p:nvPr>
        </p:nvSpPr>
        <p:spPr>
          <a:xfrm>
            <a:off x="1692275" y="333375"/>
            <a:ext cx="7315200" cy="465138"/>
          </a:xfrm>
        </p:spPr>
        <p:txBody>
          <a:bodyPr/>
          <a:lstStyle/>
          <a:p>
            <a:pPr algn="r"/>
            <a:r>
              <a:rPr lang="en-US" sz="2400" b="1" dirty="0" smtClean="0">
                <a:solidFill>
                  <a:schemeClr val="tx1"/>
                </a:solidFill>
              </a:rPr>
              <a:t>Rotation and career development</a:t>
            </a:r>
            <a:endParaRPr lang="ru-RU" sz="2400" b="1" dirty="0" smtClean="0">
              <a:solidFill>
                <a:schemeClr val="tx1"/>
              </a:solidFill>
            </a:endParaRPr>
          </a:p>
        </p:txBody>
      </p:sp>
      <p:sp>
        <p:nvSpPr>
          <p:cNvPr id="35843" name="Rectangle 3"/>
          <p:cNvSpPr>
            <a:spLocks noGrp="1" noChangeArrowheads="1"/>
          </p:cNvSpPr>
          <p:nvPr>
            <p:ph type="body" idx="1"/>
          </p:nvPr>
        </p:nvSpPr>
        <p:spPr>
          <a:xfrm>
            <a:off x="3708400" y="1268413"/>
            <a:ext cx="5111750" cy="5040312"/>
          </a:xfrm>
        </p:spPr>
        <p:txBody>
          <a:bodyPr/>
          <a:lstStyle/>
          <a:p>
            <a:pPr algn="just">
              <a:lnSpc>
                <a:spcPct val="90000"/>
              </a:lnSpc>
              <a:buFontTx/>
              <a:buBlip>
                <a:blip r:embed="rId2"/>
              </a:buBlip>
            </a:pPr>
            <a:r>
              <a:rPr lang="en-US" sz="1800" dirty="0" smtClean="0">
                <a:solidFill>
                  <a:srgbClr val="006666"/>
                </a:solidFill>
              </a:rPr>
              <a:t>Rotation of civil servants</a:t>
            </a:r>
            <a:r>
              <a:rPr lang="ru-RU" sz="1800" dirty="0" smtClean="0">
                <a:solidFill>
                  <a:srgbClr val="006666"/>
                </a:solidFill>
              </a:rPr>
              <a:t> </a:t>
            </a:r>
            <a:r>
              <a:rPr lang="en-US" sz="1800" dirty="0" smtClean="0">
                <a:solidFill>
                  <a:srgbClr val="006666"/>
                </a:solidFill>
              </a:rPr>
              <a:t>of the FAS Russia is exercised in accordance with the legislation of the Russian Federation and allows:</a:t>
            </a:r>
          </a:p>
          <a:p>
            <a:pPr lvl="1" algn="just">
              <a:lnSpc>
                <a:spcPct val="90000"/>
              </a:lnSpc>
              <a:buClr>
                <a:srgbClr val="006666"/>
              </a:buClr>
              <a:buFont typeface="Arial" charset="0"/>
              <a:buChar char="−"/>
            </a:pPr>
            <a:r>
              <a:rPr lang="en-US" sz="1800" dirty="0" smtClean="0">
                <a:solidFill>
                  <a:srgbClr val="006666"/>
                </a:solidFill>
              </a:rPr>
              <a:t>to promote the career development of civil servants;</a:t>
            </a:r>
          </a:p>
          <a:p>
            <a:pPr lvl="1" algn="just">
              <a:lnSpc>
                <a:spcPct val="90000"/>
              </a:lnSpc>
              <a:buClr>
                <a:srgbClr val="006666"/>
              </a:buClr>
              <a:buFont typeface="Arial" charset="0"/>
              <a:buChar char="−"/>
            </a:pPr>
            <a:r>
              <a:rPr lang="en-US" sz="1800" dirty="0" smtClean="0">
                <a:solidFill>
                  <a:srgbClr val="006666"/>
                </a:solidFill>
              </a:rPr>
              <a:t>to evaluate the results of the professional activity of civil servants;</a:t>
            </a:r>
          </a:p>
          <a:p>
            <a:pPr lvl="1" algn="just">
              <a:lnSpc>
                <a:spcPct val="90000"/>
              </a:lnSpc>
              <a:buClr>
                <a:srgbClr val="006666"/>
              </a:buClr>
              <a:buFont typeface="Arial" charset="0"/>
              <a:buChar char="−"/>
            </a:pPr>
            <a:r>
              <a:rPr lang="en-US" sz="1800" dirty="0" smtClean="0">
                <a:solidFill>
                  <a:srgbClr val="006666"/>
                </a:solidFill>
              </a:rPr>
              <a:t>to apply modern recruitment technologies  during the civil service of employment.</a:t>
            </a:r>
          </a:p>
          <a:p>
            <a:pPr algn="just">
              <a:lnSpc>
                <a:spcPct val="90000"/>
              </a:lnSpc>
              <a:buClr>
                <a:srgbClr val="006666"/>
              </a:buClr>
              <a:buBlip>
                <a:blip r:embed="rId2"/>
              </a:buBlip>
            </a:pPr>
            <a:r>
              <a:rPr lang="en-US" sz="1800" dirty="0" smtClean="0">
                <a:solidFill>
                  <a:srgbClr val="006666"/>
                </a:solidFill>
              </a:rPr>
              <a:t>For example: </a:t>
            </a:r>
            <a:r>
              <a:rPr lang="en-US" sz="1800" dirty="0">
                <a:solidFill>
                  <a:srgbClr val="006666"/>
                </a:solidFill>
              </a:rPr>
              <a:t>a</a:t>
            </a:r>
            <a:r>
              <a:rPr lang="en-US" sz="1800" dirty="0" smtClean="0">
                <a:solidFill>
                  <a:srgbClr val="006666"/>
                </a:solidFill>
              </a:rPr>
              <a:t>s part of the rotation scheme eight managing employees for the Regional Offices of the FAS Russia were appointed in 2014</a:t>
            </a:r>
            <a:r>
              <a:rPr lang="en-US" sz="1800" dirty="0">
                <a:solidFill>
                  <a:srgbClr val="006666"/>
                </a:solidFill>
              </a:rPr>
              <a:t>. </a:t>
            </a:r>
            <a:endParaRPr lang="en-US" sz="1800" dirty="0" smtClean="0">
              <a:solidFill>
                <a:srgbClr val="006666"/>
              </a:solidFill>
            </a:endParaRPr>
          </a:p>
          <a:p>
            <a:pPr algn="just">
              <a:lnSpc>
                <a:spcPct val="90000"/>
              </a:lnSpc>
              <a:buClr>
                <a:srgbClr val="006666"/>
              </a:buClr>
              <a:buBlip>
                <a:blip r:embed="rId2"/>
              </a:buBlip>
            </a:pPr>
            <a:r>
              <a:rPr lang="en-US" sz="1800" dirty="0" smtClean="0">
                <a:solidFill>
                  <a:srgbClr val="006666"/>
                </a:solidFill>
              </a:rPr>
              <a:t>PhD </a:t>
            </a:r>
            <a:r>
              <a:rPr lang="en-US" sz="1800" dirty="0">
                <a:solidFill>
                  <a:srgbClr val="006666"/>
                </a:solidFill>
              </a:rPr>
              <a:t>decree helps the civil servants </a:t>
            </a:r>
            <a:r>
              <a:rPr lang="en-US" sz="1800" dirty="0" smtClean="0">
                <a:solidFill>
                  <a:srgbClr val="006666"/>
                </a:solidFill>
              </a:rPr>
              <a:t>in career </a:t>
            </a:r>
            <a:r>
              <a:rPr lang="en-US" sz="1800" dirty="0">
                <a:solidFill>
                  <a:srgbClr val="006666"/>
                </a:solidFill>
              </a:rPr>
              <a:t>development.</a:t>
            </a:r>
          </a:p>
          <a:p>
            <a:pPr algn="just">
              <a:lnSpc>
                <a:spcPct val="90000"/>
              </a:lnSpc>
              <a:buClr>
                <a:srgbClr val="006666"/>
              </a:buClr>
              <a:buFont typeface="Arial" charset="0"/>
              <a:buBlip>
                <a:blip r:embed="rId2"/>
              </a:buBlip>
            </a:pPr>
            <a:endParaRPr lang="ru-RU" sz="1800" dirty="0" smtClean="0">
              <a:solidFill>
                <a:srgbClr val="006666"/>
              </a:solidFill>
            </a:endParaRPr>
          </a:p>
        </p:txBody>
      </p:sp>
      <p:pic>
        <p:nvPicPr>
          <p:cNvPr id="35844" name="Picture 4" descr="running_up_arrow_stairs_1600_clr"/>
          <p:cNvPicPr>
            <a:picLocks noChangeAspect="1" noChangeArrowheads="1"/>
          </p:cNvPicPr>
          <p:nvPr/>
        </p:nvPicPr>
        <p:blipFill>
          <a:blip r:embed="rId3"/>
          <a:srcRect/>
          <a:stretch>
            <a:fillRect/>
          </a:stretch>
        </p:blipFill>
        <p:spPr bwMode="auto">
          <a:xfrm>
            <a:off x="0" y="2060575"/>
            <a:ext cx="4140200" cy="31051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
          <p:cNvSpPr>
            <a:spLocks noGrp="1" noChangeArrowheads="1"/>
          </p:cNvSpPr>
          <p:nvPr>
            <p:ph type="sldNum" sz="quarter" idx="10"/>
          </p:nvPr>
        </p:nvSpPr>
        <p:spPr>
          <a:ln/>
        </p:spPr>
        <p:txBody>
          <a:bodyPr/>
          <a:lstStyle/>
          <a:p>
            <a:pPr>
              <a:defRPr/>
            </a:pPr>
            <a:fld id="{33AA5A2A-EAD8-4090-A7A3-EE2218899FB4}" type="slidenum">
              <a:rPr lang="en-US"/>
              <a:pPr>
                <a:defRPr/>
              </a:pPr>
              <a:t>15</a:t>
            </a:fld>
            <a:endParaRPr lang="en-US"/>
          </a:p>
        </p:txBody>
      </p:sp>
      <p:sp>
        <p:nvSpPr>
          <p:cNvPr id="34818" name="Rectangle 2"/>
          <p:cNvSpPr>
            <a:spLocks noGrp="1" noChangeArrowheads="1"/>
          </p:cNvSpPr>
          <p:nvPr>
            <p:ph type="title"/>
          </p:nvPr>
        </p:nvSpPr>
        <p:spPr>
          <a:xfrm>
            <a:off x="0" y="115888"/>
            <a:ext cx="9144000" cy="609600"/>
          </a:xfrm>
        </p:spPr>
        <p:txBody>
          <a:bodyPr/>
          <a:lstStyle/>
          <a:p>
            <a:pPr algn="r"/>
            <a:r>
              <a:rPr lang="en-US" sz="2000" b="1" smtClean="0">
                <a:solidFill>
                  <a:schemeClr val="tx1"/>
                </a:solidFill>
              </a:rPr>
              <a:t>Formation and maintenance of interest to the FAS Russia’s activity</a:t>
            </a:r>
            <a:endParaRPr lang="ru-RU" sz="2000" b="1" smtClean="0">
              <a:solidFill>
                <a:schemeClr val="tx1"/>
              </a:solidFill>
            </a:endParaRPr>
          </a:p>
        </p:txBody>
      </p:sp>
      <p:sp>
        <p:nvSpPr>
          <p:cNvPr id="34819" name="Rectangle 3"/>
          <p:cNvSpPr>
            <a:spLocks noGrp="1" noChangeArrowheads="1"/>
          </p:cNvSpPr>
          <p:nvPr>
            <p:ph type="body" idx="1"/>
          </p:nvPr>
        </p:nvSpPr>
        <p:spPr>
          <a:xfrm>
            <a:off x="2411413" y="1268413"/>
            <a:ext cx="6553200" cy="5112915"/>
          </a:xfrm>
        </p:spPr>
        <p:txBody>
          <a:bodyPr/>
          <a:lstStyle/>
          <a:p>
            <a:pPr algn="just">
              <a:buFontTx/>
              <a:buBlip>
                <a:blip r:embed="rId2"/>
              </a:buBlip>
            </a:pPr>
            <a:r>
              <a:rPr lang="en-US" sz="1800" dirty="0" smtClean="0">
                <a:solidFill>
                  <a:srgbClr val="006666"/>
                </a:solidFill>
              </a:rPr>
              <a:t>“The Federal Antimonopoly Service is always open for young professionals” - under this slogan is annually held the “Day of Open Doors” for schoolchildren and students from the Russian leading Universities.</a:t>
            </a:r>
            <a:endParaRPr lang="ru-RU" sz="1800" dirty="0" smtClean="0">
              <a:solidFill>
                <a:srgbClr val="006666"/>
              </a:solidFill>
            </a:endParaRPr>
          </a:p>
          <a:p>
            <a:pPr algn="just">
              <a:buFontTx/>
              <a:buBlip>
                <a:blip r:embed="rId2"/>
              </a:buBlip>
            </a:pPr>
            <a:r>
              <a:rPr lang="en-US" sz="1800" dirty="0" smtClean="0">
                <a:solidFill>
                  <a:srgbClr val="006666"/>
                </a:solidFill>
              </a:rPr>
              <a:t>The FAS Russia creates conditions for practical training of students who wants to find out more about the Service activities.</a:t>
            </a:r>
          </a:p>
          <a:p>
            <a:pPr algn="just">
              <a:buFontTx/>
              <a:buBlip>
                <a:blip r:embed="rId2"/>
              </a:buBlip>
            </a:pPr>
            <a:r>
              <a:rPr lang="en-US" sz="1800" dirty="0" smtClean="0">
                <a:solidFill>
                  <a:srgbClr val="006666"/>
                </a:solidFill>
              </a:rPr>
              <a:t>The FAS Russia actively cooperates with leading Universities of the Russian Federation. At many faculties the Chairs of competition law and economics were opened where employees of the FAS Russia are lectures.</a:t>
            </a:r>
          </a:p>
          <a:p>
            <a:pPr algn="just">
              <a:buFontTx/>
              <a:buBlip>
                <a:blip r:embed="rId2"/>
              </a:buBlip>
            </a:pPr>
            <a:r>
              <a:rPr lang="en-US" sz="1800" dirty="0" smtClean="0">
                <a:solidFill>
                  <a:srgbClr val="006666"/>
                </a:solidFill>
              </a:rPr>
              <a:t>Openness is one of the key principles of activity of the FAS Russia. In this regard all information about the Service activity post on the Authority’s website                                 (URL: </a:t>
            </a:r>
            <a:r>
              <a:rPr lang="en-US" sz="1800" dirty="0">
                <a:solidFill>
                  <a:srgbClr val="006666"/>
                </a:solidFill>
                <a:cs typeface="Times New Roman" panose="02020603050405020304" pitchFamily="18" charset="0"/>
                <a:hlinkClick r:id="rId3"/>
              </a:rPr>
              <a:t>http://fas.gov.ru/</a:t>
            </a:r>
            <a:r>
              <a:rPr lang="ru-RU" sz="1800" dirty="0">
                <a:solidFill>
                  <a:srgbClr val="006666"/>
                </a:solidFill>
                <a:cs typeface="Times New Roman" panose="02020603050405020304" pitchFamily="18" charset="0"/>
                <a:hlinkClick r:id="rId3"/>
              </a:rPr>
              <a:t>http://en.fas.gov.ru</a:t>
            </a:r>
            <a:r>
              <a:rPr lang="en-US" sz="1800" dirty="0" smtClean="0">
                <a:solidFill>
                  <a:srgbClr val="006666"/>
                </a:solidFill>
              </a:rPr>
              <a:t>) and other websites (Facebook, Twitter, etc.).</a:t>
            </a:r>
            <a:endParaRPr lang="ru-RU" sz="1800" dirty="0" smtClean="0">
              <a:solidFill>
                <a:srgbClr val="006666"/>
              </a:solidFill>
            </a:endParaRPr>
          </a:p>
        </p:txBody>
      </p:sp>
      <p:pic>
        <p:nvPicPr>
          <p:cNvPr id="34823" name="Picture 7" descr="IMG_2212"/>
          <p:cNvPicPr>
            <a:picLocks noChangeAspect="1" noChangeArrowheads="1"/>
          </p:cNvPicPr>
          <p:nvPr/>
        </p:nvPicPr>
        <p:blipFill>
          <a:blip r:embed="rId4"/>
          <a:srcRect/>
          <a:stretch>
            <a:fillRect/>
          </a:stretch>
        </p:blipFill>
        <p:spPr bwMode="auto">
          <a:xfrm>
            <a:off x="0" y="1125538"/>
            <a:ext cx="2268538" cy="1806575"/>
          </a:xfrm>
          <a:prstGeom prst="rect">
            <a:avLst/>
          </a:prstGeom>
          <a:noFill/>
        </p:spPr>
      </p:pic>
      <p:pic>
        <p:nvPicPr>
          <p:cNvPr id="34824" name="Picture 8" descr="20132312115453"/>
          <p:cNvPicPr>
            <a:picLocks noChangeAspect="1" noChangeArrowheads="1"/>
          </p:cNvPicPr>
          <p:nvPr/>
        </p:nvPicPr>
        <p:blipFill>
          <a:blip r:embed="rId5"/>
          <a:srcRect/>
          <a:stretch>
            <a:fillRect/>
          </a:stretch>
        </p:blipFill>
        <p:spPr bwMode="auto">
          <a:xfrm>
            <a:off x="0" y="2924175"/>
            <a:ext cx="2268538" cy="1706563"/>
          </a:xfrm>
          <a:prstGeom prst="rect">
            <a:avLst/>
          </a:prstGeom>
          <a:noFill/>
        </p:spPr>
      </p:pic>
      <p:pic>
        <p:nvPicPr>
          <p:cNvPr id="34825" name="Picture 9" descr="IMG_5728"/>
          <p:cNvPicPr>
            <a:picLocks noChangeAspect="1" noChangeArrowheads="1"/>
          </p:cNvPicPr>
          <p:nvPr/>
        </p:nvPicPr>
        <p:blipFill>
          <a:blip r:embed="rId6"/>
          <a:srcRect/>
          <a:stretch>
            <a:fillRect/>
          </a:stretch>
        </p:blipFill>
        <p:spPr bwMode="auto">
          <a:xfrm>
            <a:off x="0" y="4581525"/>
            <a:ext cx="2268538" cy="15144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Номер слайда 3"/>
          <p:cNvSpPr txBox="1">
            <a:spLocks noGrp="1"/>
          </p:cNvSpPr>
          <p:nvPr/>
        </p:nvSpPr>
        <p:spPr bwMode="auto">
          <a:xfrm>
            <a:off x="0" y="6467475"/>
            <a:ext cx="939800" cy="390525"/>
          </a:xfrm>
          <a:prstGeom prst="rect">
            <a:avLst/>
          </a:prstGeom>
          <a:noFill/>
          <a:ln w="9525">
            <a:noFill/>
            <a:miter lim="800000"/>
            <a:headEnd/>
            <a:tailEnd/>
          </a:ln>
        </p:spPr>
        <p:txBody>
          <a:bodyPr/>
          <a:lstStyle/>
          <a:p>
            <a:pPr algn="r" eaLnBrk="0" hangingPunct="0"/>
            <a:fld id="{A86DCFE5-67AA-4524-A200-ADA3382157BF}" type="slidenum">
              <a:rPr lang="en-US" sz="1200">
                <a:solidFill>
                  <a:schemeClr val="accent2"/>
                </a:solidFill>
                <a:latin typeface="Arial Narrow" pitchFamily="34" charset="0"/>
              </a:rPr>
              <a:pPr algn="r" eaLnBrk="0" hangingPunct="0"/>
              <a:t>16</a:t>
            </a:fld>
            <a:endParaRPr lang="en-US" sz="1200">
              <a:solidFill>
                <a:schemeClr val="accent2"/>
              </a:solidFill>
              <a:latin typeface="Arial Narrow" pitchFamily="34" charset="0"/>
            </a:endParaRPr>
          </a:p>
        </p:txBody>
      </p:sp>
      <p:sp>
        <p:nvSpPr>
          <p:cNvPr id="31746" name="Rectangle 3"/>
          <p:cNvSpPr>
            <a:spLocks noGrp="1" noChangeArrowheads="1"/>
          </p:cNvSpPr>
          <p:nvPr>
            <p:ph type="body" idx="4294967295"/>
          </p:nvPr>
        </p:nvSpPr>
        <p:spPr>
          <a:xfrm>
            <a:off x="250825" y="1268413"/>
            <a:ext cx="8642350" cy="4968875"/>
          </a:xfrm>
        </p:spPr>
        <p:txBody>
          <a:bodyPr/>
          <a:lstStyle/>
          <a:p>
            <a:pPr algn="ctr" eaLnBrk="1" hangingPunct="1">
              <a:buFontTx/>
              <a:buNone/>
            </a:pPr>
            <a:r>
              <a:rPr lang="en-US" sz="4400" b="1" smtClean="0">
                <a:solidFill>
                  <a:srgbClr val="006666"/>
                </a:solidFill>
              </a:rPr>
              <a:t>THANK YOU FOR ATTENTION</a:t>
            </a:r>
            <a:r>
              <a:rPr lang="ru-RU" sz="4400" b="1" smtClean="0">
                <a:solidFill>
                  <a:srgbClr val="006666"/>
                </a:solidFill>
              </a:rPr>
              <a:t>!</a:t>
            </a:r>
            <a:endParaRPr lang="en-US" sz="4400" b="1" smtClean="0">
              <a:solidFill>
                <a:srgbClr val="006666"/>
              </a:solidFill>
            </a:endParaRPr>
          </a:p>
          <a:p>
            <a:pPr algn="ctr" eaLnBrk="1" hangingPunct="1">
              <a:buFontTx/>
              <a:buNone/>
            </a:pPr>
            <a:endParaRPr lang="ru-RU" sz="4400" b="1" smtClean="0">
              <a:solidFill>
                <a:srgbClr val="006666"/>
              </a:solidFill>
            </a:endParaRPr>
          </a:p>
        </p:txBody>
      </p:sp>
      <p:pic>
        <p:nvPicPr>
          <p:cNvPr id="31747" name="Picture 2"/>
          <p:cNvPicPr>
            <a:picLocks noChangeAspect="1" noChangeArrowheads="1"/>
          </p:cNvPicPr>
          <p:nvPr/>
        </p:nvPicPr>
        <p:blipFill>
          <a:blip r:embed="rId2"/>
          <a:srcRect/>
          <a:stretch>
            <a:fillRect/>
          </a:stretch>
        </p:blipFill>
        <p:spPr bwMode="auto">
          <a:xfrm>
            <a:off x="1295400" y="2262188"/>
            <a:ext cx="685800" cy="692150"/>
          </a:xfrm>
          <a:prstGeom prst="rect">
            <a:avLst/>
          </a:prstGeom>
          <a:noFill/>
          <a:ln w="9525">
            <a:noFill/>
            <a:round/>
            <a:headEnd/>
            <a:tailEnd/>
          </a:ln>
        </p:spPr>
      </p:pic>
      <p:pic>
        <p:nvPicPr>
          <p:cNvPr id="31748" name="Picture 3"/>
          <p:cNvPicPr>
            <a:picLocks noChangeAspect="1" noChangeArrowheads="1"/>
          </p:cNvPicPr>
          <p:nvPr/>
        </p:nvPicPr>
        <p:blipFill>
          <a:blip r:embed="rId3"/>
          <a:srcRect/>
          <a:stretch>
            <a:fillRect/>
          </a:stretch>
        </p:blipFill>
        <p:spPr bwMode="auto">
          <a:xfrm>
            <a:off x="2484438" y="3213100"/>
            <a:ext cx="577850" cy="533400"/>
          </a:xfrm>
          <a:prstGeom prst="rect">
            <a:avLst/>
          </a:prstGeom>
          <a:noFill/>
          <a:ln w="9525">
            <a:noFill/>
            <a:round/>
            <a:headEnd/>
            <a:tailEnd/>
          </a:ln>
        </p:spPr>
      </p:pic>
      <p:pic>
        <p:nvPicPr>
          <p:cNvPr id="31749" name="Picture 4"/>
          <p:cNvPicPr>
            <a:picLocks noChangeAspect="1" noChangeArrowheads="1"/>
          </p:cNvPicPr>
          <p:nvPr/>
        </p:nvPicPr>
        <p:blipFill>
          <a:blip r:embed="rId4"/>
          <a:srcRect/>
          <a:stretch>
            <a:fillRect/>
          </a:stretch>
        </p:blipFill>
        <p:spPr bwMode="auto">
          <a:xfrm>
            <a:off x="2268538" y="3789363"/>
            <a:ext cx="908050" cy="838200"/>
          </a:xfrm>
          <a:prstGeom prst="rect">
            <a:avLst/>
          </a:prstGeom>
          <a:noFill/>
          <a:ln w="9525">
            <a:noFill/>
            <a:round/>
            <a:headEnd/>
            <a:tailEnd/>
          </a:ln>
        </p:spPr>
      </p:pic>
      <p:sp>
        <p:nvSpPr>
          <p:cNvPr id="31750" name="Text Box 5"/>
          <p:cNvSpPr txBox="1">
            <a:spLocks noChangeArrowheads="1"/>
          </p:cNvSpPr>
          <p:nvPr/>
        </p:nvSpPr>
        <p:spPr bwMode="auto">
          <a:xfrm>
            <a:off x="2106613" y="2362200"/>
            <a:ext cx="2541587" cy="555625"/>
          </a:xfrm>
          <a:prstGeom prst="rect">
            <a:avLst/>
          </a:prstGeom>
          <a:noFill/>
          <a:ln w="9525">
            <a:noFill/>
            <a:round/>
            <a:headEnd/>
            <a:tailEnd/>
          </a:ln>
        </p:spPr>
        <p:txBody>
          <a:bodyPr lIns="90000" tIns="46800" rIns="90000" bIns="46800">
            <a:spAutoFit/>
          </a:bodyPr>
          <a:lstStyle/>
          <a:p>
            <a: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6666"/>
                </a:solidFill>
              </a:rPr>
              <a:t>en.fas.gov.ru</a:t>
            </a:r>
          </a:p>
        </p:txBody>
      </p:sp>
      <p:sp>
        <p:nvSpPr>
          <p:cNvPr id="31751" name="Text Box 6"/>
          <p:cNvSpPr txBox="1">
            <a:spLocks noChangeArrowheads="1"/>
          </p:cNvSpPr>
          <p:nvPr/>
        </p:nvSpPr>
        <p:spPr bwMode="auto">
          <a:xfrm>
            <a:off x="3203575" y="3141663"/>
            <a:ext cx="2016125" cy="550862"/>
          </a:xfrm>
          <a:prstGeom prst="rect">
            <a:avLst/>
          </a:prstGeom>
          <a:noFill/>
          <a:ln w="9525">
            <a:noFill/>
            <a:round/>
            <a:headEnd/>
            <a:tailEnd/>
          </a:ln>
        </p:spPr>
        <p:txBody>
          <a:bodyPr lIns="90000" tIns="46800" rIns="90000" bIns="46800">
            <a:spAutoFit/>
          </a:bodyPr>
          <a:lstStyle/>
          <a:p>
            <a: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6666"/>
                </a:solidFill>
              </a:rPr>
              <a:t>FAS-book</a:t>
            </a:r>
          </a:p>
        </p:txBody>
      </p:sp>
      <p:pic>
        <p:nvPicPr>
          <p:cNvPr id="31752" name="Picture 8"/>
          <p:cNvPicPr>
            <a:picLocks noChangeAspect="1" noChangeArrowheads="1"/>
          </p:cNvPicPr>
          <p:nvPr/>
        </p:nvPicPr>
        <p:blipFill>
          <a:blip r:embed="rId5"/>
          <a:srcRect/>
          <a:stretch>
            <a:fillRect/>
          </a:stretch>
        </p:blipFill>
        <p:spPr bwMode="auto">
          <a:xfrm>
            <a:off x="2339975" y="4581525"/>
            <a:ext cx="714375" cy="714375"/>
          </a:xfrm>
          <a:prstGeom prst="rect">
            <a:avLst/>
          </a:prstGeom>
          <a:noFill/>
          <a:ln w="9525">
            <a:noFill/>
            <a:round/>
            <a:headEnd/>
            <a:tailEnd/>
          </a:ln>
        </p:spPr>
      </p:pic>
      <p:sp>
        <p:nvSpPr>
          <p:cNvPr id="31753" name="Text Box 9"/>
          <p:cNvSpPr txBox="1">
            <a:spLocks noChangeArrowheads="1"/>
          </p:cNvSpPr>
          <p:nvPr/>
        </p:nvSpPr>
        <p:spPr bwMode="auto">
          <a:xfrm>
            <a:off x="3286125" y="4714875"/>
            <a:ext cx="1704975" cy="550863"/>
          </a:xfrm>
          <a:prstGeom prst="rect">
            <a:avLst/>
          </a:prstGeom>
          <a:noFill/>
          <a:ln w="9525">
            <a:noFill/>
            <a:round/>
            <a:headEnd/>
            <a:tailEnd/>
          </a:ln>
        </p:spPr>
        <p:txBody>
          <a:bodyPr lIns="90000" tIns="46800" rIns="90000" bIns="46800">
            <a:spAutoFit/>
          </a:bodyPr>
          <a:lstStyle/>
          <a:p>
            <a: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6666"/>
                </a:solidFill>
              </a:rPr>
              <a:t>fasovka</a:t>
            </a:r>
          </a:p>
        </p:txBody>
      </p:sp>
      <p:pic>
        <p:nvPicPr>
          <p:cNvPr id="31754" name="Picture 12"/>
          <p:cNvPicPr>
            <a:picLocks noChangeAspect="1" noChangeArrowheads="1"/>
          </p:cNvPicPr>
          <p:nvPr/>
        </p:nvPicPr>
        <p:blipFill>
          <a:blip r:embed="rId6"/>
          <a:srcRect/>
          <a:stretch>
            <a:fillRect/>
          </a:stretch>
        </p:blipFill>
        <p:spPr bwMode="auto">
          <a:xfrm>
            <a:off x="4716463" y="2205038"/>
            <a:ext cx="687387" cy="709612"/>
          </a:xfrm>
          <a:prstGeom prst="rect">
            <a:avLst/>
          </a:prstGeom>
          <a:noFill/>
          <a:ln w="9525">
            <a:noFill/>
            <a:round/>
            <a:headEnd/>
            <a:tailEnd/>
          </a:ln>
        </p:spPr>
      </p:pic>
      <p:pic>
        <p:nvPicPr>
          <p:cNvPr id="31755" name="Picture 18"/>
          <p:cNvPicPr>
            <a:picLocks noChangeAspect="1" noChangeArrowheads="1"/>
          </p:cNvPicPr>
          <p:nvPr/>
        </p:nvPicPr>
        <p:blipFill>
          <a:blip r:embed="rId7"/>
          <a:srcRect/>
          <a:stretch>
            <a:fillRect/>
          </a:stretch>
        </p:blipFill>
        <p:spPr bwMode="auto">
          <a:xfrm>
            <a:off x="2428875" y="5429250"/>
            <a:ext cx="785813" cy="642938"/>
          </a:xfrm>
          <a:prstGeom prst="rect">
            <a:avLst/>
          </a:prstGeom>
          <a:noFill/>
          <a:ln w="9525">
            <a:noFill/>
            <a:round/>
            <a:headEnd/>
            <a:tailEnd/>
          </a:ln>
        </p:spPr>
      </p:pic>
      <p:sp>
        <p:nvSpPr>
          <p:cNvPr id="31756" name="Text Box 7"/>
          <p:cNvSpPr txBox="1">
            <a:spLocks noChangeArrowheads="1"/>
          </p:cNvSpPr>
          <p:nvPr/>
        </p:nvSpPr>
        <p:spPr bwMode="auto">
          <a:xfrm>
            <a:off x="3203575" y="3933825"/>
            <a:ext cx="5373688" cy="550863"/>
          </a:xfrm>
          <a:prstGeom prst="rect">
            <a:avLst/>
          </a:prstGeom>
          <a:noFill/>
          <a:ln w="9525">
            <a:noFill/>
            <a:round/>
            <a:headEnd/>
            <a:tailEnd/>
          </a:ln>
        </p:spPr>
        <p:txBody>
          <a:bodyPr lIns="90000" tIns="46800" rIns="90000" bIns="46800">
            <a:spAutoFit/>
          </a:bodyPr>
          <a:lstStyle/>
          <a:p>
            <a: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6666"/>
                </a:solidFill>
              </a:rPr>
              <a:t>@rus_fas</a:t>
            </a:r>
            <a:r>
              <a:rPr lang="ru-RU">
                <a:solidFill>
                  <a:srgbClr val="006666"/>
                </a:solidFill>
              </a:rPr>
              <a:t> </a:t>
            </a:r>
            <a:r>
              <a:rPr lang="en-US">
                <a:solidFill>
                  <a:srgbClr val="006666"/>
                </a:solidFill>
              </a:rPr>
              <a:t>&amp;</a:t>
            </a:r>
            <a:r>
              <a:rPr lang="ru-RU">
                <a:solidFill>
                  <a:srgbClr val="006666"/>
                </a:solidFill>
              </a:rPr>
              <a:t> </a:t>
            </a:r>
            <a:r>
              <a:rPr lang="en-US">
                <a:solidFill>
                  <a:srgbClr val="006666"/>
                </a:solidFill>
              </a:rPr>
              <a:t>@fas_rf (eng)</a:t>
            </a:r>
          </a:p>
        </p:txBody>
      </p:sp>
      <p:sp>
        <p:nvSpPr>
          <p:cNvPr id="31757" name="Text Box 17"/>
          <p:cNvSpPr txBox="1">
            <a:spLocks noChangeArrowheads="1"/>
          </p:cNvSpPr>
          <p:nvPr/>
        </p:nvSpPr>
        <p:spPr bwMode="auto">
          <a:xfrm>
            <a:off x="3286125" y="5500688"/>
            <a:ext cx="5110163" cy="550862"/>
          </a:xfrm>
          <a:prstGeom prst="rect">
            <a:avLst/>
          </a:prstGeom>
          <a:noFill/>
          <a:ln w="9525">
            <a:noFill/>
            <a:round/>
            <a:headEnd/>
            <a:tailEnd/>
          </a:ln>
        </p:spPr>
        <p:txBody>
          <a:bodyPr lIns="90000" tIns="46800" rIns="90000" bIns="46800">
            <a:spAutoFit/>
          </a:bodyPr>
          <a:lstStyle/>
          <a:p>
            <a: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6666"/>
                </a:solidFill>
              </a:rPr>
              <a:t>international@fas.gov.ru</a:t>
            </a:r>
          </a:p>
        </p:txBody>
      </p:sp>
      <p:sp>
        <p:nvSpPr>
          <p:cNvPr id="31758" name="Text Box 13"/>
          <p:cNvSpPr txBox="1">
            <a:spLocks noChangeArrowheads="1"/>
          </p:cNvSpPr>
          <p:nvPr/>
        </p:nvSpPr>
        <p:spPr bwMode="auto">
          <a:xfrm>
            <a:off x="5459413" y="2341563"/>
            <a:ext cx="2713037" cy="550862"/>
          </a:xfrm>
          <a:prstGeom prst="rect">
            <a:avLst/>
          </a:prstGeom>
          <a:noFill/>
          <a:ln w="9525">
            <a:noFill/>
            <a:round/>
            <a:headEnd/>
            <a:tailEnd/>
          </a:ln>
        </p:spPr>
        <p:txBody>
          <a:bodyPr lIns="90000" tIns="46800" rIns="90000" bIns="46800">
            <a:spAutoFit/>
          </a:bodyPr>
          <a:lstStyle/>
          <a:p>
            <a:pP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6666"/>
                </a:solidFill>
              </a:rPr>
              <a:t>emc.fas.gov.ru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4"/>
            <a:ext cx="9144000"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descr="CCS LOGO.png"/>
          <p:cNvPicPr>
            <a:picLocks noChangeAspect="1"/>
          </p:cNvPicPr>
          <p:nvPr/>
        </p:nvPicPr>
        <p:blipFill>
          <a:blip r:embed="rId3" cstate="print"/>
          <a:srcRect/>
          <a:stretch>
            <a:fillRect/>
          </a:stretch>
        </p:blipFill>
        <p:spPr bwMode="auto">
          <a:xfrm>
            <a:off x="539552" y="476672"/>
            <a:ext cx="2396173" cy="2149548"/>
          </a:xfrm>
          <a:prstGeom prst="rect">
            <a:avLst/>
          </a:prstGeom>
          <a:noFill/>
          <a:ln w="9525">
            <a:noFill/>
            <a:miter lim="800000"/>
            <a:headEnd/>
            <a:tailEnd/>
          </a:ln>
        </p:spPr>
      </p:pic>
      <p:pic>
        <p:nvPicPr>
          <p:cNvPr id="4" name="Picture 7"/>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03848" y="548680"/>
            <a:ext cx="5472608" cy="1152128"/>
          </a:xfrm>
          <a:prstGeom prst="rect">
            <a:avLst/>
          </a:prstGeom>
          <a:noFill/>
          <a:ln>
            <a:noFill/>
          </a:ln>
          <a:effectLst>
            <a:glow rad="63500">
              <a:schemeClr val="accent1">
                <a:satMod val="175000"/>
                <a:alpha val="40000"/>
              </a:schemeClr>
            </a:glow>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
          <p:cNvSpPr txBox="1"/>
          <p:nvPr/>
        </p:nvSpPr>
        <p:spPr bwMode="auto">
          <a:xfrm>
            <a:off x="7004745" y="6351711"/>
            <a:ext cx="1959743" cy="400110"/>
          </a:xfrm>
          <a:prstGeom prst="rect">
            <a:avLst/>
          </a:prstGeom>
          <a:noFill/>
        </p:spPr>
        <p:txBody>
          <a:bodyPr wrap="square">
            <a:spAutoFit/>
          </a:bodyPr>
          <a:lstStyle/>
          <a:p>
            <a:pPr fontAlgn="auto">
              <a:spcBef>
                <a:spcPts val="0"/>
              </a:spcBef>
              <a:spcAft>
                <a:spcPts val="0"/>
              </a:spcAft>
              <a:defRPr/>
            </a:pPr>
            <a:r>
              <a:rPr lang="en-US" sz="2000" b="1" spc="-150" dirty="0">
                <a:solidFill>
                  <a:srgbClr val="003550"/>
                </a:solidFill>
                <a:latin typeface="Arial"/>
                <a:cs typeface="Arial" pitchFamily="34" charset="0"/>
              </a:rPr>
              <a:t>www.ccs.gov.sg</a:t>
            </a:r>
            <a:endParaRPr lang="en-SG" sz="2000" b="1" spc="-150" dirty="0">
              <a:solidFill>
                <a:srgbClr val="003550"/>
              </a:solidFill>
              <a:latin typeface="Arial"/>
              <a:cs typeface="Arial" pitchFamily="34" charset="0"/>
            </a:endParaRPr>
          </a:p>
        </p:txBody>
      </p:sp>
    </p:spTree>
    <p:extLst>
      <p:ext uri="{BB962C8B-B14F-4D97-AF65-F5344CB8AC3E}">
        <p14:creationId xmlns:p14="http://schemas.microsoft.com/office/powerpoint/2010/main" val="2574899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956545051"/>
              </p:ext>
            </p:extLst>
          </p:nvPr>
        </p:nvGraphicFramePr>
        <p:xfrm>
          <a:off x="1248224" y="3598010"/>
          <a:ext cx="6574974" cy="3104568"/>
        </p:xfrm>
        <a:graphic>
          <a:graphicData uri="http://schemas.openxmlformats.org/drawingml/2006/table">
            <a:tbl>
              <a:tblPr firstRow="1" firstCol="1" bandRow="1">
                <a:tableStyleId>{5C22544A-7EE6-4342-B048-85BDC9FD1C3A}</a:tableStyleId>
              </a:tblPr>
              <a:tblGrid>
                <a:gridCol w="4876796"/>
                <a:gridCol w="756091"/>
                <a:gridCol w="942087"/>
              </a:tblGrid>
              <a:tr h="654759">
                <a:tc>
                  <a:txBody>
                    <a:bodyPr/>
                    <a:lstStyle/>
                    <a:p>
                      <a:pPr>
                        <a:spcAft>
                          <a:spcPts val="0"/>
                        </a:spcAft>
                      </a:pPr>
                      <a:r>
                        <a:rPr lang="en-SG" sz="2000" b="1" dirty="0" smtClean="0">
                          <a:solidFill>
                            <a:schemeClr val="bg1"/>
                          </a:solidFill>
                          <a:effectLst/>
                          <a:latin typeface="Calibri" panose="020F0502020204030204" pitchFamily="34" charset="0"/>
                          <a:cs typeface="Calibri" panose="020F0502020204030204" pitchFamily="34" charset="0"/>
                        </a:rPr>
                        <a:t>CCS Staff Profile by Job Category  </a:t>
                      </a:r>
                    </a:p>
                    <a:p>
                      <a:pPr>
                        <a:spcAft>
                          <a:spcPts val="0"/>
                        </a:spcAft>
                      </a:pPr>
                      <a:r>
                        <a:rPr lang="en-SG" sz="2000" b="1" dirty="0" smtClean="0">
                          <a:solidFill>
                            <a:srgbClr val="FFFF00"/>
                          </a:solidFill>
                          <a:effectLst/>
                          <a:latin typeface="Calibri" panose="020F0502020204030204" pitchFamily="34" charset="0"/>
                          <a:cs typeface="Calibri" panose="020F0502020204030204" pitchFamily="34" charset="0"/>
                        </a:rPr>
                        <a:t>[as of 29 Feb 2016]</a:t>
                      </a:r>
                    </a:p>
                    <a:p>
                      <a:pPr>
                        <a:spcAft>
                          <a:spcPts val="0"/>
                        </a:spcAft>
                      </a:pPr>
                      <a:endParaRPr lang="en-SG" sz="1800" b="1" dirty="0">
                        <a:solidFill>
                          <a:srgbClr val="FFFF00"/>
                        </a:solidFill>
                        <a:effectLst/>
                        <a:latin typeface="Calibri" panose="020F0502020204030204" pitchFamily="34" charset="0"/>
                        <a:ea typeface="Calibri"/>
                        <a:cs typeface="Calibri" panose="020F0502020204030204" pitchFamily="34" charset="0"/>
                      </a:endParaRPr>
                    </a:p>
                  </a:txBody>
                  <a:tcPr marL="68580" marR="68580" marT="0" marB="0">
                    <a:solidFill>
                      <a:srgbClr val="002060"/>
                    </a:solidFill>
                  </a:tcPr>
                </a:tc>
                <a:tc>
                  <a:txBody>
                    <a:bodyPr/>
                    <a:lstStyle/>
                    <a:p>
                      <a:pPr algn="ctr">
                        <a:spcAft>
                          <a:spcPts val="0"/>
                        </a:spcAft>
                      </a:pPr>
                      <a:r>
                        <a:rPr lang="en-GB" sz="1800" b="1" dirty="0" smtClean="0">
                          <a:solidFill>
                            <a:schemeClr val="bg1"/>
                          </a:solidFill>
                          <a:effectLst/>
                          <a:latin typeface="Calibri" panose="020F0502020204030204" pitchFamily="34" charset="0"/>
                          <a:ea typeface="Calibri"/>
                          <a:cs typeface="Calibri" panose="020F0502020204030204" pitchFamily="34" charset="0"/>
                        </a:rPr>
                        <a:t>No.</a:t>
                      </a:r>
                      <a:endParaRPr lang="en-SG" sz="18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solidFill>
                      <a:srgbClr val="002060"/>
                    </a:solidFill>
                  </a:tcPr>
                </a:tc>
                <a:tc>
                  <a:txBody>
                    <a:bodyPr/>
                    <a:lstStyle/>
                    <a:p>
                      <a:pPr algn="ctr">
                        <a:spcAft>
                          <a:spcPts val="0"/>
                        </a:spcAft>
                      </a:pPr>
                      <a:r>
                        <a:rPr lang="en-SG" sz="1800" b="1" dirty="0" smtClean="0">
                          <a:solidFill>
                            <a:schemeClr val="bg1"/>
                          </a:solidFill>
                          <a:effectLst/>
                          <a:latin typeface="Calibri" panose="020F0502020204030204" pitchFamily="34" charset="0"/>
                          <a:cs typeface="Calibri" panose="020F0502020204030204" pitchFamily="34" charset="0"/>
                        </a:rPr>
                        <a:t>%</a:t>
                      </a:r>
                      <a:endParaRPr lang="en-SG" sz="1800" b="1"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solidFill>
                      <a:srgbClr val="002060"/>
                    </a:solidFill>
                  </a:tcPr>
                </a:tc>
              </a:tr>
              <a:tr h="654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800" dirty="0" smtClean="0">
                          <a:solidFill>
                            <a:srgbClr val="002060"/>
                          </a:solidFill>
                          <a:effectLst/>
                          <a:latin typeface="Calibri" panose="020F0502020204030204" pitchFamily="34" charset="0"/>
                          <a:cs typeface="Calibri" panose="020F0502020204030204" pitchFamily="34" charset="0"/>
                        </a:rPr>
                        <a:t>Specialist staff </a:t>
                      </a:r>
                      <a:r>
                        <a:rPr lang="en-SG" sz="1800" baseline="0" dirty="0" smtClean="0">
                          <a:solidFill>
                            <a:srgbClr val="002060"/>
                          </a:solidFill>
                          <a:effectLst/>
                          <a:latin typeface="Calibri" panose="020F0502020204030204" pitchFamily="34" charset="0"/>
                          <a:cs typeface="Calibri" panose="020F0502020204030204" pitchFamily="34" charset="0"/>
                        </a:rPr>
                        <a:t>involved in Case work, Advisories and Market Studies</a:t>
                      </a:r>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CC99"/>
                    </a:solidFill>
                  </a:tcPr>
                </a:tc>
                <a:tc>
                  <a:txBody>
                    <a:bodyPr/>
                    <a:lstStyle/>
                    <a:p>
                      <a:pPr algn="ctr">
                        <a:spcAft>
                          <a:spcPts val="0"/>
                        </a:spcAft>
                      </a:pPr>
                      <a:r>
                        <a:rPr lang="en-GB" sz="1800" b="1" dirty="0" smtClean="0">
                          <a:solidFill>
                            <a:srgbClr val="002060"/>
                          </a:solidFill>
                          <a:effectLst/>
                          <a:latin typeface="Calibri" panose="020F0502020204030204" pitchFamily="34" charset="0"/>
                          <a:ea typeface="Calibri"/>
                          <a:cs typeface="Calibri" panose="020F0502020204030204" pitchFamily="34" charset="0"/>
                        </a:rPr>
                        <a:t>32</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CC99"/>
                    </a:solidFill>
                  </a:tcPr>
                </a:tc>
                <a:tc>
                  <a:txBody>
                    <a:bodyPr/>
                    <a:lstStyle/>
                    <a:p>
                      <a:pPr algn="ctr">
                        <a:spcAft>
                          <a:spcPts val="0"/>
                        </a:spcAft>
                      </a:pPr>
                      <a:r>
                        <a:rPr lang="en-GB" sz="1800" b="1" dirty="0" smtClean="0">
                          <a:solidFill>
                            <a:srgbClr val="002060"/>
                          </a:solidFill>
                          <a:effectLst/>
                          <a:latin typeface="Calibri" panose="020F0502020204030204" pitchFamily="34" charset="0"/>
                          <a:ea typeface="Calibri"/>
                          <a:cs typeface="Calibri" panose="020F0502020204030204" pitchFamily="34" charset="0"/>
                        </a:rPr>
                        <a:t>51%</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CC99"/>
                    </a:solidFill>
                  </a:tcPr>
                </a:tc>
              </a:tr>
              <a:tr h="654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800" dirty="0" smtClean="0">
                          <a:solidFill>
                            <a:srgbClr val="002060"/>
                          </a:solidFill>
                          <a:effectLst/>
                          <a:latin typeface="Calibri" panose="020F0502020204030204" pitchFamily="34" charset="0"/>
                          <a:cs typeface="Calibri" panose="020F0502020204030204" pitchFamily="34" charset="0"/>
                        </a:rPr>
                        <a:t>Generalist</a:t>
                      </a:r>
                      <a:r>
                        <a:rPr lang="en-SG" sz="1800" baseline="0" dirty="0" smtClean="0">
                          <a:solidFill>
                            <a:srgbClr val="002060"/>
                          </a:solidFill>
                          <a:effectLst/>
                          <a:latin typeface="Calibri" panose="020F0502020204030204" pitchFamily="34" charset="0"/>
                          <a:cs typeface="Calibri" panose="020F0502020204030204" pitchFamily="34" charset="0"/>
                        </a:rPr>
                        <a:t> staff e.g. HR, Finance, IT and Strategic Planning</a:t>
                      </a:r>
                      <a:endParaRPr lang="en-SG" sz="1800" dirty="0" smtClean="0">
                        <a:solidFill>
                          <a:srgbClr val="002060"/>
                        </a:solidFill>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9933"/>
                    </a:solidFill>
                  </a:tcPr>
                </a:tc>
                <a:tc>
                  <a:txBody>
                    <a:bodyPr/>
                    <a:lstStyle/>
                    <a:p>
                      <a:pPr algn="ctr">
                        <a:spcAft>
                          <a:spcPts val="0"/>
                        </a:spcAft>
                      </a:pPr>
                      <a:r>
                        <a:rPr lang="en-GB" sz="1800" b="1" dirty="0" smtClean="0">
                          <a:solidFill>
                            <a:srgbClr val="002060"/>
                          </a:solidFill>
                          <a:effectLst/>
                          <a:latin typeface="Calibri" panose="020F0502020204030204" pitchFamily="34" charset="0"/>
                          <a:ea typeface="Calibri"/>
                          <a:cs typeface="Calibri" panose="020F0502020204030204" pitchFamily="34" charset="0"/>
                        </a:rPr>
                        <a:t>24</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9933"/>
                    </a:solidFill>
                  </a:tcPr>
                </a:tc>
                <a:tc>
                  <a:txBody>
                    <a:bodyPr/>
                    <a:lstStyle/>
                    <a:p>
                      <a:pPr algn="ctr">
                        <a:spcAft>
                          <a:spcPts val="0"/>
                        </a:spcAft>
                      </a:pPr>
                      <a:r>
                        <a:rPr lang="en-GB" sz="1800" b="1" dirty="0" smtClean="0">
                          <a:solidFill>
                            <a:srgbClr val="002060"/>
                          </a:solidFill>
                          <a:effectLst/>
                          <a:latin typeface="Calibri" panose="020F0502020204030204" pitchFamily="34" charset="0"/>
                          <a:ea typeface="Calibri"/>
                          <a:cs typeface="Calibri" panose="020F0502020204030204" pitchFamily="34" charset="0"/>
                        </a:rPr>
                        <a:t>38%</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9933"/>
                    </a:solidFill>
                  </a:tcPr>
                </a:tc>
              </a:tr>
              <a:tr h="436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800" dirty="0" smtClean="0">
                          <a:solidFill>
                            <a:srgbClr val="002060"/>
                          </a:solidFill>
                          <a:effectLst/>
                          <a:latin typeface="Calibri" panose="020F0502020204030204" pitchFamily="34" charset="0"/>
                          <a:cs typeface="Calibri" panose="020F0502020204030204" pitchFamily="34" charset="0"/>
                        </a:rPr>
                        <a:t>CCS Senior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dirty="0">
                        <a:effectLst/>
                        <a:latin typeface="Calibri" panose="020F0502020204030204" pitchFamily="34" charset="0"/>
                        <a:ea typeface="Calibri"/>
                        <a:cs typeface="Calibri" panose="020F0502020204030204" pitchFamily="34" charset="0"/>
                      </a:endParaRPr>
                    </a:p>
                  </a:txBody>
                  <a:tcPr marL="68580" marR="68580" marT="0" marB="0">
                    <a:solidFill>
                      <a:srgbClr val="FFCC99"/>
                    </a:solidFill>
                  </a:tcPr>
                </a:tc>
                <a:tc>
                  <a:txBody>
                    <a:bodyPr/>
                    <a:lstStyle/>
                    <a:p>
                      <a:pPr algn="ctr">
                        <a:spcAft>
                          <a:spcPts val="0"/>
                        </a:spcAft>
                      </a:pPr>
                      <a:r>
                        <a:rPr lang="en-GB" sz="1800" b="1" dirty="0" smtClean="0">
                          <a:solidFill>
                            <a:srgbClr val="002060"/>
                          </a:solidFill>
                          <a:effectLst/>
                          <a:latin typeface="Calibri" panose="020F0502020204030204" pitchFamily="34" charset="0"/>
                          <a:ea typeface="Calibri"/>
                          <a:cs typeface="Calibri" panose="020F0502020204030204" pitchFamily="34" charset="0"/>
                        </a:rPr>
                        <a:t>7</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CC99"/>
                    </a:solidFill>
                  </a:tcPr>
                </a:tc>
                <a:tc>
                  <a:txBody>
                    <a:bodyPr/>
                    <a:lstStyle/>
                    <a:p>
                      <a:pPr algn="ctr">
                        <a:spcAft>
                          <a:spcPts val="0"/>
                        </a:spcAft>
                      </a:pPr>
                      <a:r>
                        <a:rPr lang="en-GB" sz="1800" b="1" dirty="0" smtClean="0">
                          <a:solidFill>
                            <a:srgbClr val="002060"/>
                          </a:solidFill>
                          <a:effectLst/>
                          <a:latin typeface="Calibri" panose="020F0502020204030204" pitchFamily="34" charset="0"/>
                          <a:ea typeface="Calibri"/>
                          <a:cs typeface="Calibri" panose="020F0502020204030204" pitchFamily="34" charset="0"/>
                        </a:rPr>
                        <a:t>11%</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rgbClr val="FFCC99"/>
                    </a:solidFill>
                  </a:tcPr>
                </a:tc>
              </a:tr>
              <a:tr h="300408">
                <a:tc>
                  <a:txBody>
                    <a:bodyPr/>
                    <a:lstStyle/>
                    <a:p>
                      <a:pPr algn="r">
                        <a:spcAft>
                          <a:spcPts val="0"/>
                        </a:spcAft>
                      </a:pPr>
                      <a:r>
                        <a:rPr lang="en-SG" sz="1800" dirty="0" smtClean="0">
                          <a:solidFill>
                            <a:srgbClr val="002060"/>
                          </a:solidFill>
                          <a:effectLst/>
                          <a:latin typeface="Calibri" panose="020F0502020204030204" pitchFamily="34" charset="0"/>
                          <a:cs typeface="Calibri" panose="020F0502020204030204" pitchFamily="34" charset="0"/>
                        </a:rPr>
                        <a:t>TOTAL:</a:t>
                      </a:r>
                      <a:endParaRPr lang="en-SG" sz="1800"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chemeClr val="bg1"/>
                    </a:solidFill>
                  </a:tcPr>
                </a:tc>
                <a:tc>
                  <a:txBody>
                    <a:bodyPr/>
                    <a:lstStyle/>
                    <a:p>
                      <a:pPr algn="ctr">
                        <a:spcAft>
                          <a:spcPts val="0"/>
                        </a:spcAft>
                      </a:pPr>
                      <a:r>
                        <a:rPr lang="en-GB" sz="1800" b="1" dirty="0" smtClean="0">
                          <a:solidFill>
                            <a:srgbClr val="002060"/>
                          </a:solidFill>
                          <a:effectLst/>
                          <a:latin typeface="Calibri" panose="020F0502020204030204" pitchFamily="34" charset="0"/>
                          <a:ea typeface="Calibri"/>
                          <a:cs typeface="Calibri" panose="020F0502020204030204" pitchFamily="34" charset="0"/>
                        </a:rPr>
                        <a:t>63</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chemeClr val="bg1"/>
                    </a:solidFill>
                  </a:tcPr>
                </a:tc>
                <a:tc>
                  <a:txBody>
                    <a:bodyPr/>
                    <a:lstStyle/>
                    <a:p>
                      <a:pPr algn="ctr">
                        <a:spcAft>
                          <a:spcPts val="0"/>
                        </a:spcAft>
                      </a:pPr>
                      <a:r>
                        <a:rPr lang="en-SG" sz="1800" b="1" dirty="0">
                          <a:effectLst/>
                          <a:latin typeface="Calibri" panose="020F0502020204030204" pitchFamily="34" charset="0"/>
                          <a:cs typeface="Calibri" panose="020F0502020204030204" pitchFamily="34" charset="0"/>
                        </a:rPr>
                        <a:t> </a:t>
                      </a:r>
                      <a:r>
                        <a:rPr lang="en-SG" sz="1800" b="1" dirty="0" smtClean="0">
                          <a:solidFill>
                            <a:srgbClr val="002060"/>
                          </a:solidFill>
                          <a:effectLst/>
                          <a:latin typeface="Calibri" panose="020F0502020204030204" pitchFamily="34" charset="0"/>
                          <a:cs typeface="Calibri" panose="020F0502020204030204" pitchFamily="34" charset="0"/>
                        </a:rPr>
                        <a:t>100%</a:t>
                      </a:r>
                      <a:endParaRPr lang="en-SG" sz="1800" b="1" dirty="0">
                        <a:solidFill>
                          <a:srgbClr val="002060"/>
                        </a:solidFill>
                        <a:effectLst/>
                        <a:latin typeface="Calibri" panose="020F0502020204030204" pitchFamily="34" charset="0"/>
                        <a:ea typeface="Calibri"/>
                        <a:cs typeface="Calibri" panose="020F0502020204030204" pitchFamily="34" charset="0"/>
                      </a:endParaRPr>
                    </a:p>
                  </a:txBody>
                  <a:tcPr marL="68580" marR="68580" marT="0" marB="0">
                    <a:solidFill>
                      <a:schemeClr val="bg1"/>
                    </a:solidFill>
                  </a:tcPr>
                </a:tc>
              </a:tr>
            </a:tbl>
          </a:graphicData>
        </a:graphic>
      </p:graphicFrame>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0033CC"/>
                </a:solidFill>
                <a:latin typeface="Calibri" panose="020F0502020204030204" pitchFamily="34" charset="0"/>
                <a:cs typeface="Calibri" panose="020F0502020204030204" pitchFamily="34" charset="0"/>
              </a:rPr>
              <a:t>CCS’s ORGANISATIONAL PROFILE</a:t>
            </a:r>
            <a:endParaRPr lang="en-GB" sz="2800" b="1" kern="0" dirty="0">
              <a:solidFill>
                <a:srgbClr val="0033CC"/>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792845"/>
            <a:ext cx="91821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791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3333FF"/>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7" name="Rectangle 4"/>
          <p:cNvSpPr txBox="1">
            <a:spLocks noChangeArrowheads="1"/>
          </p:cNvSpPr>
          <p:nvPr/>
        </p:nvSpPr>
        <p:spPr bwMode="auto">
          <a:xfrm>
            <a:off x="1669144" y="1293917"/>
            <a:ext cx="6037940" cy="4453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3600" b="1" kern="0" dirty="0" smtClean="0">
                <a:solidFill>
                  <a:srgbClr val="FF0000"/>
                </a:solidFill>
                <a:latin typeface="Calibri" panose="020F0502020204030204" pitchFamily="34" charset="0"/>
                <a:cs typeface="Calibri" panose="020F0502020204030204" pitchFamily="34" charset="0"/>
              </a:rPr>
              <a:t>Two Categories:</a:t>
            </a:r>
          </a:p>
          <a:p>
            <a:pPr marL="2286000" lvl="8" indent="-457200" algn="l">
              <a:buFontTx/>
              <a:buChar char="-"/>
            </a:pPr>
            <a:r>
              <a:rPr lang="en-GB" sz="3600" b="1" kern="0" dirty="0" smtClean="0">
                <a:solidFill>
                  <a:srgbClr val="3333FF"/>
                </a:solidFill>
                <a:latin typeface="Calibri" panose="020F0502020204030204" pitchFamily="34" charset="0"/>
                <a:cs typeface="Calibri" panose="020F0502020204030204" pitchFamily="34" charset="0"/>
              </a:rPr>
              <a:t>Performance</a:t>
            </a:r>
          </a:p>
          <a:p>
            <a:pPr marL="2286000" lvl="8" indent="-457200" algn="l">
              <a:buFontTx/>
              <a:buChar char="-"/>
            </a:pPr>
            <a:r>
              <a:rPr lang="en-GB" sz="3600" b="1" kern="0" dirty="0" smtClean="0">
                <a:solidFill>
                  <a:srgbClr val="3333FF"/>
                </a:solidFill>
                <a:latin typeface="Calibri" panose="020F0502020204030204" pitchFamily="34" charset="0"/>
                <a:cs typeface="Calibri" panose="020F0502020204030204" pitchFamily="34" charset="0"/>
              </a:rPr>
              <a:t>Health</a:t>
            </a:r>
            <a:endParaRPr lang="en-GB" sz="3600" b="1" kern="0" dirty="0">
              <a:solidFill>
                <a:srgbClr val="3333FF"/>
              </a:solidFill>
              <a:latin typeface="Calibri" panose="020F0502020204030204" pitchFamily="34" charset="0"/>
              <a:cs typeface="Calibri" panose="020F0502020204030204" pitchFamily="34" charset="0"/>
            </a:endParaRPr>
          </a:p>
          <a:p>
            <a:pPr algn="l"/>
            <a:endParaRPr lang="en-GB" sz="3600" b="1" kern="0" dirty="0" smtClean="0">
              <a:solidFill>
                <a:srgbClr val="FFFFFF"/>
              </a:solidFill>
              <a:latin typeface="Calibri" panose="020F0502020204030204" pitchFamily="34" charset="0"/>
              <a:cs typeface="Calibri" panose="020F0502020204030204" pitchFamily="34" charset="0"/>
            </a:endParaRPr>
          </a:p>
          <a:p>
            <a:pPr algn="l"/>
            <a:r>
              <a:rPr lang="en-GB" sz="3600" b="1" kern="0" dirty="0" smtClean="0">
                <a:solidFill>
                  <a:srgbClr val="FF0000"/>
                </a:solidFill>
                <a:latin typeface="Calibri" panose="020F0502020204030204" pitchFamily="34" charset="0"/>
                <a:cs typeface="Calibri" panose="020F0502020204030204" pitchFamily="34" charset="0"/>
              </a:rPr>
              <a:t>Two Approaches:</a:t>
            </a:r>
            <a:endParaRPr lang="en-GB" sz="3600" b="1" kern="0" dirty="0">
              <a:solidFill>
                <a:srgbClr val="FF0000"/>
              </a:solidFill>
              <a:latin typeface="Calibri" panose="020F0502020204030204" pitchFamily="34" charset="0"/>
              <a:cs typeface="Calibri" panose="020F0502020204030204" pitchFamily="34" charset="0"/>
            </a:endParaRPr>
          </a:p>
          <a:p>
            <a:pPr marL="2286000" lvl="4" indent="-457200" algn="l">
              <a:buFontTx/>
              <a:buChar char="-"/>
            </a:pPr>
            <a:r>
              <a:rPr lang="en-GB" sz="3600" b="1" kern="0" dirty="0" smtClean="0">
                <a:solidFill>
                  <a:srgbClr val="3333FF"/>
                </a:solidFill>
                <a:latin typeface="Calibri" panose="020F0502020204030204" pitchFamily="34" charset="0"/>
                <a:cs typeface="Calibri" panose="020F0502020204030204" pitchFamily="34" charset="0"/>
              </a:rPr>
              <a:t>Prevention (P)</a:t>
            </a:r>
            <a:endParaRPr lang="en-GB" sz="3600" b="1" kern="0" dirty="0">
              <a:solidFill>
                <a:srgbClr val="3333FF"/>
              </a:solidFill>
              <a:latin typeface="Calibri" panose="020F0502020204030204" pitchFamily="34" charset="0"/>
              <a:cs typeface="Calibri" panose="020F0502020204030204" pitchFamily="34" charset="0"/>
            </a:endParaRPr>
          </a:p>
          <a:p>
            <a:pPr marL="2286000" lvl="4" indent="-457200" algn="l">
              <a:buFontTx/>
              <a:buChar char="-"/>
            </a:pPr>
            <a:r>
              <a:rPr lang="en-GB" sz="3600" b="1" kern="0" dirty="0" smtClean="0">
                <a:solidFill>
                  <a:srgbClr val="3333FF"/>
                </a:solidFill>
                <a:latin typeface="Calibri" panose="020F0502020204030204" pitchFamily="34" charset="0"/>
                <a:cs typeface="Calibri" panose="020F0502020204030204" pitchFamily="34" charset="0"/>
              </a:rPr>
              <a:t>Cure (C)</a:t>
            </a:r>
            <a:endParaRPr lang="en-GB" sz="3600" b="1" kern="0" dirty="0">
              <a:solidFill>
                <a:srgbClr val="3333FF"/>
              </a:solidFill>
              <a:latin typeface="Calibri" panose="020F0502020204030204" pitchFamily="34" charset="0"/>
              <a:cs typeface="Calibri" panose="020F0502020204030204" pitchFamily="34" charset="0"/>
            </a:endParaRPr>
          </a:p>
          <a:p>
            <a:pPr marL="914400" lvl="1" indent="-457200" algn="l">
              <a:buFontTx/>
              <a:buChar char="-"/>
            </a:pPr>
            <a:endParaRPr lang="en-GB" sz="3600" b="1" kern="0" dirty="0" smtClean="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6990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Grp="1" noChangeArrowheads="1"/>
          </p:cNvSpPr>
          <p:nvPr>
            <p:ph type="sldNum" sz="quarter" idx="10"/>
          </p:nvPr>
        </p:nvSpPr>
        <p:spPr/>
        <p:txBody>
          <a:bodyPr/>
          <a:lstStyle/>
          <a:p>
            <a:pPr>
              <a:defRPr/>
            </a:pPr>
            <a:fld id="{29683FE6-0CE7-48A2-A278-9696175B2173}" type="slidenum">
              <a:rPr lang="en-US"/>
              <a:pPr>
                <a:defRPr/>
              </a:pPr>
              <a:t>2</a:t>
            </a:fld>
            <a:endParaRPr lang="en-US"/>
          </a:p>
        </p:txBody>
      </p:sp>
      <p:sp>
        <p:nvSpPr>
          <p:cNvPr id="19458" name="Rectangle 2"/>
          <p:cNvSpPr>
            <a:spLocks noGrp="1" noChangeArrowheads="1"/>
          </p:cNvSpPr>
          <p:nvPr>
            <p:ph type="title"/>
          </p:nvPr>
        </p:nvSpPr>
        <p:spPr>
          <a:xfrm>
            <a:off x="1692275" y="333375"/>
            <a:ext cx="7315200" cy="433388"/>
          </a:xfrm>
        </p:spPr>
        <p:txBody>
          <a:bodyPr/>
          <a:lstStyle/>
          <a:p>
            <a:pPr algn="r"/>
            <a:r>
              <a:rPr lang="en-US" sz="2400" b="1" smtClean="0">
                <a:solidFill>
                  <a:schemeClr val="tx1"/>
                </a:solidFill>
              </a:rPr>
              <a:t>About the FAS Russia</a:t>
            </a:r>
            <a:endParaRPr lang="ru-RU" sz="2400" b="1" smtClean="0">
              <a:solidFill>
                <a:schemeClr val="tx1"/>
              </a:solidFill>
            </a:endParaRPr>
          </a:p>
        </p:txBody>
      </p:sp>
      <p:sp>
        <p:nvSpPr>
          <p:cNvPr id="19459" name="Rectangle 3"/>
          <p:cNvSpPr>
            <a:spLocks noGrp="1" noChangeArrowheads="1"/>
          </p:cNvSpPr>
          <p:nvPr>
            <p:ph type="body" idx="1"/>
          </p:nvPr>
        </p:nvSpPr>
        <p:spPr>
          <a:xfrm>
            <a:off x="3348038" y="1124744"/>
            <a:ext cx="5545137" cy="5328444"/>
          </a:xfrm>
        </p:spPr>
        <p:txBody>
          <a:bodyPr/>
          <a:lstStyle/>
          <a:p>
            <a:pPr algn="just">
              <a:spcBef>
                <a:spcPct val="20000"/>
              </a:spcBef>
              <a:spcAft>
                <a:spcPts val="600"/>
              </a:spcAft>
              <a:buFontTx/>
              <a:buNone/>
            </a:pPr>
            <a:r>
              <a:rPr lang="en-US" sz="1200" dirty="0" smtClean="0">
                <a:solidFill>
                  <a:srgbClr val="006666"/>
                </a:solidFill>
              </a:rPr>
              <a:t>	</a:t>
            </a:r>
            <a:r>
              <a:rPr lang="en-US" sz="1800" dirty="0" smtClean="0">
                <a:solidFill>
                  <a:srgbClr val="006666"/>
                </a:solidFill>
              </a:rPr>
              <a:t>There are several reasons why the staff selection process is important in the activity of the FAS Russia:</a:t>
            </a:r>
          </a:p>
          <a:p>
            <a:pPr algn="just">
              <a:spcBef>
                <a:spcPct val="20000"/>
              </a:spcBef>
              <a:spcAft>
                <a:spcPts val="600"/>
              </a:spcAft>
              <a:buFontTx/>
              <a:buBlip>
                <a:blip r:embed="rId2"/>
              </a:buBlip>
            </a:pPr>
            <a:r>
              <a:rPr lang="en-US" sz="1800" dirty="0" smtClean="0">
                <a:solidFill>
                  <a:srgbClr val="006666"/>
                </a:solidFill>
              </a:rPr>
              <a:t>More than 3500 employees are working in the FAS Russia:</a:t>
            </a:r>
          </a:p>
          <a:p>
            <a:pPr lvl="1" algn="just">
              <a:spcBef>
                <a:spcPct val="20000"/>
              </a:spcBef>
              <a:spcAft>
                <a:spcPts val="600"/>
              </a:spcAft>
              <a:buClr>
                <a:srgbClr val="006666"/>
              </a:buClr>
              <a:buFont typeface="Arial" charset="0"/>
              <a:buChar char="−"/>
            </a:pPr>
            <a:r>
              <a:rPr lang="en-US" sz="1800" dirty="0" smtClean="0">
                <a:solidFill>
                  <a:srgbClr val="006666"/>
                </a:solidFill>
              </a:rPr>
              <a:t>1189 employees in the Central Office of the FAS Russia;</a:t>
            </a:r>
          </a:p>
          <a:p>
            <a:pPr lvl="1" algn="just">
              <a:spcBef>
                <a:spcPct val="20000"/>
              </a:spcBef>
              <a:spcAft>
                <a:spcPts val="600"/>
              </a:spcAft>
              <a:buClr>
                <a:srgbClr val="006666"/>
              </a:buClr>
              <a:buFont typeface="Arial" charset="0"/>
              <a:buChar char="−"/>
            </a:pPr>
            <a:r>
              <a:rPr lang="en-US" sz="1800" dirty="0" smtClean="0">
                <a:solidFill>
                  <a:srgbClr val="006666"/>
                </a:solidFill>
              </a:rPr>
              <a:t>2315 employees in 85 Regional Offices of the FAS Russia.</a:t>
            </a:r>
          </a:p>
          <a:p>
            <a:pPr algn="just">
              <a:spcBef>
                <a:spcPct val="20000"/>
              </a:spcBef>
              <a:spcAft>
                <a:spcPts val="600"/>
              </a:spcAft>
              <a:buFontTx/>
              <a:buBlip>
                <a:blip r:embed="rId2"/>
              </a:buBlip>
            </a:pPr>
            <a:r>
              <a:rPr lang="en-US" sz="1800" dirty="0" smtClean="0">
                <a:solidFill>
                  <a:srgbClr val="006666"/>
                </a:solidFill>
              </a:rPr>
              <a:t>The average age of employees of the FAS Russia – 27-35 years old.</a:t>
            </a:r>
          </a:p>
          <a:p>
            <a:pPr algn="just">
              <a:spcBef>
                <a:spcPct val="20000"/>
              </a:spcBef>
              <a:spcAft>
                <a:spcPts val="600"/>
              </a:spcAft>
              <a:buFontTx/>
              <a:buBlip>
                <a:blip r:embed="rId2"/>
              </a:buBlip>
            </a:pPr>
            <a:r>
              <a:rPr lang="en-US" sz="1800" dirty="0" smtClean="0">
                <a:solidFill>
                  <a:srgbClr val="006666"/>
                </a:solidFill>
              </a:rPr>
              <a:t>All employees of the FAS Russia have a high education degrees in law, economy and etc. </a:t>
            </a:r>
          </a:p>
          <a:p>
            <a:pPr algn="just">
              <a:spcBef>
                <a:spcPct val="20000"/>
              </a:spcBef>
              <a:spcAft>
                <a:spcPts val="600"/>
              </a:spcAft>
              <a:buFontTx/>
              <a:buBlip>
                <a:blip r:embed="rId2"/>
              </a:buBlip>
            </a:pPr>
            <a:r>
              <a:rPr lang="en-US" sz="1800" dirty="0" smtClean="0">
                <a:solidFill>
                  <a:srgbClr val="006666"/>
                </a:solidFill>
              </a:rPr>
              <a:t>Many employees of the FAS Russia have a PhD degree.</a:t>
            </a:r>
            <a:endParaRPr lang="ru-RU" sz="1800" dirty="0" smtClean="0">
              <a:solidFill>
                <a:srgbClr val="006666"/>
              </a:solidFill>
            </a:endParaRPr>
          </a:p>
        </p:txBody>
      </p:sp>
      <p:pic>
        <p:nvPicPr>
          <p:cNvPr id="19460" name="Picture 5" descr="ufas"/>
          <p:cNvPicPr>
            <a:picLocks noChangeAspect="1" noChangeArrowheads="1"/>
          </p:cNvPicPr>
          <p:nvPr/>
        </p:nvPicPr>
        <p:blipFill>
          <a:blip r:embed="rId3"/>
          <a:srcRect/>
          <a:stretch>
            <a:fillRect/>
          </a:stretch>
        </p:blipFill>
        <p:spPr bwMode="auto">
          <a:xfrm>
            <a:off x="0" y="1844675"/>
            <a:ext cx="3348038" cy="334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PERFORMANCE (P)</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8" name="Line 12"/>
          <p:cNvSpPr>
            <a:spLocks noChangeShapeType="1"/>
          </p:cNvSpPr>
          <p:nvPr/>
        </p:nvSpPr>
        <p:spPr bwMode="auto">
          <a:xfrm>
            <a:off x="4800001" y="3563698"/>
            <a:ext cx="0" cy="273050"/>
          </a:xfrm>
          <a:prstGeom prst="line">
            <a:avLst/>
          </a:prstGeom>
          <a:noFill/>
          <a:ln w="9525">
            <a:noFill/>
            <a:round/>
            <a:headEnd/>
            <a:tailEnd/>
          </a:ln>
          <a:effectLst/>
        </p:spPr>
        <p:txBody>
          <a:bodyPr/>
          <a:lstStyle/>
          <a:p>
            <a:endParaRPr lang="en-US" sz="600" dirty="0">
              <a:solidFill>
                <a:srgbClr val="000000"/>
              </a:solidFill>
            </a:endParaRPr>
          </a:p>
        </p:txBody>
      </p:sp>
      <p:sp>
        <p:nvSpPr>
          <p:cNvPr id="9" name="Rounded Rectangle 8"/>
          <p:cNvSpPr/>
          <p:nvPr/>
        </p:nvSpPr>
        <p:spPr bwMode="auto">
          <a:xfrm>
            <a:off x="356996" y="958681"/>
            <a:ext cx="317447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Robust Selection Processes</a:t>
            </a:r>
          </a:p>
        </p:txBody>
      </p:sp>
      <p:pic>
        <p:nvPicPr>
          <p:cNvPr id="11"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2612" y="1486486"/>
            <a:ext cx="2435696" cy="161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bwMode="auto">
          <a:xfrm>
            <a:off x="174063" y="1287700"/>
            <a:ext cx="4484044" cy="1723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400" i="1" dirty="0" smtClean="0">
                <a:solidFill>
                  <a:srgbClr val="000000"/>
                </a:solidFill>
                <a:latin typeface="Calibri" panose="020F0502020204030204" pitchFamily="34" charset="0"/>
                <a:cs typeface="Calibri" panose="020F0502020204030204" pitchFamily="34" charset="0"/>
              </a:rPr>
              <a:t>Written test to assess candidate’s technical competency and writing skills</a:t>
            </a:r>
          </a:p>
          <a:p>
            <a:pPr marL="285750" indent="-285750">
              <a:buFont typeface="Arial" panose="020B0604020202020204" pitchFamily="34" charset="0"/>
              <a:buChar char="•"/>
            </a:pPr>
            <a:r>
              <a:rPr lang="en-GB" sz="2400" i="1" dirty="0" smtClean="0">
                <a:solidFill>
                  <a:srgbClr val="000000"/>
                </a:solidFill>
                <a:latin typeface="Calibri" panose="020F0502020204030204" pitchFamily="34" charset="0"/>
                <a:cs typeface="Calibri" panose="020F0502020204030204" pitchFamily="34" charset="0"/>
              </a:rPr>
              <a:t>Interviews conducted by Chief Executive and Directors</a:t>
            </a:r>
          </a:p>
        </p:txBody>
      </p:sp>
      <p:sp>
        <p:nvSpPr>
          <p:cNvPr id="14" name="Rounded Rectangle 13"/>
          <p:cNvSpPr/>
          <p:nvPr/>
        </p:nvSpPr>
        <p:spPr bwMode="auto">
          <a:xfrm>
            <a:off x="372762" y="3846981"/>
            <a:ext cx="360426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Clear Staff Development Plan</a:t>
            </a:r>
          </a:p>
        </p:txBody>
      </p:sp>
      <p:sp>
        <p:nvSpPr>
          <p:cNvPr id="15" name="Rounded Rectangle 14"/>
          <p:cNvSpPr/>
          <p:nvPr/>
        </p:nvSpPr>
        <p:spPr bwMode="auto">
          <a:xfrm>
            <a:off x="220110" y="4149030"/>
            <a:ext cx="3740538" cy="24251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400" i="1" dirty="0" smtClean="0">
                <a:solidFill>
                  <a:srgbClr val="000000"/>
                </a:solidFill>
                <a:latin typeface="Calibri" panose="020F0502020204030204" pitchFamily="34" charset="0"/>
                <a:cs typeface="Calibri" panose="020F0502020204030204" pitchFamily="34" charset="0"/>
              </a:rPr>
              <a:t>Competency framework for various types of job</a:t>
            </a:r>
          </a:p>
          <a:p>
            <a:pPr marL="285750" indent="-285750">
              <a:buFont typeface="Arial" panose="020B0604020202020204" pitchFamily="34" charset="0"/>
              <a:buChar char="•"/>
            </a:pPr>
            <a:r>
              <a:rPr lang="en-GB" sz="2400" i="1" dirty="0" smtClean="0">
                <a:solidFill>
                  <a:srgbClr val="000000"/>
                </a:solidFill>
                <a:latin typeface="Calibri" panose="020F0502020204030204" pitchFamily="34" charset="0"/>
                <a:cs typeface="Calibri" panose="020F0502020204030204" pitchFamily="34" charset="0"/>
              </a:rPr>
              <a:t>Total learning plan – contains all learning opportunities available to staff </a:t>
            </a:r>
          </a:p>
          <a:p>
            <a:pPr marL="285750" indent="-285750">
              <a:buFont typeface="Arial" panose="020B0604020202020204" pitchFamily="34" charset="0"/>
              <a:buChar char="•"/>
            </a:pPr>
            <a:endParaRPr lang="en-GB" sz="2400" i="1" dirty="0" smtClean="0">
              <a:solidFill>
                <a:srgbClr val="000000"/>
              </a:solidFill>
              <a:latin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000" y="1482631"/>
            <a:ext cx="2438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7390" y="4404124"/>
            <a:ext cx="2506663"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868" y="4404124"/>
            <a:ext cx="2506663"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729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34" name="Line 26"/>
          <p:cNvSpPr>
            <a:spLocks noChangeShapeType="1"/>
          </p:cNvSpPr>
          <p:nvPr/>
        </p:nvSpPr>
        <p:spPr bwMode="auto">
          <a:xfrm>
            <a:off x="3505200" y="5181600"/>
            <a:ext cx="7162800" cy="0"/>
          </a:xfrm>
          <a:prstGeom prst="line">
            <a:avLst/>
          </a:prstGeom>
          <a:noFill/>
          <a:ln w="9525">
            <a:noFill/>
            <a:round/>
            <a:headEnd/>
            <a:tailEnd/>
          </a:ln>
          <a:effectLst/>
        </p:spPr>
        <p:txBody>
          <a:bodyPr/>
          <a:lstStyle/>
          <a:p>
            <a:endParaRPr lang="en-US" sz="600">
              <a:solidFill>
                <a:srgbClr val="000000"/>
              </a:solidFill>
            </a:endParaRPr>
          </a:p>
        </p:txBody>
      </p:sp>
      <p:sp>
        <p:nvSpPr>
          <p:cNvPr id="18" name="Rectangle 4"/>
          <p:cNvSpPr txBox="1">
            <a:spLocks noChangeArrowheads="1"/>
          </p:cNvSpPr>
          <p:nvPr/>
        </p:nvSpPr>
        <p:spPr bwMode="auto">
          <a:xfrm>
            <a:off x="358866" y="627855"/>
            <a:ext cx="11107420"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b="1" kern="0" dirty="0" smtClean="0">
                <a:solidFill>
                  <a:srgbClr val="FF0000"/>
                </a:solidFill>
                <a:latin typeface="Calibri" panose="020F0502020204030204" pitchFamily="34" charset="0"/>
                <a:cs typeface="Calibri" panose="020F0502020204030204" pitchFamily="34" charset="0"/>
              </a:rPr>
              <a:t>Total Learning </a:t>
            </a:r>
            <a:r>
              <a:rPr lang="en-US" sz="2000" b="1" kern="0" dirty="0">
                <a:solidFill>
                  <a:srgbClr val="FF0000"/>
                </a:solidFill>
                <a:latin typeface="Calibri" panose="020F0502020204030204" pitchFamily="34" charset="0"/>
                <a:cs typeface="Calibri" panose="020F0502020204030204" pitchFamily="34" charset="0"/>
              </a:rPr>
              <a:t>P</a:t>
            </a:r>
            <a:r>
              <a:rPr lang="en-US" sz="2000" b="1" kern="0" dirty="0" smtClean="0">
                <a:solidFill>
                  <a:srgbClr val="FF0000"/>
                </a:solidFill>
                <a:latin typeface="Calibri" panose="020F0502020204030204" pitchFamily="34" charset="0"/>
                <a:cs typeface="Calibri" panose="020F0502020204030204" pitchFamily="34" charset="0"/>
              </a:rPr>
              <a:t>lan and Professional Development Frameworks</a:t>
            </a:r>
            <a:endParaRPr lang="en-GB" sz="2000" b="1" kern="0" dirty="0">
              <a:solidFill>
                <a:srgbClr val="FF0000"/>
              </a:solidFill>
              <a:latin typeface="Calibri" panose="020F0502020204030204" pitchFamily="34" charset="0"/>
              <a:cs typeface="Calibri" panose="020F0502020204030204" pitchFamily="34" charset="0"/>
            </a:endParaRPr>
          </a:p>
        </p:txBody>
      </p:sp>
      <p:pic>
        <p:nvPicPr>
          <p:cNvPr id="22" name="Picture 14" descr="CCS LOGO.png"/>
          <p:cNvPicPr>
            <a:picLocks noChangeAspect="1"/>
          </p:cNvPicPr>
          <p:nvPr/>
        </p:nvPicPr>
        <p:blipFill>
          <a:blip r:embed="rId3" cstate="print"/>
          <a:srcRect/>
          <a:stretch>
            <a:fillRect/>
          </a:stretch>
        </p:blipFill>
        <p:spPr bwMode="auto">
          <a:xfrm>
            <a:off x="8434940" y="90558"/>
            <a:ext cx="596735" cy="521643"/>
          </a:xfrm>
          <a:prstGeom prst="rect">
            <a:avLst/>
          </a:prstGeom>
          <a:noFill/>
          <a:ln w="9525">
            <a:noFill/>
            <a:miter lim="800000"/>
            <a:headEnd/>
            <a:tailEnd/>
          </a:ln>
        </p:spPr>
      </p:pic>
      <p:sp>
        <p:nvSpPr>
          <p:cNvPr id="9"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PERFORMANCE (P)</a:t>
            </a:r>
            <a:endParaRPr lang="en-GB" sz="2800" b="1" kern="0" dirty="0">
              <a:solidFill>
                <a:srgbClr val="3333FF"/>
              </a:solidFill>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82" y="1227291"/>
            <a:ext cx="3856037"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6203" y="1227291"/>
            <a:ext cx="4860925"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14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PERFORMANCE (C)</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18" name="Rounded Rectangle 17"/>
          <p:cNvSpPr/>
          <p:nvPr/>
        </p:nvSpPr>
        <p:spPr bwMode="auto">
          <a:xfrm>
            <a:off x="483124" y="949684"/>
            <a:ext cx="317447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Timely Feedback Processes</a:t>
            </a:r>
          </a:p>
        </p:txBody>
      </p:sp>
      <p:sp>
        <p:nvSpPr>
          <p:cNvPr id="19" name="Rounded Rectangle 18"/>
          <p:cNvSpPr/>
          <p:nvPr/>
        </p:nvSpPr>
        <p:spPr bwMode="auto">
          <a:xfrm>
            <a:off x="410554" y="1326766"/>
            <a:ext cx="5012784" cy="17237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2 appraisals per year</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Includes case team feedback</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Identify performance gap and training needs</a:t>
            </a:r>
          </a:p>
        </p:txBody>
      </p:sp>
      <p:sp>
        <p:nvSpPr>
          <p:cNvPr id="23" name="Rounded Rectangle 22"/>
          <p:cNvSpPr/>
          <p:nvPr/>
        </p:nvSpPr>
        <p:spPr bwMode="auto">
          <a:xfrm>
            <a:off x="629250" y="3474051"/>
            <a:ext cx="317447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Under Performance Cases</a:t>
            </a:r>
          </a:p>
        </p:txBody>
      </p:sp>
      <p:sp>
        <p:nvSpPr>
          <p:cNvPr id="24" name="Rounded Rectangle 23"/>
          <p:cNvSpPr/>
          <p:nvPr/>
        </p:nvSpPr>
        <p:spPr bwMode="auto">
          <a:xfrm>
            <a:off x="483123" y="3895266"/>
            <a:ext cx="5485805" cy="26158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For new staff, 1 year probation with the option to extend by another 6 months</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For confirmed staff, it will be 3+3 months of Performance Review Process (“PRP”)</a:t>
            </a:r>
          </a:p>
          <a:p>
            <a:pPr marL="285750" indent="-285750">
              <a:buFont typeface="Arial" panose="020B0604020202020204" pitchFamily="34" charset="0"/>
              <a:buChar char="•"/>
            </a:pPr>
            <a:endParaRPr lang="en-GB" sz="2800" i="1" dirty="0" smtClean="0">
              <a:solidFill>
                <a:srgbClr val="000000"/>
              </a:solidFill>
              <a:latin typeface="Calibri" panose="020F0502020204030204" pitchFamily="34" charset="0"/>
              <a:cs typeface="Calibri" panose="020F0502020204030204" pitchFamily="34" charset="0"/>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8929" y="1148644"/>
            <a:ext cx="2493307" cy="213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228" y="4297362"/>
            <a:ext cx="249237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001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PERFORMANCE (C)</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23" name="Rounded Rectangle 22"/>
          <p:cNvSpPr/>
          <p:nvPr/>
        </p:nvSpPr>
        <p:spPr bwMode="auto">
          <a:xfrm>
            <a:off x="483124" y="935802"/>
            <a:ext cx="317447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Under Performance Cases</a:t>
            </a:r>
          </a:p>
        </p:txBody>
      </p:sp>
      <p:sp>
        <p:nvSpPr>
          <p:cNvPr id="24" name="Rounded Rectangle 23"/>
          <p:cNvSpPr/>
          <p:nvPr/>
        </p:nvSpPr>
        <p:spPr bwMode="auto">
          <a:xfrm>
            <a:off x="347027" y="1333723"/>
            <a:ext cx="5233966" cy="50197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Coaching</a:t>
            </a:r>
          </a:p>
          <a:p>
            <a:pPr marL="285750" indent="-285750">
              <a:buFont typeface="Arial" panose="020B0604020202020204" pitchFamily="34" charset="0"/>
              <a:buChar char="•"/>
            </a:pPr>
            <a:r>
              <a:rPr lang="en-US" sz="2800" i="1" dirty="0" smtClean="0">
                <a:solidFill>
                  <a:srgbClr val="000000"/>
                </a:solidFill>
                <a:latin typeface="Calibri" panose="020F0502020204030204" pitchFamily="34" charset="0"/>
                <a:cs typeface="Calibri" panose="020F0502020204030204" pitchFamily="34" charset="0"/>
              </a:rPr>
              <a:t>Identify </a:t>
            </a:r>
            <a:r>
              <a:rPr lang="en-US" sz="2800" i="1" dirty="0">
                <a:solidFill>
                  <a:srgbClr val="000000"/>
                </a:solidFill>
                <a:latin typeface="Calibri" panose="020F0502020204030204" pitchFamily="34" charset="0"/>
                <a:cs typeface="Calibri" panose="020F0502020204030204" pitchFamily="34" charset="0"/>
              </a:rPr>
              <a:t>specific areas of </a:t>
            </a:r>
            <a:r>
              <a:rPr lang="en-US" sz="2800" i="1" dirty="0" smtClean="0">
                <a:solidFill>
                  <a:srgbClr val="000000"/>
                </a:solidFill>
                <a:latin typeface="Calibri" panose="020F0502020204030204" pitchFamily="34" charset="0"/>
                <a:cs typeface="Calibri" panose="020F0502020204030204" pitchFamily="34" charset="0"/>
              </a:rPr>
              <a:t>improvement</a:t>
            </a:r>
          </a:p>
          <a:p>
            <a:pPr marL="285750" indent="-285750">
              <a:buFont typeface="Arial" panose="020B0604020202020204" pitchFamily="34" charset="0"/>
              <a:buChar char="•"/>
            </a:pPr>
            <a:r>
              <a:rPr lang="en-US" sz="2800" i="1" dirty="0" smtClean="0">
                <a:solidFill>
                  <a:srgbClr val="000000"/>
                </a:solidFill>
                <a:latin typeface="Calibri" panose="020F0502020204030204" pitchFamily="34" charset="0"/>
                <a:cs typeface="Calibri" panose="020F0502020204030204" pitchFamily="34" charset="0"/>
              </a:rPr>
              <a:t>Set </a:t>
            </a:r>
            <a:r>
              <a:rPr lang="en-US" sz="2800" i="1" dirty="0">
                <a:solidFill>
                  <a:srgbClr val="000000"/>
                </a:solidFill>
                <a:latin typeface="Calibri" panose="020F0502020204030204" pitchFamily="34" charset="0"/>
                <a:cs typeface="Calibri" panose="020F0502020204030204" pitchFamily="34" charset="0"/>
              </a:rPr>
              <a:t>clear work </a:t>
            </a:r>
            <a:r>
              <a:rPr lang="en-US" sz="2800" i="1" dirty="0" smtClean="0">
                <a:solidFill>
                  <a:srgbClr val="000000"/>
                </a:solidFill>
                <a:latin typeface="Calibri" panose="020F0502020204030204" pitchFamily="34" charset="0"/>
                <a:cs typeface="Calibri" panose="020F0502020204030204" pitchFamily="34" charset="0"/>
              </a:rPr>
              <a:t>targets; </a:t>
            </a:r>
            <a:r>
              <a:rPr lang="en-US" sz="2800" i="1" dirty="0">
                <a:solidFill>
                  <a:srgbClr val="000000"/>
                </a:solidFill>
                <a:latin typeface="Calibri" panose="020F0502020204030204" pitchFamily="34" charset="0"/>
                <a:cs typeface="Calibri" panose="020F0502020204030204" pitchFamily="34" charset="0"/>
              </a:rPr>
              <a:t>and </a:t>
            </a:r>
            <a:endParaRPr lang="en-US" sz="2800" i="1"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i="1" dirty="0" smtClean="0">
                <a:solidFill>
                  <a:srgbClr val="000000"/>
                </a:solidFill>
                <a:latin typeface="Calibri" panose="020F0502020204030204" pitchFamily="34" charset="0"/>
                <a:cs typeface="Calibri" panose="020F0502020204030204" pitchFamily="34" charset="0"/>
              </a:rPr>
              <a:t>Explicit </a:t>
            </a:r>
            <a:r>
              <a:rPr lang="en-US" sz="2800" i="1" dirty="0">
                <a:solidFill>
                  <a:srgbClr val="000000"/>
                </a:solidFill>
                <a:latin typeface="Calibri" panose="020F0502020204030204" pitchFamily="34" charset="0"/>
                <a:cs typeface="Calibri" panose="020F0502020204030204" pitchFamily="34" charset="0"/>
              </a:rPr>
              <a:t>about the period of assessment. </a:t>
            </a:r>
            <a:endParaRPr lang="en-US" sz="2800" i="1"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i="1" dirty="0" smtClean="0">
                <a:solidFill>
                  <a:srgbClr val="000000"/>
                </a:solidFill>
                <a:latin typeface="Calibri" panose="020F0502020204030204" pitchFamily="34" charset="0"/>
                <a:cs typeface="Calibri" panose="020F0502020204030204" pitchFamily="34" charset="0"/>
              </a:rPr>
              <a:t>These </a:t>
            </a:r>
            <a:r>
              <a:rPr lang="en-US" sz="2800" i="1" dirty="0">
                <a:solidFill>
                  <a:srgbClr val="000000"/>
                </a:solidFill>
                <a:latin typeface="Calibri" panose="020F0502020204030204" pitchFamily="34" charset="0"/>
                <a:cs typeface="Calibri" panose="020F0502020204030204" pitchFamily="34" charset="0"/>
              </a:rPr>
              <a:t>will be documented and used for the purpose of reviewing the officer’s performance at the end of the assessment period.</a:t>
            </a:r>
          </a:p>
          <a:p>
            <a:pPr marL="285750" indent="-285750">
              <a:buFont typeface="Arial" panose="020B0604020202020204" pitchFamily="34" charset="0"/>
              <a:buChar char="•"/>
            </a:pPr>
            <a:endParaRPr lang="en-GB" sz="2800" i="1" dirty="0" smtClean="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800" i="1" dirty="0" smtClean="0">
              <a:solidFill>
                <a:srgbClr val="000000"/>
              </a:solidFill>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201" y="2593773"/>
            <a:ext cx="3362998" cy="222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438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HEALTH (P)</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9" name="Rounded Rectangle 8"/>
          <p:cNvSpPr/>
          <p:nvPr/>
        </p:nvSpPr>
        <p:spPr bwMode="auto">
          <a:xfrm>
            <a:off x="483124" y="741742"/>
            <a:ext cx="317447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Medical Check-Up</a:t>
            </a:r>
          </a:p>
        </p:txBody>
      </p:sp>
      <p:sp>
        <p:nvSpPr>
          <p:cNvPr id="12" name="Rounded Rectangle 11"/>
          <p:cNvSpPr/>
          <p:nvPr/>
        </p:nvSpPr>
        <p:spPr bwMode="auto">
          <a:xfrm>
            <a:off x="370900" y="1146079"/>
            <a:ext cx="3967620" cy="19124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Pre-employment medical check-up</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Annual health screening </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627137" y="1505278"/>
            <a:ext cx="3106464" cy="157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249" y="867102"/>
            <a:ext cx="2319344" cy="1553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283" y="2420333"/>
            <a:ext cx="2628900" cy="1447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Line 12"/>
          <p:cNvSpPr>
            <a:spLocks noChangeShapeType="1"/>
          </p:cNvSpPr>
          <p:nvPr/>
        </p:nvSpPr>
        <p:spPr bwMode="auto">
          <a:xfrm>
            <a:off x="5083789" y="2838543"/>
            <a:ext cx="0" cy="273050"/>
          </a:xfrm>
          <a:prstGeom prst="line">
            <a:avLst/>
          </a:prstGeom>
          <a:noFill/>
          <a:ln w="9525">
            <a:noFill/>
            <a:round/>
            <a:headEnd/>
            <a:tailEnd/>
          </a:ln>
          <a:effectLst/>
        </p:spPr>
        <p:txBody>
          <a:bodyPr/>
          <a:lstStyle/>
          <a:p>
            <a:endParaRPr lang="en-US" sz="600" dirty="0">
              <a:solidFill>
                <a:srgbClr val="000000"/>
              </a:solidFill>
            </a:endParaRPr>
          </a:p>
        </p:txBody>
      </p:sp>
      <p:sp>
        <p:nvSpPr>
          <p:cNvPr id="26" name="Rounded Rectangle 25"/>
          <p:cNvSpPr/>
          <p:nvPr/>
        </p:nvSpPr>
        <p:spPr bwMode="auto">
          <a:xfrm>
            <a:off x="488203" y="3704013"/>
            <a:ext cx="317447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Support Structure</a:t>
            </a:r>
          </a:p>
        </p:txBody>
      </p:sp>
      <p:sp>
        <p:nvSpPr>
          <p:cNvPr id="4" name="AutoShape 5" descr="http://willvideoforfood.com/wp-content/uploads/2009/03/buddy-300x263.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sz="600">
              <a:solidFill>
                <a:srgbClr val="000000"/>
              </a:solidFill>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9115" y="4332908"/>
            <a:ext cx="2246913" cy="196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5844" y="4318297"/>
            <a:ext cx="2486041" cy="196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bwMode="auto">
          <a:xfrm>
            <a:off x="331724" y="4023103"/>
            <a:ext cx="4224510" cy="27087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Telecommuting</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Staggered work arrangement</a:t>
            </a:r>
          </a:p>
          <a:p>
            <a:pPr marL="285750" indent="-285750">
              <a:buFont typeface="Arial" panose="020B0604020202020204" pitchFamily="34" charset="0"/>
              <a:buChar char="•"/>
            </a:pPr>
            <a:r>
              <a:rPr lang="en-GB" sz="2800" i="1" dirty="0">
                <a:solidFill>
                  <a:srgbClr val="000000"/>
                </a:solidFill>
                <a:latin typeface="Calibri" panose="020F0502020204030204" pitchFamily="34" charset="0"/>
                <a:cs typeface="Calibri" panose="020F0502020204030204" pitchFamily="34" charset="0"/>
              </a:rPr>
              <a:t>Buddy system</a:t>
            </a:r>
          </a:p>
          <a:p>
            <a:pPr marL="285750" indent="-285750">
              <a:buFont typeface="Arial" panose="020B0604020202020204" pitchFamily="34" charset="0"/>
              <a:buChar char="•"/>
            </a:pPr>
            <a:r>
              <a:rPr lang="en-GB" sz="2800" i="1" dirty="0">
                <a:solidFill>
                  <a:srgbClr val="000000"/>
                </a:solidFill>
                <a:latin typeface="Calibri" panose="020F0502020204030204" pitchFamily="34" charset="0"/>
                <a:cs typeface="Calibri" panose="020F0502020204030204" pitchFamily="34" charset="0"/>
              </a:rPr>
              <a:t>Mentoring</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Open door policy</a:t>
            </a:r>
          </a:p>
        </p:txBody>
      </p:sp>
    </p:spTree>
    <p:extLst>
      <p:ext uri="{BB962C8B-B14F-4D97-AF65-F5344CB8AC3E}">
        <p14:creationId xmlns:p14="http://schemas.microsoft.com/office/powerpoint/2010/main" val="461884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HEALTH (P)</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8" name="Line 12"/>
          <p:cNvSpPr>
            <a:spLocks noChangeShapeType="1"/>
          </p:cNvSpPr>
          <p:nvPr/>
        </p:nvSpPr>
        <p:spPr bwMode="auto">
          <a:xfrm>
            <a:off x="4752703" y="600338"/>
            <a:ext cx="0" cy="273050"/>
          </a:xfrm>
          <a:prstGeom prst="line">
            <a:avLst/>
          </a:prstGeom>
          <a:noFill/>
          <a:ln w="9525">
            <a:noFill/>
            <a:round/>
            <a:headEnd/>
            <a:tailEnd/>
          </a:ln>
          <a:effectLst/>
        </p:spPr>
        <p:txBody>
          <a:bodyPr/>
          <a:lstStyle/>
          <a:p>
            <a:endParaRPr lang="en-US" sz="600" dirty="0">
              <a:solidFill>
                <a:srgbClr val="000000"/>
              </a:solidFill>
            </a:endParaRPr>
          </a:p>
        </p:txBody>
      </p:sp>
      <p:sp>
        <p:nvSpPr>
          <p:cNvPr id="16" name="Rounded Rectangle 15"/>
          <p:cNvSpPr/>
          <p:nvPr/>
        </p:nvSpPr>
        <p:spPr bwMode="auto">
          <a:xfrm>
            <a:off x="5212107" y="538427"/>
            <a:ext cx="3202831" cy="224599"/>
          </a:xfrm>
          <a:prstGeom prst="roundRect">
            <a:avLst/>
          </a:prstGeom>
          <a:solidFill>
            <a:srgbClr val="CC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b="1" dirty="0" smtClean="0">
                <a:solidFill>
                  <a:srgbClr val="FFFFFF"/>
                </a:solidFill>
                <a:latin typeface="Calibri" panose="020F0502020204030204" pitchFamily="34" charset="0"/>
                <a:cs typeface="Calibri" panose="020F0502020204030204" pitchFamily="34" charset="0"/>
              </a:rPr>
              <a:t>2016 Marina Run</a:t>
            </a:r>
            <a:endParaRPr lang="en-SG" sz="1600" b="1" dirty="0" smtClean="0">
              <a:solidFill>
                <a:srgbClr val="FFFFFF"/>
              </a:solidFill>
              <a:latin typeface="Calibri" panose="020F0502020204030204" pitchFamily="34" charset="0"/>
              <a:cs typeface="Calibri" panose="020F0502020204030204" pitchFamily="34" charset="0"/>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21" y="770402"/>
            <a:ext cx="3189717" cy="18972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Line 19"/>
          <p:cNvSpPr>
            <a:spLocks noChangeShapeType="1"/>
          </p:cNvSpPr>
          <p:nvPr/>
        </p:nvSpPr>
        <p:spPr bwMode="auto">
          <a:xfrm>
            <a:off x="6205367" y="6002058"/>
            <a:ext cx="0" cy="0"/>
          </a:xfrm>
          <a:prstGeom prst="line">
            <a:avLst/>
          </a:prstGeom>
          <a:noFill/>
          <a:ln w="9525">
            <a:solidFill>
              <a:schemeClr val="folHlink"/>
            </a:solidFill>
            <a:round/>
            <a:headEnd/>
            <a:tailEnd/>
          </a:ln>
          <a:effectLst/>
        </p:spPr>
        <p:txBody>
          <a:bodyPr wrap="none" anchor="ctr"/>
          <a:lstStyle/>
          <a:p>
            <a:endParaRPr lang="en-US" sz="600">
              <a:solidFill>
                <a:srgbClr val="000000"/>
              </a:solidFill>
            </a:endParaRPr>
          </a:p>
        </p:txBody>
      </p:sp>
      <p:sp>
        <p:nvSpPr>
          <p:cNvPr id="24" name="Rounded Rectangle 23"/>
          <p:cNvSpPr/>
          <p:nvPr/>
        </p:nvSpPr>
        <p:spPr bwMode="auto">
          <a:xfrm>
            <a:off x="5209126" y="2662497"/>
            <a:ext cx="3205812" cy="255831"/>
          </a:xfrm>
          <a:prstGeom prst="roundRect">
            <a:avLst/>
          </a:prstGeom>
          <a:solidFill>
            <a:srgbClr val="CC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b="1" dirty="0" smtClean="0">
                <a:solidFill>
                  <a:srgbClr val="FFFFFF"/>
                </a:solidFill>
                <a:latin typeface="Calibri" panose="020F0502020204030204" pitchFamily="34" charset="0"/>
                <a:cs typeface="Calibri" panose="020F0502020204030204" pitchFamily="34" charset="0"/>
              </a:rPr>
              <a:t>2015 CCS Dinner &amp; Dance</a:t>
            </a:r>
            <a:endParaRPr lang="en-SG" sz="1600" b="1" dirty="0" smtClean="0">
              <a:solidFill>
                <a:srgbClr val="FFFFFF"/>
              </a:solidFill>
              <a:latin typeface="Calibri" panose="020F0502020204030204" pitchFamily="34" charset="0"/>
              <a:cs typeface="Calibri" panose="020F0502020204030204" pitchFamily="34" charset="0"/>
            </a:endParaRP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735" y="2918328"/>
            <a:ext cx="3175203" cy="18059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Line 149"/>
          <p:cNvSpPr>
            <a:spLocks noChangeShapeType="1"/>
          </p:cNvSpPr>
          <p:nvPr/>
        </p:nvSpPr>
        <p:spPr bwMode="auto">
          <a:xfrm>
            <a:off x="2823213" y="6002788"/>
            <a:ext cx="0" cy="0"/>
          </a:xfrm>
          <a:prstGeom prst="line">
            <a:avLst/>
          </a:prstGeom>
          <a:noFill/>
          <a:ln w="9525">
            <a:solidFill>
              <a:schemeClr val="tx1"/>
            </a:solidFill>
            <a:round/>
            <a:headEnd/>
            <a:tailEnd type="triangle" w="med" len="med"/>
          </a:ln>
          <a:effectLst/>
        </p:spPr>
        <p:txBody>
          <a:bodyPr/>
          <a:lstStyle/>
          <a:p>
            <a:endParaRPr lang="en-US" sz="600">
              <a:solidFill>
                <a:srgbClr val="000000"/>
              </a:solidFill>
            </a:endParaRPr>
          </a:p>
        </p:txBody>
      </p:sp>
      <p:sp>
        <p:nvSpPr>
          <p:cNvPr id="27" name="Rounded Rectangle 26"/>
          <p:cNvSpPr/>
          <p:nvPr/>
        </p:nvSpPr>
        <p:spPr bwMode="auto">
          <a:xfrm>
            <a:off x="5259405" y="4727198"/>
            <a:ext cx="3527874" cy="319318"/>
          </a:xfrm>
          <a:prstGeom prst="roundRect">
            <a:avLst/>
          </a:prstGeom>
          <a:solidFill>
            <a:srgbClr val="CC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400" b="1" dirty="0" smtClean="0">
                <a:solidFill>
                  <a:srgbClr val="FFFFFF"/>
                </a:solidFill>
                <a:latin typeface="Calibri" panose="020F0502020204030204" pitchFamily="34" charset="0"/>
                <a:cs typeface="Calibri" panose="020F0502020204030204" pitchFamily="34" charset="0"/>
              </a:rPr>
              <a:t>2014 CCS Dorcas Home: Home Meal Delivery </a:t>
            </a:r>
            <a:endParaRPr lang="en-SG" sz="1400" b="1" dirty="0" smtClean="0">
              <a:solidFill>
                <a:srgbClr val="FFFFFF"/>
              </a:solidFill>
              <a:latin typeface="Calibri" panose="020F0502020204030204" pitchFamily="34" charset="0"/>
              <a:cs typeface="Calibri" panose="020F0502020204030204" pitchFamily="34" charset="0"/>
            </a:endParaRPr>
          </a:p>
        </p:txBody>
      </p:sp>
      <p:pic>
        <p:nvPicPr>
          <p:cNvPr id="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1267" y="5050760"/>
            <a:ext cx="3527425" cy="1692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bwMode="auto">
          <a:xfrm>
            <a:off x="467358" y="918663"/>
            <a:ext cx="317447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Welfare Activities</a:t>
            </a:r>
          </a:p>
        </p:txBody>
      </p:sp>
      <p:sp>
        <p:nvSpPr>
          <p:cNvPr id="33" name="Rounded Rectangle 32"/>
          <p:cNvSpPr/>
          <p:nvPr/>
        </p:nvSpPr>
        <p:spPr bwMode="auto">
          <a:xfrm>
            <a:off x="394787" y="1322757"/>
            <a:ext cx="4357915" cy="13315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“Sports” Wednesday</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Teambuilding exercises</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Recreation club activities, including CSR</a:t>
            </a:r>
          </a:p>
          <a:p>
            <a:pPr marL="285750" indent="-285750">
              <a:buFont typeface="Arial" panose="020B0604020202020204" pitchFamily="34" charset="0"/>
              <a:buChar char="•"/>
            </a:pPr>
            <a:endParaRPr lang="en-GB" sz="2800" i="1" dirty="0" smtClean="0">
              <a:solidFill>
                <a:srgbClr val="000000"/>
              </a:solidFill>
              <a:latin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7951" y="4744244"/>
            <a:ext cx="3368675"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856" y="4744244"/>
            <a:ext cx="2530475"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ounded Rectangle 33"/>
          <p:cNvSpPr/>
          <p:nvPr/>
        </p:nvSpPr>
        <p:spPr bwMode="auto">
          <a:xfrm>
            <a:off x="270279" y="4450867"/>
            <a:ext cx="2483259" cy="29337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1600" b="1" dirty="0" smtClean="0">
                <a:solidFill>
                  <a:srgbClr val="FFFFFF"/>
                </a:solidFill>
                <a:latin typeface="Calibri" panose="020F0502020204030204" pitchFamily="34" charset="0"/>
                <a:cs typeface="Calibri" panose="020F0502020204030204" pitchFamily="34" charset="0"/>
              </a:rPr>
              <a:t>Team Building Exercises</a:t>
            </a:r>
          </a:p>
        </p:txBody>
      </p:sp>
    </p:spTree>
    <p:extLst>
      <p:ext uri="{BB962C8B-B14F-4D97-AF65-F5344CB8AC3E}">
        <p14:creationId xmlns:p14="http://schemas.microsoft.com/office/powerpoint/2010/main" val="3656113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HEALTH (C)</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8" name="Line 12"/>
          <p:cNvSpPr>
            <a:spLocks noChangeShapeType="1"/>
          </p:cNvSpPr>
          <p:nvPr/>
        </p:nvSpPr>
        <p:spPr bwMode="auto">
          <a:xfrm>
            <a:off x="4800001" y="660898"/>
            <a:ext cx="0" cy="273050"/>
          </a:xfrm>
          <a:prstGeom prst="line">
            <a:avLst/>
          </a:prstGeom>
          <a:noFill/>
          <a:ln w="9525">
            <a:noFill/>
            <a:round/>
            <a:headEnd/>
            <a:tailEnd/>
          </a:ln>
          <a:effectLst/>
        </p:spPr>
        <p:txBody>
          <a:bodyPr/>
          <a:lstStyle/>
          <a:p>
            <a:endParaRPr lang="en-US" sz="600" dirty="0">
              <a:solidFill>
                <a:srgbClr val="000000"/>
              </a:solidFill>
            </a:endParaRPr>
          </a:p>
        </p:txBody>
      </p:sp>
      <p:sp>
        <p:nvSpPr>
          <p:cNvPr id="14" name="Rounded Rectangle 13"/>
          <p:cNvSpPr/>
          <p:nvPr/>
        </p:nvSpPr>
        <p:spPr bwMode="auto">
          <a:xfrm>
            <a:off x="766903" y="933948"/>
            <a:ext cx="360426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Medical Leaves &amp; Benefits</a:t>
            </a:r>
          </a:p>
        </p:txBody>
      </p:sp>
      <p:sp>
        <p:nvSpPr>
          <p:cNvPr id="15" name="Rounded Rectangle 14"/>
          <p:cNvSpPr/>
          <p:nvPr/>
        </p:nvSpPr>
        <p:spPr bwMode="auto">
          <a:xfrm>
            <a:off x="425067" y="1176163"/>
            <a:ext cx="6779774" cy="53349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14 days of medical leaves + 46 days of hospitalisation leaves</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Extended medical leaves</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Further extended medical leaves</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No pay leaves</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Up to 85% claim for medical bills incurred at public hospitals</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Group Insurance</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751" y="5324785"/>
            <a:ext cx="3573485" cy="130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768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152407" y="60067"/>
            <a:ext cx="1847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600">
              <a:solidFill>
                <a:srgbClr val="000000"/>
              </a:solidFill>
            </a:endParaRPr>
          </a:p>
        </p:txBody>
      </p:sp>
      <p:pic>
        <p:nvPicPr>
          <p:cNvPr id="20" name="Picture 14" descr="CCS LOGO.png"/>
          <p:cNvPicPr>
            <a:picLocks noChangeAspect="1"/>
          </p:cNvPicPr>
          <p:nvPr/>
        </p:nvPicPr>
        <p:blipFill>
          <a:blip r:embed="rId3" cstate="print"/>
          <a:srcRect/>
          <a:stretch>
            <a:fillRect/>
          </a:stretch>
        </p:blipFill>
        <p:spPr bwMode="auto">
          <a:xfrm>
            <a:off x="8462236" y="17535"/>
            <a:ext cx="596735" cy="521643"/>
          </a:xfrm>
          <a:prstGeom prst="rect">
            <a:avLst/>
          </a:prstGeom>
          <a:noFill/>
          <a:ln w="9525">
            <a:noFill/>
            <a:miter lim="800000"/>
            <a:headEnd/>
            <a:tailEnd/>
          </a:ln>
        </p:spPr>
      </p:pic>
      <p:sp>
        <p:nvSpPr>
          <p:cNvPr id="13"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3333FF"/>
                </a:solidFill>
                <a:latin typeface="Calibri" panose="020F0502020204030204" pitchFamily="34" charset="0"/>
                <a:cs typeface="Calibri" panose="020F0502020204030204" pitchFamily="34" charset="0"/>
              </a:rPr>
              <a:t>STAFF ISSUES – HEALTH (C)</a:t>
            </a:r>
            <a:endParaRPr lang="en-GB" sz="2800" b="1" kern="0" dirty="0">
              <a:solidFill>
                <a:srgbClr val="3333FF"/>
              </a:solidFill>
              <a:latin typeface="Calibri" panose="020F0502020204030204" pitchFamily="34" charset="0"/>
              <a:cs typeface="Calibri" panose="020F0502020204030204" pitchFamily="34" charset="0"/>
            </a:endParaRPr>
          </a:p>
        </p:txBody>
      </p:sp>
      <p:sp>
        <p:nvSpPr>
          <p:cNvPr id="8" name="Line 12"/>
          <p:cNvSpPr>
            <a:spLocks noChangeShapeType="1"/>
          </p:cNvSpPr>
          <p:nvPr/>
        </p:nvSpPr>
        <p:spPr bwMode="auto">
          <a:xfrm>
            <a:off x="4800001" y="660898"/>
            <a:ext cx="0" cy="273050"/>
          </a:xfrm>
          <a:prstGeom prst="line">
            <a:avLst/>
          </a:prstGeom>
          <a:noFill/>
          <a:ln w="9525">
            <a:noFill/>
            <a:round/>
            <a:headEnd/>
            <a:tailEnd/>
          </a:ln>
          <a:effectLst/>
        </p:spPr>
        <p:txBody>
          <a:bodyPr/>
          <a:lstStyle/>
          <a:p>
            <a:endParaRPr lang="en-US" sz="600" dirty="0">
              <a:solidFill>
                <a:srgbClr val="000000"/>
              </a:solidFill>
            </a:endParaRPr>
          </a:p>
        </p:txBody>
      </p:sp>
      <p:sp>
        <p:nvSpPr>
          <p:cNvPr id="9" name="Rounded Rectangle 8"/>
          <p:cNvSpPr/>
          <p:nvPr/>
        </p:nvSpPr>
        <p:spPr bwMode="auto">
          <a:xfrm>
            <a:off x="709634" y="1092865"/>
            <a:ext cx="3604266" cy="39792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73038" indent="-173038" algn="ctr"/>
            <a:r>
              <a:rPr lang="en-GB" sz="2000" b="1" dirty="0" smtClean="0">
                <a:solidFill>
                  <a:srgbClr val="FFFFFF"/>
                </a:solidFill>
                <a:latin typeface="Calibri" panose="020F0502020204030204" pitchFamily="34" charset="0"/>
                <a:cs typeface="Calibri" panose="020F0502020204030204" pitchFamily="34" charset="0"/>
              </a:rPr>
              <a:t>Other Measures</a:t>
            </a:r>
          </a:p>
        </p:txBody>
      </p:sp>
      <p:sp>
        <p:nvSpPr>
          <p:cNvPr id="10" name="Rounded Rectangle 9"/>
          <p:cNvSpPr/>
          <p:nvPr/>
        </p:nvSpPr>
        <p:spPr bwMode="auto">
          <a:xfrm>
            <a:off x="376142" y="1291826"/>
            <a:ext cx="5520161" cy="5172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Case team</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Job shadowing</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Flexible hours to attend medical appointment</a:t>
            </a:r>
          </a:p>
          <a:p>
            <a:pPr marL="285750" indent="-285750">
              <a:buFont typeface="Arial" panose="020B0604020202020204" pitchFamily="34" charset="0"/>
              <a:buChar char="•"/>
            </a:pPr>
            <a:r>
              <a:rPr lang="en-GB" sz="2800" i="1" dirty="0">
                <a:solidFill>
                  <a:srgbClr val="000000"/>
                </a:solidFill>
                <a:latin typeface="Calibri" panose="020F0502020204030204" pitchFamily="34" charset="0"/>
                <a:cs typeface="Calibri" panose="020F0502020204030204" pitchFamily="34" charset="0"/>
              </a:rPr>
              <a:t>Part-time employment scheme</a:t>
            </a:r>
          </a:p>
          <a:p>
            <a:pPr marL="285750" indent="-285750">
              <a:buFont typeface="Arial" panose="020B0604020202020204" pitchFamily="34" charset="0"/>
              <a:buChar char="•"/>
            </a:pPr>
            <a:r>
              <a:rPr lang="en-GB" sz="2800" i="1" dirty="0" smtClean="0">
                <a:solidFill>
                  <a:srgbClr val="000000"/>
                </a:solidFill>
                <a:latin typeface="Calibri" panose="020F0502020204030204" pitchFamily="34" charset="0"/>
                <a:cs typeface="Calibri" panose="020F0502020204030204" pitchFamily="34" charset="0"/>
              </a:rPr>
              <a:t>Rotation within CCS or to other public agencies to take on a less stressful job</a:t>
            </a:r>
          </a:p>
          <a:p>
            <a:pPr marL="285750" indent="-285750">
              <a:buFont typeface="Arial" panose="020B0604020202020204" pitchFamily="34" charset="0"/>
              <a:buChar char="•"/>
            </a:pPr>
            <a:endParaRPr lang="en-GB" sz="2800" i="1" dirty="0" smtClean="0">
              <a:solidFill>
                <a:srgbClr val="000000"/>
              </a:solidFill>
              <a:latin typeface="Calibri" panose="020F0502020204030204" pitchFamily="34" charset="0"/>
              <a:cs typeface="Calibri" panose="020F0502020204030204" pitchFamily="34" charset="0"/>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28" y="1149937"/>
            <a:ext cx="3279558" cy="247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426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43" name="Line 19"/>
          <p:cNvSpPr>
            <a:spLocks noChangeShapeType="1"/>
          </p:cNvSpPr>
          <p:nvPr/>
        </p:nvSpPr>
        <p:spPr bwMode="auto">
          <a:xfrm>
            <a:off x="6410325" y="6191250"/>
            <a:ext cx="0" cy="0"/>
          </a:xfrm>
          <a:prstGeom prst="line">
            <a:avLst/>
          </a:prstGeom>
          <a:noFill/>
          <a:ln w="9525">
            <a:solidFill>
              <a:schemeClr val="folHlink"/>
            </a:solidFill>
            <a:round/>
            <a:headEnd/>
            <a:tailEnd/>
          </a:ln>
          <a:effectLst/>
        </p:spPr>
        <p:txBody>
          <a:bodyPr wrap="none" anchor="ctr"/>
          <a:lstStyle/>
          <a:p>
            <a:endParaRPr lang="en-US" sz="600">
              <a:solidFill>
                <a:srgbClr val="000000"/>
              </a:solidFill>
            </a:endParaRPr>
          </a:p>
        </p:txBody>
      </p:sp>
      <p:cxnSp>
        <p:nvCxnSpPr>
          <p:cNvPr id="564249" name="AutoShape 25"/>
          <p:cNvCxnSpPr>
            <a:cxnSpLocks noChangeShapeType="1"/>
          </p:cNvCxnSpPr>
          <p:nvPr/>
        </p:nvCxnSpPr>
        <p:spPr bwMode="auto">
          <a:xfrm rot="5400000" flipH="1">
            <a:off x="4867275" y="1123950"/>
            <a:ext cx="381000" cy="1981200"/>
          </a:xfrm>
          <a:prstGeom prst="bentConnector2">
            <a:avLst/>
          </a:prstGeom>
          <a:noFill/>
          <a:ln w="9525">
            <a:noFill/>
            <a:miter lim="800000"/>
            <a:headEnd/>
            <a:tailEnd type="triangle" w="med" len="med"/>
          </a:ln>
          <a:effectLst/>
        </p:spPr>
      </p:cxnSp>
      <p:sp>
        <p:nvSpPr>
          <p:cNvPr id="564373" name="Line 149"/>
          <p:cNvSpPr>
            <a:spLocks noChangeShapeType="1"/>
          </p:cNvSpPr>
          <p:nvPr/>
        </p:nvSpPr>
        <p:spPr bwMode="auto">
          <a:xfrm>
            <a:off x="6527800" y="2921000"/>
            <a:ext cx="0" cy="0"/>
          </a:xfrm>
          <a:prstGeom prst="line">
            <a:avLst/>
          </a:prstGeom>
          <a:noFill/>
          <a:ln w="9525">
            <a:solidFill>
              <a:schemeClr val="tx1"/>
            </a:solidFill>
            <a:round/>
            <a:headEnd/>
            <a:tailEnd type="triangle" w="med" len="med"/>
          </a:ln>
          <a:effectLst/>
        </p:spPr>
        <p:txBody>
          <a:bodyPr/>
          <a:lstStyle/>
          <a:p>
            <a:endParaRPr lang="en-US" sz="600">
              <a:solidFill>
                <a:srgbClr val="000000"/>
              </a:solidFill>
            </a:endParaRPr>
          </a:p>
        </p:txBody>
      </p:sp>
      <p:pic>
        <p:nvPicPr>
          <p:cNvPr id="15" name="Picture 14" descr="CCS LOGO.png"/>
          <p:cNvPicPr>
            <a:picLocks noChangeAspect="1"/>
          </p:cNvPicPr>
          <p:nvPr/>
        </p:nvPicPr>
        <p:blipFill>
          <a:blip r:embed="rId3" cstate="print"/>
          <a:srcRect/>
          <a:stretch>
            <a:fillRect/>
          </a:stretch>
        </p:blipFill>
        <p:spPr bwMode="auto">
          <a:xfrm>
            <a:off x="8438081" y="87094"/>
            <a:ext cx="596735" cy="521643"/>
          </a:xfrm>
          <a:prstGeom prst="rect">
            <a:avLst/>
          </a:prstGeom>
          <a:noFill/>
          <a:ln w="9525">
            <a:noFill/>
            <a:miter lim="800000"/>
            <a:headEnd/>
            <a:tailEnd/>
          </a:ln>
        </p:spPr>
      </p:pic>
      <p:sp>
        <p:nvSpPr>
          <p:cNvPr id="37" name="Rounded Rectangle 36"/>
          <p:cNvSpPr/>
          <p:nvPr/>
        </p:nvSpPr>
        <p:spPr bwMode="auto">
          <a:xfrm>
            <a:off x="351705" y="698855"/>
            <a:ext cx="5603485" cy="3163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SG" sz="1600" b="1" dirty="0" smtClean="0">
                <a:solidFill>
                  <a:srgbClr val="FFFFFF"/>
                </a:solidFill>
                <a:latin typeface="Calibri" panose="020F0502020204030204" pitchFamily="34" charset="0"/>
                <a:cs typeface="Calibri" panose="020F0502020204030204" pitchFamily="34" charset="0"/>
              </a:rPr>
              <a:t>CCS’s EES Survey Categories: All Positive Upwards Trend    </a:t>
            </a:r>
            <a:endParaRPr lang="en-GB" sz="1600" b="1" dirty="0">
              <a:solidFill>
                <a:srgbClr val="FFFFFF"/>
              </a:solidFill>
              <a:latin typeface="Calibri" panose="020F0502020204030204" pitchFamily="34" charset="0"/>
              <a:cs typeface="Calibri" panose="020F0502020204030204" pitchFamily="34" charset="0"/>
            </a:endParaRPr>
          </a:p>
        </p:txBody>
      </p:sp>
      <p:sp>
        <p:nvSpPr>
          <p:cNvPr id="39" name="Up Arrow 38"/>
          <p:cNvSpPr/>
          <p:nvPr/>
        </p:nvSpPr>
        <p:spPr>
          <a:xfrm>
            <a:off x="5566220" y="701024"/>
            <a:ext cx="263272" cy="224980"/>
          </a:xfrm>
          <a:prstGeom prst="upArrow">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SG">
              <a:solidFill>
                <a:srgbClr val="FFFFFF"/>
              </a:solidFill>
            </a:endParaRPr>
          </a:p>
        </p:txBody>
      </p:sp>
      <p:sp>
        <p:nvSpPr>
          <p:cNvPr id="16" name="TextBox 15"/>
          <p:cNvSpPr txBox="1"/>
          <p:nvPr/>
        </p:nvSpPr>
        <p:spPr>
          <a:xfrm>
            <a:off x="5522678" y="676610"/>
            <a:ext cx="237662" cy="338554"/>
          </a:xfrm>
          <a:prstGeom prst="rect">
            <a:avLst/>
          </a:prstGeom>
          <a:noFill/>
        </p:spPr>
        <p:txBody>
          <a:bodyPr wrap="square" rtlCol="0">
            <a:spAutoFit/>
          </a:bodyPr>
          <a:lstStyle/>
          <a:p>
            <a:r>
              <a:rPr lang="en-SG" sz="1600" dirty="0" smtClean="0">
                <a:solidFill>
                  <a:srgbClr val="000000"/>
                </a:solidFill>
                <a:sym typeface="Wingdings"/>
              </a:rPr>
              <a:t></a:t>
            </a:r>
            <a:endParaRPr lang="en-SG" sz="1600" dirty="0">
              <a:solidFill>
                <a:srgbClr val="000000"/>
              </a:solidFill>
            </a:endParaRPr>
          </a:p>
        </p:txBody>
      </p:sp>
      <p:sp>
        <p:nvSpPr>
          <p:cNvPr id="17"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0033CC"/>
                </a:solidFill>
                <a:latin typeface="Calibri" panose="020F0502020204030204" pitchFamily="34" charset="0"/>
                <a:cs typeface="Calibri" panose="020F0502020204030204" pitchFamily="34" charset="0"/>
              </a:rPr>
              <a:t>FEEDBACK CHANNELS &amp; MEASUREMENTS</a:t>
            </a:r>
            <a:endParaRPr lang="en-GB" sz="2800" b="1" kern="0" dirty="0">
              <a:solidFill>
                <a:srgbClr val="0033CC"/>
              </a:solidFill>
              <a:latin typeface="Calibri" panose="020F0502020204030204" pitchFamily="34" charset="0"/>
              <a:cs typeface="Calibri" panose="020F0502020204030204" pitchFamily="34"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173" y="1028424"/>
            <a:ext cx="8677326" cy="537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11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43" name="Line 19"/>
          <p:cNvSpPr>
            <a:spLocks noChangeShapeType="1"/>
          </p:cNvSpPr>
          <p:nvPr/>
        </p:nvSpPr>
        <p:spPr bwMode="auto">
          <a:xfrm>
            <a:off x="6410325" y="6191250"/>
            <a:ext cx="0" cy="0"/>
          </a:xfrm>
          <a:prstGeom prst="line">
            <a:avLst/>
          </a:prstGeom>
          <a:noFill/>
          <a:ln w="9525">
            <a:solidFill>
              <a:schemeClr val="folHlink"/>
            </a:solidFill>
            <a:round/>
            <a:headEnd/>
            <a:tailEnd/>
          </a:ln>
          <a:effectLst/>
        </p:spPr>
        <p:txBody>
          <a:bodyPr wrap="none" anchor="ctr"/>
          <a:lstStyle/>
          <a:p>
            <a:endParaRPr lang="en-US" sz="600">
              <a:solidFill>
                <a:srgbClr val="000000"/>
              </a:solidFill>
            </a:endParaRPr>
          </a:p>
        </p:txBody>
      </p:sp>
      <p:cxnSp>
        <p:nvCxnSpPr>
          <p:cNvPr id="564249" name="AutoShape 25"/>
          <p:cNvCxnSpPr>
            <a:cxnSpLocks noChangeShapeType="1"/>
          </p:cNvCxnSpPr>
          <p:nvPr/>
        </p:nvCxnSpPr>
        <p:spPr bwMode="auto">
          <a:xfrm rot="5400000" flipH="1">
            <a:off x="4799232" y="1082242"/>
            <a:ext cx="381000" cy="1981200"/>
          </a:xfrm>
          <a:prstGeom prst="bentConnector2">
            <a:avLst/>
          </a:prstGeom>
          <a:noFill/>
          <a:ln w="9525">
            <a:noFill/>
            <a:miter lim="800000"/>
            <a:headEnd/>
            <a:tailEnd type="triangle" w="med" len="med"/>
          </a:ln>
          <a:effectLst/>
        </p:spPr>
      </p:cxnSp>
      <p:sp>
        <p:nvSpPr>
          <p:cNvPr id="564373" name="Line 149"/>
          <p:cNvSpPr>
            <a:spLocks noChangeShapeType="1"/>
          </p:cNvSpPr>
          <p:nvPr/>
        </p:nvSpPr>
        <p:spPr bwMode="auto">
          <a:xfrm>
            <a:off x="6527800" y="2921000"/>
            <a:ext cx="0" cy="0"/>
          </a:xfrm>
          <a:prstGeom prst="line">
            <a:avLst/>
          </a:prstGeom>
          <a:noFill/>
          <a:ln w="9525">
            <a:solidFill>
              <a:schemeClr val="tx1"/>
            </a:solidFill>
            <a:round/>
            <a:headEnd/>
            <a:tailEnd type="triangle" w="med" len="med"/>
          </a:ln>
          <a:effectLst/>
        </p:spPr>
        <p:txBody>
          <a:bodyPr/>
          <a:lstStyle/>
          <a:p>
            <a:endParaRPr lang="en-US" sz="600">
              <a:solidFill>
                <a:srgbClr val="000000"/>
              </a:solidFill>
            </a:endParaRPr>
          </a:p>
        </p:txBody>
      </p:sp>
      <p:sp>
        <p:nvSpPr>
          <p:cNvPr id="26" name="Rounded Rectangle 25"/>
          <p:cNvSpPr/>
          <p:nvPr/>
        </p:nvSpPr>
        <p:spPr bwMode="auto">
          <a:xfrm>
            <a:off x="4363726" y="3801328"/>
            <a:ext cx="4592772" cy="2806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1500" b="1" dirty="0" smtClean="0">
                <a:solidFill>
                  <a:srgbClr val="FFFFFF"/>
                </a:solidFill>
                <a:latin typeface="Calibri" panose="020F0502020204030204" pitchFamily="34" charset="0"/>
                <a:cs typeface="Calibri" panose="020F0502020204030204" pitchFamily="34" charset="0"/>
              </a:rPr>
              <a:t>CCS’s Attrition Rate: Below Tolerance Level of CCS  </a:t>
            </a:r>
            <a:r>
              <a:rPr lang="en-SG" sz="1800" b="1" dirty="0" smtClean="0">
                <a:solidFill>
                  <a:srgbClr val="FFFF00"/>
                </a:solidFill>
                <a:latin typeface="Calibri" panose="020F0502020204030204" pitchFamily="34" charset="0"/>
                <a:cs typeface="Calibri" panose="020F0502020204030204" pitchFamily="34" charset="0"/>
                <a:sym typeface="Wingdings"/>
              </a:rPr>
              <a:t></a:t>
            </a:r>
            <a:r>
              <a:rPr lang="en-SG" sz="1600" b="1" dirty="0" smtClean="0">
                <a:solidFill>
                  <a:srgbClr val="FFFF00"/>
                </a:solidFill>
                <a:latin typeface="Calibri" panose="020F0502020204030204" pitchFamily="34" charset="0"/>
                <a:cs typeface="Calibri" panose="020F0502020204030204" pitchFamily="34" charset="0"/>
              </a:rPr>
              <a:t> </a:t>
            </a:r>
            <a:r>
              <a:rPr lang="en-SG" sz="1600" b="1" dirty="0" smtClean="0">
                <a:solidFill>
                  <a:srgbClr val="FFFFFF"/>
                </a:solidFill>
                <a:latin typeface="Calibri" panose="020F0502020204030204" pitchFamily="34" charset="0"/>
                <a:cs typeface="Calibri" panose="020F0502020204030204" pitchFamily="34" charset="0"/>
              </a:rPr>
              <a:t>  </a:t>
            </a:r>
            <a:endParaRPr lang="en-GB" sz="1600" b="1" dirty="0">
              <a:solidFill>
                <a:srgbClr val="FFFFFF"/>
              </a:solidFill>
              <a:latin typeface="Calibri" panose="020F0502020204030204" pitchFamily="34" charset="0"/>
              <a:cs typeface="Calibri" panose="020F0502020204030204" pitchFamily="34" charset="0"/>
            </a:endParaRPr>
          </a:p>
        </p:txBody>
      </p:sp>
      <p:sp>
        <p:nvSpPr>
          <p:cNvPr id="38" name="Up Arrow 37"/>
          <p:cNvSpPr/>
          <p:nvPr/>
        </p:nvSpPr>
        <p:spPr>
          <a:xfrm rot="10800000">
            <a:off x="3702442" y="3812890"/>
            <a:ext cx="279713" cy="238863"/>
          </a:xfrm>
          <a:prstGeom prst="upArrow">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SG">
              <a:solidFill>
                <a:srgbClr val="FFFFFF"/>
              </a:solidFill>
            </a:endParaRPr>
          </a:p>
        </p:txBody>
      </p:sp>
      <p:pic>
        <p:nvPicPr>
          <p:cNvPr id="30" name="Picture 14" descr="CCS LOGO.png"/>
          <p:cNvPicPr>
            <a:picLocks noChangeAspect="1"/>
          </p:cNvPicPr>
          <p:nvPr/>
        </p:nvPicPr>
        <p:blipFill>
          <a:blip r:embed="rId3" cstate="print"/>
          <a:srcRect/>
          <a:stretch>
            <a:fillRect/>
          </a:stretch>
        </p:blipFill>
        <p:spPr bwMode="auto">
          <a:xfrm>
            <a:off x="8438081" y="87094"/>
            <a:ext cx="596735" cy="521643"/>
          </a:xfrm>
          <a:prstGeom prst="rect">
            <a:avLst/>
          </a:prstGeom>
          <a:noFill/>
          <a:ln w="9525">
            <a:noFill/>
            <a:miter lim="800000"/>
            <a:headEnd/>
            <a:tailEnd/>
          </a:ln>
        </p:spPr>
      </p:pic>
      <p:sp>
        <p:nvSpPr>
          <p:cNvPr id="36" name="TextBox 35"/>
          <p:cNvSpPr txBox="1"/>
          <p:nvPr/>
        </p:nvSpPr>
        <p:spPr>
          <a:xfrm>
            <a:off x="8130461" y="734533"/>
            <a:ext cx="237662" cy="338554"/>
          </a:xfrm>
          <a:prstGeom prst="rect">
            <a:avLst/>
          </a:prstGeom>
          <a:noFill/>
        </p:spPr>
        <p:txBody>
          <a:bodyPr wrap="square" rtlCol="0">
            <a:spAutoFit/>
          </a:bodyPr>
          <a:lstStyle/>
          <a:p>
            <a:r>
              <a:rPr lang="en-SG" sz="1600" dirty="0" smtClean="0">
                <a:solidFill>
                  <a:srgbClr val="000000"/>
                </a:solidFill>
                <a:sym typeface="Wingdings"/>
              </a:rPr>
              <a:t></a:t>
            </a:r>
            <a:endParaRPr lang="en-SG" sz="1600" dirty="0">
              <a:solidFill>
                <a:srgbClr val="000000"/>
              </a:solidFill>
            </a:endParaRPr>
          </a:p>
        </p:txBody>
      </p:sp>
      <p:grpSp>
        <p:nvGrpSpPr>
          <p:cNvPr id="23" name="Group 22"/>
          <p:cNvGrpSpPr/>
          <p:nvPr/>
        </p:nvGrpSpPr>
        <p:grpSpPr>
          <a:xfrm>
            <a:off x="4580044" y="749024"/>
            <a:ext cx="4376453" cy="270710"/>
            <a:chOff x="2128838" y="671724"/>
            <a:chExt cx="4779466" cy="304589"/>
          </a:xfrm>
        </p:grpSpPr>
        <p:sp>
          <p:nvSpPr>
            <p:cNvPr id="24" name="Rounded Rectangle 23"/>
            <p:cNvSpPr/>
            <p:nvPr/>
          </p:nvSpPr>
          <p:spPr bwMode="auto">
            <a:xfrm>
              <a:off x="2128838" y="671724"/>
              <a:ext cx="4779466" cy="30458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SG" sz="1600" b="1" dirty="0" smtClean="0">
                  <a:solidFill>
                    <a:srgbClr val="FFFFFF"/>
                  </a:solidFill>
                  <a:latin typeface="Calibri" panose="020F0502020204030204" pitchFamily="34" charset="0"/>
                  <a:cs typeface="Calibri" panose="020F0502020204030204" pitchFamily="34" charset="0"/>
                </a:rPr>
                <a:t>        More CCS Staff Staying Beyond 5 YIS</a:t>
              </a:r>
              <a:r>
                <a:rPr lang="en-SG" sz="1600" b="1" dirty="0">
                  <a:solidFill>
                    <a:srgbClr val="FFFF00"/>
                  </a:solidFill>
                  <a:latin typeface="Calibri" panose="020F0502020204030204" pitchFamily="34" charset="0"/>
                  <a:cs typeface="Calibri" panose="020F0502020204030204" pitchFamily="34" charset="0"/>
                  <a:sym typeface="Wingdings"/>
                </a:rPr>
                <a:t> </a:t>
              </a:r>
              <a:r>
                <a:rPr lang="en-SG" sz="1600" b="1" dirty="0" smtClean="0">
                  <a:solidFill>
                    <a:srgbClr val="FFFFFF"/>
                  </a:solidFill>
                  <a:latin typeface="Calibri" panose="020F0502020204030204" pitchFamily="34" charset="0"/>
                  <a:cs typeface="Calibri" panose="020F0502020204030204" pitchFamily="34" charset="0"/>
                </a:rPr>
                <a:t>    </a:t>
              </a:r>
              <a:endParaRPr lang="en-GB" sz="1600" b="1" dirty="0">
                <a:solidFill>
                  <a:srgbClr val="FFFFFF"/>
                </a:solidFill>
                <a:latin typeface="Calibri" panose="020F0502020204030204" pitchFamily="34" charset="0"/>
                <a:cs typeface="Calibri" panose="020F0502020204030204" pitchFamily="34" charset="0"/>
              </a:endParaRPr>
            </a:p>
          </p:txBody>
        </p:sp>
        <p:sp>
          <p:nvSpPr>
            <p:cNvPr id="25" name="Up Arrow 24"/>
            <p:cNvSpPr/>
            <p:nvPr/>
          </p:nvSpPr>
          <p:spPr>
            <a:xfrm>
              <a:off x="6288796" y="695593"/>
              <a:ext cx="322093" cy="268756"/>
            </a:xfrm>
            <a:prstGeom prst="upArrow">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SG">
                <a:solidFill>
                  <a:srgbClr val="FFFFFF"/>
                </a:solidFill>
              </a:endParaRPr>
            </a:p>
          </p:txBody>
        </p:sp>
      </p:grpSp>
      <p:sp>
        <p:nvSpPr>
          <p:cNvPr id="37" name="Rounded Rectangle 36"/>
          <p:cNvSpPr/>
          <p:nvPr/>
        </p:nvSpPr>
        <p:spPr bwMode="auto">
          <a:xfrm>
            <a:off x="96355" y="3788609"/>
            <a:ext cx="4137481" cy="31630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sz="1600" b="1" dirty="0" smtClean="0">
                <a:solidFill>
                  <a:srgbClr val="FFFFFF"/>
                </a:solidFill>
                <a:latin typeface="Calibri" panose="020F0502020204030204" pitchFamily="34" charset="0"/>
                <a:cs typeface="Calibri" panose="020F0502020204030204" pitchFamily="34" charset="0"/>
              </a:rPr>
              <a:t>CCS’s Average Length of Stay in CCS </a:t>
            </a:r>
            <a:r>
              <a:rPr lang="en-SG" sz="1800" b="1" dirty="0" smtClean="0">
                <a:solidFill>
                  <a:srgbClr val="FFFF00"/>
                </a:solidFill>
                <a:latin typeface="Calibri" panose="020F0502020204030204" pitchFamily="34" charset="0"/>
                <a:cs typeface="Calibri" panose="020F0502020204030204" pitchFamily="34" charset="0"/>
                <a:sym typeface="Wingdings"/>
              </a:rPr>
              <a:t></a:t>
            </a:r>
            <a:r>
              <a:rPr lang="en-SG" sz="1600" b="1" dirty="0" smtClean="0">
                <a:solidFill>
                  <a:srgbClr val="FFFF00"/>
                </a:solidFill>
                <a:latin typeface="Calibri" panose="020F0502020204030204" pitchFamily="34" charset="0"/>
                <a:cs typeface="Calibri" panose="020F0502020204030204" pitchFamily="34" charset="0"/>
              </a:rPr>
              <a:t> </a:t>
            </a:r>
            <a:r>
              <a:rPr lang="en-SG" sz="1600" b="1" dirty="0" smtClean="0">
                <a:solidFill>
                  <a:srgbClr val="FFFFFF"/>
                </a:solidFill>
                <a:latin typeface="Calibri" panose="020F0502020204030204" pitchFamily="34" charset="0"/>
                <a:cs typeface="Calibri" panose="020F0502020204030204" pitchFamily="34" charset="0"/>
              </a:rPr>
              <a:t>  </a:t>
            </a:r>
            <a:endParaRPr lang="en-GB" sz="1600" b="1" dirty="0">
              <a:solidFill>
                <a:srgbClr val="FFFFFF"/>
              </a:solidFill>
              <a:latin typeface="Calibri" panose="020F0502020204030204" pitchFamily="34" charset="0"/>
              <a:cs typeface="Calibri" panose="020F0502020204030204" pitchFamily="34" charset="0"/>
            </a:endParaRPr>
          </a:p>
        </p:txBody>
      </p:sp>
      <p:grpSp>
        <p:nvGrpSpPr>
          <p:cNvPr id="2" name="Group 1"/>
          <p:cNvGrpSpPr/>
          <p:nvPr/>
        </p:nvGrpSpPr>
        <p:grpSpPr>
          <a:xfrm>
            <a:off x="100013" y="770478"/>
            <a:ext cx="4376453" cy="270710"/>
            <a:chOff x="2128838" y="671724"/>
            <a:chExt cx="4779466" cy="304589"/>
          </a:xfrm>
        </p:grpSpPr>
        <p:sp>
          <p:nvSpPr>
            <p:cNvPr id="31" name="Up Arrow 30"/>
            <p:cNvSpPr/>
            <p:nvPr/>
          </p:nvSpPr>
          <p:spPr>
            <a:xfrm rot="10800000">
              <a:off x="6470687" y="707557"/>
              <a:ext cx="322093" cy="268756"/>
            </a:xfrm>
            <a:prstGeom prst="upArrow">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SG">
                <a:solidFill>
                  <a:srgbClr val="FFFFFF"/>
                </a:solidFill>
              </a:endParaRPr>
            </a:p>
          </p:txBody>
        </p:sp>
        <p:sp>
          <p:nvSpPr>
            <p:cNvPr id="19" name="Rounded Rectangle 18"/>
            <p:cNvSpPr/>
            <p:nvPr/>
          </p:nvSpPr>
          <p:spPr bwMode="auto">
            <a:xfrm>
              <a:off x="2128838" y="671724"/>
              <a:ext cx="4779466" cy="30458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SG" sz="1600" b="1" dirty="0" smtClean="0">
                  <a:solidFill>
                    <a:srgbClr val="FFFFFF"/>
                  </a:solidFill>
                  <a:latin typeface="Calibri" panose="020F0502020204030204" pitchFamily="34" charset="0"/>
                  <a:cs typeface="Calibri" panose="020F0502020204030204" pitchFamily="34" charset="0"/>
                </a:rPr>
                <a:t>CCS’s Average Sick Days/Pax Lower than PS </a:t>
              </a:r>
              <a:r>
                <a:rPr lang="en-SG" sz="1800" b="1" dirty="0">
                  <a:solidFill>
                    <a:srgbClr val="FFFF00"/>
                  </a:solidFill>
                  <a:latin typeface="Calibri" panose="020F0502020204030204" pitchFamily="34" charset="0"/>
                  <a:cs typeface="Calibri" panose="020F0502020204030204" pitchFamily="34" charset="0"/>
                  <a:sym typeface="Wingdings"/>
                </a:rPr>
                <a:t></a:t>
              </a:r>
              <a:r>
                <a:rPr lang="en-SG" sz="1600" b="1" dirty="0" smtClean="0">
                  <a:solidFill>
                    <a:srgbClr val="FFFFFF"/>
                  </a:solidFill>
                  <a:latin typeface="Calibri" panose="020F0502020204030204" pitchFamily="34" charset="0"/>
                  <a:cs typeface="Calibri" panose="020F0502020204030204" pitchFamily="34" charset="0"/>
                </a:rPr>
                <a:t>    </a:t>
              </a:r>
              <a:endParaRPr lang="en-GB" sz="1600" b="1" dirty="0">
                <a:solidFill>
                  <a:srgbClr val="FFFFFF"/>
                </a:solidFill>
                <a:latin typeface="Calibri" panose="020F0502020204030204" pitchFamily="34" charset="0"/>
                <a:cs typeface="Calibri" panose="020F0502020204030204" pitchFamily="34" charset="0"/>
              </a:endParaRPr>
            </a:p>
          </p:txBody>
        </p:sp>
      </p:grpSp>
      <p:sp>
        <p:nvSpPr>
          <p:cNvPr id="41" name="Up Arrow 40"/>
          <p:cNvSpPr/>
          <p:nvPr/>
        </p:nvSpPr>
        <p:spPr>
          <a:xfrm>
            <a:off x="3790341" y="3827874"/>
            <a:ext cx="294934" cy="238863"/>
          </a:xfrm>
          <a:prstGeom prst="upArrow">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SG">
              <a:solidFill>
                <a:srgbClr val="FFFFFF"/>
              </a:solidFill>
            </a:endParaRPr>
          </a:p>
        </p:txBody>
      </p:sp>
      <p:sp>
        <p:nvSpPr>
          <p:cNvPr id="27" name="Rectangle 4"/>
          <p:cNvSpPr txBox="1">
            <a:spLocks noChangeArrowheads="1"/>
          </p:cNvSpPr>
          <p:nvPr/>
        </p:nvSpPr>
        <p:spPr bwMode="auto">
          <a:xfrm>
            <a:off x="347027" y="232198"/>
            <a:ext cx="7440296" cy="3817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sz="2800" b="1" kern="0" dirty="0" smtClean="0">
                <a:solidFill>
                  <a:srgbClr val="0033CC"/>
                </a:solidFill>
                <a:latin typeface="Calibri" panose="020F0502020204030204" pitchFamily="34" charset="0"/>
                <a:cs typeface="Calibri" panose="020F0502020204030204" pitchFamily="34" charset="0"/>
              </a:rPr>
              <a:t>FEEDBACK CHANNELS &amp; MEASUREMENTS</a:t>
            </a:r>
            <a:endParaRPr lang="en-GB" sz="2800" b="1" kern="0" dirty="0">
              <a:solidFill>
                <a:srgbClr val="0033CC"/>
              </a:solidFill>
              <a:latin typeface="Calibri" panose="020F0502020204030204" pitchFamily="34" charset="0"/>
              <a:cs typeface="Calibri" panose="020F0502020204030204" pitchFamily="34" charset="0"/>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009101"/>
            <a:ext cx="44116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03" y="4081943"/>
            <a:ext cx="417512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844" y="4066737"/>
            <a:ext cx="45180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1009101"/>
            <a:ext cx="4275137"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89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Номер слайда 3"/>
          <p:cNvSpPr txBox="1">
            <a:spLocks noGrp="1"/>
          </p:cNvSpPr>
          <p:nvPr/>
        </p:nvSpPr>
        <p:spPr bwMode="auto">
          <a:xfrm>
            <a:off x="0" y="6467475"/>
            <a:ext cx="939800" cy="390525"/>
          </a:xfrm>
          <a:prstGeom prst="rect">
            <a:avLst/>
          </a:prstGeom>
          <a:noFill/>
          <a:ln w="9525">
            <a:noFill/>
            <a:miter lim="800000"/>
            <a:headEnd/>
            <a:tailEnd/>
          </a:ln>
        </p:spPr>
        <p:txBody>
          <a:bodyPr/>
          <a:lstStyle/>
          <a:p>
            <a:pPr algn="r" eaLnBrk="0" hangingPunct="0"/>
            <a:fld id="{04D781D2-DD29-47E8-8F28-9889D6183F2D}" type="slidenum">
              <a:rPr lang="en-US" sz="1200">
                <a:solidFill>
                  <a:schemeClr val="accent2"/>
                </a:solidFill>
                <a:latin typeface="Arial Narrow" pitchFamily="34" charset="0"/>
              </a:rPr>
              <a:pPr algn="r" eaLnBrk="0" hangingPunct="0"/>
              <a:t>3</a:t>
            </a:fld>
            <a:endParaRPr lang="en-US" sz="1200">
              <a:solidFill>
                <a:schemeClr val="accent2"/>
              </a:solidFill>
              <a:latin typeface="Arial Narrow" pitchFamily="34" charset="0"/>
            </a:endParaRPr>
          </a:p>
        </p:txBody>
      </p:sp>
      <p:sp>
        <p:nvSpPr>
          <p:cNvPr id="20482" name="Text Box 4"/>
          <p:cNvSpPr txBox="1">
            <a:spLocks noChangeArrowheads="1"/>
          </p:cNvSpPr>
          <p:nvPr/>
        </p:nvSpPr>
        <p:spPr bwMode="auto">
          <a:xfrm>
            <a:off x="1116013" y="188913"/>
            <a:ext cx="8027987" cy="461962"/>
          </a:xfrm>
          <a:prstGeom prst="rect">
            <a:avLst/>
          </a:prstGeom>
          <a:noFill/>
          <a:ln w="9525">
            <a:noFill/>
            <a:miter lim="800000"/>
            <a:headEnd/>
            <a:tailEnd/>
          </a:ln>
        </p:spPr>
        <p:txBody>
          <a:bodyPr>
            <a:spAutoFit/>
          </a:bodyPr>
          <a:lstStyle/>
          <a:p>
            <a:pPr algn="ctr"/>
            <a:r>
              <a:rPr lang="en-US" sz="2400" b="1"/>
              <a:t>The process of the selection of the professional staff</a:t>
            </a:r>
            <a:endParaRPr lang="ru-RU" sz="2400" b="1"/>
          </a:p>
        </p:txBody>
      </p:sp>
      <p:sp>
        <p:nvSpPr>
          <p:cNvPr id="20483" name="Rectangle 5"/>
          <p:cNvSpPr>
            <a:spLocks noGrp="1" noChangeArrowheads="1"/>
          </p:cNvSpPr>
          <p:nvPr>
            <p:ph type="body" idx="1"/>
          </p:nvPr>
        </p:nvSpPr>
        <p:spPr>
          <a:xfrm>
            <a:off x="3635375" y="1484313"/>
            <a:ext cx="5329238" cy="4818062"/>
          </a:xfrm>
        </p:spPr>
        <p:txBody>
          <a:bodyPr/>
          <a:lstStyle/>
          <a:p>
            <a:pPr algn="just">
              <a:spcBef>
                <a:spcPct val="0"/>
              </a:spcBef>
              <a:spcAft>
                <a:spcPts val="1800"/>
              </a:spcAft>
              <a:buFontTx/>
              <a:buBlip>
                <a:blip r:embed="rId3"/>
              </a:buBlip>
            </a:pPr>
            <a:r>
              <a:rPr lang="en-US" sz="2000" dirty="0" smtClean="0">
                <a:solidFill>
                  <a:srgbClr val="006666"/>
                </a:solidFill>
              </a:rPr>
              <a:t>The recruitment procedure and conditions for the civil service in the FAS Russia are based on the general principles of the legislation on the state civil service and are exercised in accordance with the Federal Law “On State Civil Service of the Russian Federation”;</a:t>
            </a:r>
          </a:p>
          <a:p>
            <a:pPr algn="just">
              <a:spcBef>
                <a:spcPct val="0"/>
              </a:spcBef>
              <a:spcAft>
                <a:spcPts val="1800"/>
              </a:spcAft>
              <a:buFontTx/>
              <a:buBlip>
                <a:blip r:embed="rId3"/>
              </a:buBlip>
            </a:pPr>
            <a:r>
              <a:rPr lang="en-US" sz="2000" dirty="0" smtClean="0">
                <a:solidFill>
                  <a:srgbClr val="006666"/>
                </a:solidFill>
              </a:rPr>
              <a:t>The qualifying requirements are established by the Decree of President </a:t>
            </a:r>
            <a:r>
              <a:rPr lang="en-US" sz="2000" dirty="0">
                <a:solidFill>
                  <a:srgbClr val="006666"/>
                </a:solidFill>
              </a:rPr>
              <a:t>of </a:t>
            </a:r>
            <a:r>
              <a:rPr lang="en-US" sz="2000" dirty="0" smtClean="0">
                <a:solidFill>
                  <a:srgbClr val="006666"/>
                </a:solidFill>
              </a:rPr>
              <a:t>the Russian Federation “On Qualifying Requirements to the Experience of the State Civil Service (state service of other types) or Length of Professional Work for Federal State Civil Servants”.</a:t>
            </a:r>
          </a:p>
          <a:p>
            <a:pPr>
              <a:lnSpc>
                <a:spcPct val="90000"/>
              </a:lnSpc>
              <a:spcBef>
                <a:spcPct val="35000"/>
              </a:spcBef>
              <a:buFontTx/>
              <a:buBlip>
                <a:blip r:embed="rId3"/>
              </a:buBlip>
            </a:pPr>
            <a:endParaRPr lang="ru-RU" sz="2400" dirty="0" smtClean="0">
              <a:solidFill>
                <a:srgbClr val="006666"/>
              </a:solidFill>
            </a:endParaRPr>
          </a:p>
        </p:txBody>
      </p:sp>
      <p:pic>
        <p:nvPicPr>
          <p:cNvPr id="20484" name="Picture 2" descr="C:\Users\user\Downloads\law_book2.jpg"/>
          <p:cNvPicPr>
            <a:picLocks noChangeAspect="1" noChangeArrowheads="1"/>
          </p:cNvPicPr>
          <p:nvPr/>
        </p:nvPicPr>
        <p:blipFill>
          <a:blip r:embed="rId4"/>
          <a:srcRect/>
          <a:stretch>
            <a:fillRect/>
          </a:stretch>
        </p:blipFill>
        <p:spPr bwMode="auto">
          <a:xfrm>
            <a:off x="107950" y="1700213"/>
            <a:ext cx="3527425" cy="424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t="27274"/>
          <a:stretch/>
        </p:blipFill>
        <p:spPr bwMode="auto">
          <a:xfrm>
            <a:off x="429443" y="899702"/>
            <a:ext cx="17176005" cy="4473515"/>
          </a:xfrm>
          <a:prstGeom prst="rect">
            <a:avLst/>
          </a:prstGeom>
          <a:noFill/>
          <a:ln w="9525">
            <a:noFill/>
            <a:miter lim="800000"/>
            <a:headEnd/>
            <a:tailEnd/>
          </a:ln>
        </p:spPr>
      </p:pic>
      <p:grpSp>
        <p:nvGrpSpPr>
          <p:cNvPr id="2" name="Group 27"/>
          <p:cNvGrpSpPr>
            <a:grpSpLocks/>
          </p:cNvGrpSpPr>
          <p:nvPr/>
        </p:nvGrpSpPr>
        <p:grpSpPr bwMode="auto">
          <a:xfrm>
            <a:off x="0" y="0"/>
            <a:ext cx="9144000" cy="6858000"/>
            <a:chOff x="0" y="0"/>
            <a:chExt cx="9144000" cy="6858000"/>
          </a:xfrm>
        </p:grpSpPr>
        <p:sp>
          <p:nvSpPr>
            <p:cNvPr id="22" name="Frame 21"/>
            <p:cNvSpPr/>
            <p:nvPr/>
          </p:nvSpPr>
          <p:spPr>
            <a:xfrm>
              <a:off x="0" y="676275"/>
              <a:ext cx="9144000" cy="5086350"/>
            </a:xfrm>
            <a:prstGeom prst="frame">
              <a:avLst>
                <a:gd name="adj1" fmla="val 53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sz="600">
                <a:solidFill>
                  <a:srgbClr val="000000"/>
                </a:solidFill>
              </a:endParaRPr>
            </a:p>
          </p:txBody>
        </p:sp>
        <p:sp>
          <p:nvSpPr>
            <p:cNvPr id="25" name="Frame 24"/>
            <p:cNvSpPr/>
            <p:nvPr/>
          </p:nvSpPr>
          <p:spPr>
            <a:xfrm>
              <a:off x="258763" y="760413"/>
              <a:ext cx="8428037" cy="4789487"/>
            </a:xfrm>
            <a:prstGeom prst="frame">
              <a:avLst>
                <a:gd name="adj1" fmla="val 3852"/>
              </a:avLst>
            </a:prstGeom>
            <a:solidFill>
              <a:srgbClr val="F68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SG" sz="600">
                <a:solidFill>
                  <a:srgbClr val="000000"/>
                </a:solidFill>
              </a:endParaRPr>
            </a:p>
          </p:txBody>
        </p:sp>
        <p:sp>
          <p:nvSpPr>
            <p:cNvPr id="26" name="Rectangle 25"/>
            <p:cNvSpPr/>
            <p:nvPr/>
          </p:nvSpPr>
          <p:spPr>
            <a:xfrm>
              <a:off x="0" y="0"/>
              <a:ext cx="91440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sp>
          <p:nvSpPr>
            <p:cNvPr id="27" name="Rectangle 26"/>
            <p:cNvSpPr/>
            <p:nvPr/>
          </p:nvSpPr>
          <p:spPr>
            <a:xfrm>
              <a:off x="0" y="5607050"/>
              <a:ext cx="9144000" cy="1250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sp>
          <p:nvSpPr>
            <p:cNvPr id="29" name="Rectangle 28"/>
            <p:cNvSpPr/>
            <p:nvPr/>
          </p:nvSpPr>
          <p:spPr>
            <a:xfrm>
              <a:off x="8675688" y="0"/>
              <a:ext cx="4683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sp>
          <p:nvSpPr>
            <p:cNvPr id="31" name="Rectangle 30"/>
            <p:cNvSpPr/>
            <p:nvPr/>
          </p:nvSpPr>
          <p:spPr>
            <a:xfrm>
              <a:off x="0" y="0"/>
              <a:ext cx="277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grpSp>
      <p:sp>
        <p:nvSpPr>
          <p:cNvPr id="19" name="Right Triangle 18"/>
          <p:cNvSpPr/>
          <p:nvPr/>
        </p:nvSpPr>
        <p:spPr>
          <a:xfrm rot="5400000">
            <a:off x="8643913" y="5082381"/>
            <a:ext cx="309562" cy="244475"/>
          </a:xfrm>
          <a:prstGeom prst="rtTriangle">
            <a:avLst/>
          </a:prstGeom>
          <a:solidFill>
            <a:srgbClr val="0045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sp>
        <p:nvSpPr>
          <p:cNvPr id="3" name="Trapezoid 2"/>
          <p:cNvSpPr/>
          <p:nvPr/>
        </p:nvSpPr>
        <p:spPr>
          <a:xfrm>
            <a:off x="-177419" y="5413241"/>
            <a:ext cx="9321419" cy="925038"/>
          </a:xfrm>
          <a:prstGeom prst="trapezoid">
            <a:avLst>
              <a:gd name="adj" fmla="val 88797"/>
            </a:avLst>
          </a:prstGeom>
          <a:gradFill flip="none" rotWithShape="1">
            <a:gsLst>
              <a:gs pos="0">
                <a:schemeClr val="tx1">
                  <a:alpha val="63000"/>
                </a:schemeClr>
              </a:gs>
              <a:gs pos="100000">
                <a:srgbClr val="004569">
                  <a:alpha val="0"/>
                </a:srgbClr>
              </a:gs>
            </a:gsLst>
            <a:lin ang="5400000" scaled="1"/>
            <a:tileRect/>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grpSp>
        <p:nvGrpSpPr>
          <p:cNvPr id="4" name="Group 9"/>
          <p:cNvGrpSpPr>
            <a:grpSpLocks/>
          </p:cNvGrpSpPr>
          <p:nvPr/>
        </p:nvGrpSpPr>
        <p:grpSpPr bwMode="auto">
          <a:xfrm>
            <a:off x="0" y="231775"/>
            <a:ext cx="9144000" cy="6626225"/>
            <a:chOff x="0" y="232131"/>
            <a:chExt cx="9144000" cy="6625869"/>
          </a:xfrm>
        </p:grpSpPr>
        <p:grpSp>
          <p:nvGrpSpPr>
            <p:cNvPr id="5" name="Group 45"/>
            <p:cNvGrpSpPr>
              <a:grpSpLocks/>
            </p:cNvGrpSpPr>
            <p:nvPr/>
          </p:nvGrpSpPr>
          <p:grpSpPr bwMode="auto">
            <a:xfrm>
              <a:off x="0" y="6496050"/>
              <a:ext cx="9144000" cy="361950"/>
              <a:chOff x="0" y="6496050"/>
              <a:chExt cx="9144000" cy="361950"/>
            </a:xfrm>
          </p:grpSpPr>
          <p:sp>
            <p:nvSpPr>
              <p:cNvPr id="14" name="Rectangle 13"/>
              <p:cNvSpPr/>
              <p:nvPr/>
            </p:nvSpPr>
            <p:spPr>
              <a:xfrm>
                <a:off x="0" y="6496050"/>
                <a:ext cx="9144000" cy="361950"/>
              </a:xfrm>
              <a:prstGeom prst="rect">
                <a:avLst/>
              </a:prstGeom>
              <a:gradFill flip="none" rotWithShape="1">
                <a:gsLst>
                  <a:gs pos="0">
                    <a:srgbClr val="004568">
                      <a:shade val="30000"/>
                      <a:satMod val="115000"/>
                    </a:srgbClr>
                  </a:gs>
                  <a:gs pos="50000">
                    <a:srgbClr val="004568">
                      <a:shade val="67500"/>
                      <a:satMod val="115000"/>
                    </a:srgbClr>
                  </a:gs>
                  <a:gs pos="100000">
                    <a:srgbClr val="004568">
                      <a:shade val="100000"/>
                      <a:satMod val="115000"/>
                    </a:srgbClr>
                  </a:gs>
                </a:gsLst>
                <a:lin ang="54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sp>
            <p:nvSpPr>
              <p:cNvPr id="16" name="Rectangle 15"/>
              <p:cNvSpPr/>
              <p:nvPr/>
            </p:nvSpPr>
            <p:spPr>
              <a:xfrm>
                <a:off x="0" y="6810377"/>
                <a:ext cx="9144000" cy="47623"/>
              </a:xfrm>
              <a:prstGeom prst="rect">
                <a:avLst/>
              </a:prstGeom>
              <a:solidFill>
                <a:srgbClr val="F68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grpSp>
        <p:sp>
          <p:nvSpPr>
            <p:cNvPr id="13" name="TextBox 6"/>
            <p:cNvSpPr txBox="1"/>
            <p:nvPr/>
          </p:nvSpPr>
          <p:spPr>
            <a:xfrm>
              <a:off x="6084888" y="232131"/>
              <a:ext cx="2663825" cy="461938"/>
            </a:xfrm>
            <a:prstGeom prst="rect">
              <a:avLst/>
            </a:prstGeom>
            <a:noFill/>
          </p:spPr>
          <p:txBody>
            <a:bodyPr>
              <a:spAutoFit/>
            </a:bodyPr>
            <a:lstStyle/>
            <a:p>
              <a:pPr algn="r"/>
              <a:r>
                <a:rPr lang="en-GB" sz="2400" b="1" dirty="0">
                  <a:solidFill>
                    <a:srgbClr val="002060"/>
                  </a:solidFill>
                </a:rPr>
                <a:t>www.ccs.gov.sg</a:t>
              </a:r>
              <a:endParaRPr lang="en-SG" sz="2400" b="1" dirty="0">
                <a:solidFill>
                  <a:srgbClr val="002060"/>
                </a:solidFill>
              </a:endParaRPr>
            </a:p>
          </p:txBody>
        </p:sp>
      </p:grpSp>
      <p:sp>
        <p:nvSpPr>
          <p:cNvPr id="17" name="Rectangle 16"/>
          <p:cNvSpPr/>
          <p:nvPr/>
        </p:nvSpPr>
        <p:spPr>
          <a:xfrm>
            <a:off x="2699792" y="3666232"/>
            <a:ext cx="6208455" cy="1386497"/>
          </a:xfrm>
          <a:prstGeom prst="rect">
            <a:avLst/>
          </a:prstGeom>
          <a:solidFill>
            <a:srgbClr val="004568">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SG" sz="600">
              <a:solidFill>
                <a:srgbClr val="FFFFFF"/>
              </a:solidFill>
            </a:endParaRPr>
          </a:p>
        </p:txBody>
      </p:sp>
      <p:pic>
        <p:nvPicPr>
          <p:cNvPr id="2059" name="Picture 362" descr="CCS LOGO.png"/>
          <p:cNvPicPr>
            <a:picLocks noChangeAspect="1"/>
          </p:cNvPicPr>
          <p:nvPr/>
        </p:nvPicPr>
        <p:blipFill>
          <a:blip r:embed="rId4" cstate="print"/>
          <a:srcRect/>
          <a:stretch>
            <a:fillRect/>
          </a:stretch>
        </p:blipFill>
        <p:spPr bwMode="auto">
          <a:xfrm>
            <a:off x="8262938" y="5759450"/>
            <a:ext cx="773112" cy="693738"/>
          </a:xfrm>
          <a:prstGeom prst="rect">
            <a:avLst/>
          </a:prstGeom>
          <a:noFill/>
          <a:ln w="9525">
            <a:noFill/>
            <a:miter lim="800000"/>
            <a:headEnd/>
            <a:tailEnd/>
          </a:ln>
        </p:spPr>
      </p:pic>
      <p:sp>
        <p:nvSpPr>
          <p:cNvPr id="2060" name="TextBox 23"/>
          <p:cNvSpPr txBox="1">
            <a:spLocks noChangeArrowheads="1"/>
          </p:cNvSpPr>
          <p:nvPr/>
        </p:nvSpPr>
        <p:spPr bwMode="auto">
          <a:xfrm>
            <a:off x="3635896" y="3919666"/>
            <a:ext cx="4233817" cy="769441"/>
          </a:xfrm>
          <a:prstGeom prst="rect">
            <a:avLst/>
          </a:prstGeom>
          <a:noFill/>
          <a:ln w="9525">
            <a:noFill/>
            <a:miter lim="800000"/>
            <a:headEnd/>
            <a:tailEnd/>
          </a:ln>
        </p:spPr>
        <p:txBody>
          <a:bodyPr wrap="square">
            <a:spAutoFit/>
          </a:bodyPr>
          <a:lstStyle/>
          <a:p>
            <a:pPr algn="ctr"/>
            <a:r>
              <a:rPr lang="en-US" altLang="zh-TW" sz="4400" b="1" dirty="0" smtClean="0">
                <a:solidFill>
                  <a:srgbClr val="FFFFFF"/>
                </a:solidFill>
              </a:rPr>
              <a:t>Thank you</a:t>
            </a:r>
            <a:endParaRPr lang="en-GB" sz="4400" b="1" dirty="0" smtClean="0">
              <a:solidFill>
                <a:srgbClr val="FFFFFF"/>
              </a:solidFill>
            </a:endParaRPr>
          </a:p>
        </p:txBody>
      </p:sp>
    </p:spTree>
    <p:extLst>
      <p:ext uri="{BB962C8B-B14F-4D97-AF65-F5344CB8AC3E}">
        <p14:creationId xmlns:p14="http://schemas.microsoft.com/office/powerpoint/2010/main" val="123565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utoRev="1" fill="remove" nodeType="withEffect">
                                  <p:stCondLst>
                                    <p:cond delay="0"/>
                                  </p:stCondLst>
                                  <p:childTnLst>
                                    <p:animMotion origin="layout" path="M 4.44444E-6 -2.59259E-6 L -0.87587 0.00718 " pathEditMode="relative" rAng="0" ptsTypes="AA">
                                      <p:cBhvr>
                                        <p:cTn id="6" dur="25000" fill="hold"/>
                                        <p:tgtEl>
                                          <p:spTgt spid="32"/>
                                        </p:tgtEl>
                                        <p:attrNameLst>
                                          <p:attrName>ppt_x</p:attrName>
                                          <p:attrName>ppt_y</p:attrName>
                                        </p:attrNameLst>
                                      </p:cBhvr>
                                      <p:rCtr x="-43802"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p:cNvSpPr txBox="1">
            <a:spLocks noChangeArrowheads="1"/>
          </p:cNvSpPr>
          <p:nvPr/>
        </p:nvSpPr>
        <p:spPr bwMode="auto">
          <a:xfrm>
            <a:off x="0" y="1484313"/>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ZA" altLang="en-US" b="1">
                <a:solidFill>
                  <a:srgbClr val="000000"/>
                </a:solidFill>
                <a:latin typeface="Times New Roman" pitchFamily="18" charset="0"/>
                <a:cs typeface="Times New Roman" pitchFamily="18" charset="0"/>
              </a:rPr>
              <a:t>COMPETITION &amp; CONSUMER     </a:t>
            </a:r>
          </a:p>
          <a:p>
            <a:pPr algn="ctr" eaLnBrk="1" hangingPunct="1"/>
            <a:r>
              <a:rPr lang="en-ZA" altLang="en-US" b="1">
                <a:solidFill>
                  <a:srgbClr val="000000"/>
                </a:solidFill>
                <a:latin typeface="Times New Roman" pitchFamily="18" charset="0"/>
                <a:cs typeface="Times New Roman" pitchFamily="18" charset="0"/>
              </a:rPr>
              <a:t>PROTECTION COMMISSION</a:t>
            </a:r>
            <a:endParaRPr lang="en-ZW" altLang="en-US" b="1">
              <a:solidFill>
                <a:prstClr val="black"/>
              </a:solidFill>
              <a:latin typeface="Constantia" pitchFamily="18" charset="0"/>
            </a:endParaRPr>
          </a:p>
        </p:txBody>
      </p:sp>
      <p:grpSp>
        <p:nvGrpSpPr>
          <p:cNvPr id="9219" name="Group 3"/>
          <p:cNvGrpSpPr>
            <a:grpSpLocks/>
          </p:cNvGrpSpPr>
          <p:nvPr/>
        </p:nvGrpSpPr>
        <p:grpSpPr bwMode="auto">
          <a:xfrm>
            <a:off x="0" y="762000"/>
            <a:ext cx="9144000" cy="6096000"/>
            <a:chOff x="0" y="762000"/>
            <a:chExt cx="9144000" cy="6096000"/>
          </a:xfrm>
        </p:grpSpPr>
        <p:cxnSp>
          <p:nvCxnSpPr>
            <p:cNvPr id="8" name="Straight Connector 7"/>
            <p:cNvCxnSpPr/>
            <p:nvPr/>
          </p:nvCxnSpPr>
          <p:spPr>
            <a:xfrm>
              <a:off x="0" y="762000"/>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762000"/>
              <a:ext cx="762000" cy="6096000"/>
            </a:xfrm>
            <a:prstGeom prst="rect">
              <a:avLst/>
            </a:prstGeom>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ZW" sz="1800">
                <a:solidFill>
                  <a:prstClr val="black"/>
                </a:solidFill>
              </a:endParaRPr>
            </a:p>
          </p:txBody>
        </p:sp>
      </p:grpSp>
      <p:sp>
        <p:nvSpPr>
          <p:cNvPr id="9220" name="Rectangle 1"/>
          <p:cNvSpPr>
            <a:spLocks noChangeArrowheads="1"/>
          </p:cNvSpPr>
          <p:nvPr/>
        </p:nvSpPr>
        <p:spPr bwMode="auto">
          <a:xfrm>
            <a:off x="1214438" y="3276600"/>
            <a:ext cx="7162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ZW" altLang="en-US" sz="2400" b="1">
                <a:solidFill>
                  <a:prstClr val="black"/>
                </a:solidFill>
                <a:latin typeface="Constantia" pitchFamily="18" charset="0"/>
              </a:rPr>
              <a:t>ICN AGENCY EFFECTIVENESS WORKSHOP, GABORONE, BOTSWANA</a:t>
            </a:r>
          </a:p>
          <a:p>
            <a:pPr algn="ctr" eaLnBrk="1" hangingPunct="1"/>
            <a:endParaRPr lang="en-ZW" altLang="en-US" sz="2400" b="1">
              <a:solidFill>
                <a:prstClr val="black"/>
              </a:solidFill>
              <a:latin typeface="Constantia" pitchFamily="18" charset="0"/>
            </a:endParaRPr>
          </a:p>
          <a:p>
            <a:pPr algn="ctr" eaLnBrk="1" hangingPunct="1"/>
            <a:r>
              <a:rPr lang="en-ZW" altLang="en-US" sz="3200" b="1">
                <a:solidFill>
                  <a:prstClr val="black"/>
                </a:solidFill>
                <a:latin typeface="Constantia" pitchFamily="18" charset="0"/>
              </a:rPr>
              <a:t>REHABILITATION – HEALTH</a:t>
            </a:r>
          </a:p>
          <a:p>
            <a:pPr algn="ctr" eaLnBrk="1" hangingPunct="1"/>
            <a:endParaRPr lang="en-ZW" altLang="en-US" sz="3200" b="1">
              <a:solidFill>
                <a:prstClr val="black"/>
              </a:solidFill>
              <a:latin typeface="Constantia" pitchFamily="18" charset="0"/>
            </a:endParaRPr>
          </a:p>
          <a:p>
            <a:pPr algn="ctr" eaLnBrk="1" hangingPunct="1"/>
            <a:r>
              <a:rPr lang="en-ZW" altLang="en-US" sz="2400" b="1">
                <a:solidFill>
                  <a:prstClr val="black"/>
                </a:solidFill>
                <a:latin typeface="Constantia" pitchFamily="18" charset="0"/>
              </a:rPr>
              <a:t>Beene Shadunka Siyumbwa</a:t>
            </a:r>
          </a:p>
          <a:p>
            <a:pPr algn="ctr" eaLnBrk="1" hangingPunct="1"/>
            <a:r>
              <a:rPr lang="en-ZW" altLang="en-US" sz="2400" i="1">
                <a:solidFill>
                  <a:prstClr val="black"/>
                </a:solidFill>
                <a:latin typeface="Constantia" pitchFamily="18" charset="0"/>
              </a:rPr>
              <a:t>10-11</a:t>
            </a:r>
            <a:r>
              <a:rPr lang="en-ZW" altLang="en-US" sz="2400" i="1" baseline="30000">
                <a:solidFill>
                  <a:prstClr val="black"/>
                </a:solidFill>
                <a:latin typeface="Constantia" pitchFamily="18" charset="0"/>
              </a:rPr>
              <a:t>th</a:t>
            </a:r>
            <a:r>
              <a:rPr lang="en-ZW" altLang="en-US" sz="2400" i="1">
                <a:solidFill>
                  <a:prstClr val="black"/>
                </a:solidFill>
                <a:latin typeface="Constantia" pitchFamily="18" charset="0"/>
              </a:rPr>
              <a:t> March, 2016</a:t>
            </a:r>
          </a:p>
        </p:txBody>
      </p:sp>
    </p:spTree>
    <p:extLst>
      <p:ext uri="{BB962C8B-B14F-4D97-AF65-F5344CB8AC3E}">
        <p14:creationId xmlns:p14="http://schemas.microsoft.com/office/powerpoint/2010/main" val="1732450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en-ZW" altLang="en-US" b="1" smtClean="0">
                <a:solidFill>
                  <a:schemeClr val="tx1"/>
                </a:solidFill>
              </a:rPr>
              <a:t>Outline of Presentation</a:t>
            </a:r>
            <a:endParaRPr lang="en-GB" altLang="en-US" b="1" smtClean="0">
              <a:solidFill>
                <a:schemeClr val="tx1"/>
              </a:solidFill>
            </a:endParaRPr>
          </a:p>
        </p:txBody>
      </p:sp>
      <p:sp>
        <p:nvSpPr>
          <p:cNvPr id="7" name="Rectangle 6"/>
          <p:cNvSpPr/>
          <p:nvPr/>
        </p:nvSpPr>
        <p:spPr>
          <a:xfrm>
            <a:off x="1835150" y="1981200"/>
            <a:ext cx="6321425" cy="3540125"/>
          </a:xfrm>
          <a:prstGeom prst="rect">
            <a:avLst/>
          </a:prstGeom>
        </p:spPr>
        <p:txBody>
          <a:bodyPr>
            <a:spAutoFit/>
          </a:bodyPr>
          <a:lstStyle/>
          <a:p>
            <a:pPr marL="342900" indent="-342900" fontAlgn="auto">
              <a:spcBef>
                <a:spcPts val="0"/>
              </a:spcBef>
              <a:spcAft>
                <a:spcPts val="0"/>
              </a:spcAft>
              <a:buFont typeface="+mj-lt"/>
              <a:buAutoNum type="arabicPeriod"/>
              <a:defRPr/>
            </a:pPr>
            <a:r>
              <a:rPr lang="en-ZW" sz="2800" dirty="0">
                <a:solidFill>
                  <a:prstClr val="black"/>
                </a:solidFill>
                <a:latin typeface="Constantia"/>
              </a:rPr>
              <a:t>Introduction</a:t>
            </a:r>
          </a:p>
          <a:p>
            <a:pPr marL="342900" indent="-342900" fontAlgn="auto">
              <a:spcBef>
                <a:spcPts val="0"/>
              </a:spcBef>
              <a:spcAft>
                <a:spcPts val="0"/>
              </a:spcAft>
              <a:buFont typeface="+mj-lt"/>
              <a:buAutoNum type="arabicPeriod"/>
              <a:defRPr/>
            </a:pPr>
            <a:r>
              <a:rPr lang="en-ZW" sz="2800" dirty="0">
                <a:solidFill>
                  <a:prstClr val="black"/>
                </a:solidFill>
                <a:latin typeface="Constantia"/>
              </a:rPr>
              <a:t>Health Committee</a:t>
            </a:r>
          </a:p>
          <a:p>
            <a:pPr marL="342900" indent="-342900" fontAlgn="auto">
              <a:spcBef>
                <a:spcPts val="0"/>
              </a:spcBef>
              <a:spcAft>
                <a:spcPts val="0"/>
              </a:spcAft>
              <a:buFont typeface="+mj-lt"/>
              <a:buAutoNum type="arabicPeriod"/>
              <a:defRPr/>
            </a:pPr>
            <a:r>
              <a:rPr lang="en-ZW" sz="2800" dirty="0">
                <a:solidFill>
                  <a:prstClr val="black"/>
                </a:solidFill>
                <a:latin typeface="Constantia"/>
              </a:rPr>
              <a:t>Health and other topics discussed</a:t>
            </a:r>
          </a:p>
          <a:p>
            <a:pPr fontAlgn="auto">
              <a:spcBef>
                <a:spcPts val="0"/>
              </a:spcBef>
              <a:spcAft>
                <a:spcPts val="0"/>
              </a:spcAft>
              <a:defRPr/>
            </a:pPr>
            <a:r>
              <a:rPr lang="en-GB" sz="2800" dirty="0">
                <a:solidFill>
                  <a:prstClr val="black"/>
                </a:solidFill>
                <a:latin typeface="Constantia"/>
              </a:rPr>
              <a:t>4. Other preventive and support efforts</a:t>
            </a:r>
          </a:p>
          <a:p>
            <a:pPr fontAlgn="auto">
              <a:spcBef>
                <a:spcPts val="0"/>
              </a:spcBef>
              <a:spcAft>
                <a:spcPts val="0"/>
              </a:spcAft>
              <a:defRPr/>
            </a:pPr>
            <a:r>
              <a:rPr lang="en-GB" sz="2800" dirty="0">
                <a:solidFill>
                  <a:prstClr val="black"/>
                </a:solidFill>
                <a:latin typeface="Constantia"/>
              </a:rPr>
              <a:t>5. Specialist speakers</a:t>
            </a:r>
          </a:p>
          <a:p>
            <a:pPr fontAlgn="auto">
              <a:spcBef>
                <a:spcPts val="0"/>
              </a:spcBef>
              <a:spcAft>
                <a:spcPts val="0"/>
              </a:spcAft>
              <a:defRPr/>
            </a:pPr>
            <a:r>
              <a:rPr lang="en-ZW" sz="2800" dirty="0">
                <a:solidFill>
                  <a:prstClr val="black"/>
                </a:solidFill>
                <a:latin typeface="Constantia"/>
              </a:rPr>
              <a:t>6. </a:t>
            </a:r>
            <a:r>
              <a:rPr lang="en-ZA" sz="2800" dirty="0">
                <a:solidFill>
                  <a:prstClr val="black"/>
                </a:solidFill>
                <a:latin typeface="Constantia"/>
              </a:rPr>
              <a:t>Effects of having unhealthy staff</a:t>
            </a:r>
            <a:endParaRPr lang="en-GB" sz="2800" dirty="0">
              <a:solidFill>
                <a:prstClr val="black"/>
              </a:solidFill>
              <a:latin typeface="Constantia"/>
            </a:endParaRPr>
          </a:p>
          <a:p>
            <a:pPr fontAlgn="auto">
              <a:spcBef>
                <a:spcPts val="0"/>
              </a:spcBef>
              <a:spcAft>
                <a:spcPts val="0"/>
              </a:spcAft>
              <a:defRPr/>
            </a:pPr>
            <a:r>
              <a:rPr lang="en-ZW" sz="2800" dirty="0">
                <a:solidFill>
                  <a:prstClr val="black"/>
                </a:solidFill>
                <a:latin typeface="Constantia"/>
              </a:rPr>
              <a:t>7. Benefits of having </a:t>
            </a:r>
            <a:r>
              <a:rPr lang="en-ZW" sz="2800" dirty="0" smtClean="0">
                <a:solidFill>
                  <a:prstClr val="black"/>
                </a:solidFill>
                <a:latin typeface="Constantia"/>
              </a:rPr>
              <a:t> </a:t>
            </a:r>
            <a:r>
              <a:rPr lang="en-ZW" sz="2800" dirty="0">
                <a:solidFill>
                  <a:prstClr val="black"/>
                </a:solidFill>
                <a:latin typeface="Constantia"/>
              </a:rPr>
              <a:t>healthy staff</a:t>
            </a:r>
          </a:p>
          <a:p>
            <a:pPr fontAlgn="auto">
              <a:spcBef>
                <a:spcPts val="0"/>
              </a:spcBef>
              <a:spcAft>
                <a:spcPts val="0"/>
              </a:spcAft>
              <a:defRPr/>
            </a:pPr>
            <a:r>
              <a:rPr lang="en-ZW" sz="2800" dirty="0">
                <a:solidFill>
                  <a:prstClr val="black"/>
                </a:solidFill>
                <a:latin typeface="Constantia"/>
              </a:rPr>
              <a:t>8. Conclusion </a:t>
            </a:r>
            <a:endParaRPr lang="en-GB" sz="2800" dirty="0">
              <a:solidFill>
                <a:prstClr val="black"/>
              </a:solidFill>
              <a:latin typeface="Constantia"/>
            </a:endParaRPr>
          </a:p>
        </p:txBody>
      </p:sp>
      <p:sp>
        <p:nvSpPr>
          <p:cNvPr id="8" name="Rectangle 7"/>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3296915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ZW" altLang="en-US" sz="4800" b="1" smtClean="0"/>
              <a:t>Introduction </a:t>
            </a:r>
            <a:r>
              <a:rPr lang="en-ZW" altLang="en-US" sz="4000" smtClean="0"/>
              <a:t>– Importance of </a:t>
            </a:r>
            <a:br>
              <a:rPr lang="en-ZW" altLang="en-US" sz="4000" smtClean="0"/>
            </a:br>
            <a:r>
              <a:rPr lang="en-ZW" altLang="en-US" sz="4000" smtClean="0"/>
              <a:t>employees to institutions</a:t>
            </a:r>
            <a:endParaRPr lang="en-GB" altLang="en-US" sz="4000" smtClean="0"/>
          </a:p>
        </p:txBody>
      </p:sp>
      <p:sp>
        <p:nvSpPr>
          <p:cNvPr id="11267" name="Content Placeholder 2"/>
          <p:cNvSpPr>
            <a:spLocks noGrp="1"/>
          </p:cNvSpPr>
          <p:nvPr>
            <p:ph idx="1"/>
          </p:nvPr>
        </p:nvSpPr>
        <p:spPr>
          <a:xfrm>
            <a:off x="1258888" y="2151063"/>
            <a:ext cx="7427912" cy="4373562"/>
          </a:xfrm>
        </p:spPr>
        <p:txBody>
          <a:bodyPr/>
          <a:lstStyle/>
          <a:p>
            <a:pPr eaLnBrk="1" hangingPunct="1"/>
            <a:r>
              <a:rPr lang="en-ZW" altLang="en-US" smtClean="0"/>
              <a:t>Engine of any institution – growth and sustainability.</a:t>
            </a:r>
          </a:p>
          <a:p>
            <a:pPr eaLnBrk="1" hangingPunct="1"/>
            <a:r>
              <a:rPr lang="en-ZW" altLang="en-US" smtClean="0"/>
              <a:t>Organisational success depends on employee performance.</a:t>
            </a:r>
          </a:p>
          <a:p>
            <a:pPr eaLnBrk="1" hangingPunct="1"/>
            <a:r>
              <a:rPr lang="en-ZW" altLang="en-US" smtClean="0"/>
              <a:t>Valuable assets.</a:t>
            </a:r>
          </a:p>
          <a:p>
            <a:pPr eaLnBrk="1" hangingPunct="1"/>
            <a:r>
              <a:rPr lang="en-ZW" altLang="en-US" smtClean="0"/>
              <a:t>Employees can make or break an institution.</a:t>
            </a:r>
          </a:p>
          <a:p>
            <a:pPr eaLnBrk="1" hangingPunct="1"/>
            <a:r>
              <a:rPr lang="en-ZW" altLang="en-US" smtClean="0"/>
              <a:t>Their contribution is invaluable.</a:t>
            </a:r>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738199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46138"/>
            <a:ext cx="8229600" cy="1143000"/>
          </a:xfrm>
        </p:spPr>
        <p:txBody>
          <a:bodyPr/>
          <a:lstStyle/>
          <a:p>
            <a:pPr algn="ctr" eaLnBrk="1" hangingPunct="1"/>
            <a:r>
              <a:rPr lang="en-ZW" altLang="en-US" sz="4800" b="1" smtClean="0"/>
              <a:t>Introduction</a:t>
            </a:r>
            <a:r>
              <a:rPr lang="en-ZW" altLang="en-US" sz="4000" smtClean="0"/>
              <a:t/>
            </a:r>
            <a:br>
              <a:rPr lang="en-ZW" altLang="en-US" sz="4000" smtClean="0"/>
            </a:br>
            <a:r>
              <a:rPr lang="en-ZW" altLang="en-US" sz="4000" smtClean="0"/>
              <a:t>Common diseases in Zambia</a:t>
            </a:r>
            <a:endParaRPr lang="en-GB" altLang="en-US" sz="4000" smtClean="0"/>
          </a:p>
        </p:txBody>
      </p:sp>
      <p:sp>
        <p:nvSpPr>
          <p:cNvPr id="11267" name="Content Placeholder 2"/>
          <p:cNvSpPr>
            <a:spLocks noGrp="1"/>
          </p:cNvSpPr>
          <p:nvPr>
            <p:ph idx="1"/>
          </p:nvPr>
        </p:nvSpPr>
        <p:spPr>
          <a:xfrm>
            <a:off x="755650" y="2079625"/>
            <a:ext cx="7931150" cy="4373563"/>
          </a:xfrm>
        </p:spPr>
        <p:txBody>
          <a:bodyPr/>
          <a:lstStyle/>
          <a:p>
            <a:pPr eaLnBrk="1" hangingPunct="1"/>
            <a:r>
              <a:rPr lang="en-ZW" altLang="en-US" dirty="0" smtClean="0"/>
              <a:t>HIV/AIDS prevalence rate is about 14% – CSO.</a:t>
            </a:r>
          </a:p>
          <a:p>
            <a:pPr eaLnBrk="1" hangingPunct="1"/>
            <a:r>
              <a:rPr lang="en-ZW" altLang="en-US" dirty="0" smtClean="0"/>
              <a:t>Increase in cancer cases especially cervical cancer.</a:t>
            </a:r>
          </a:p>
          <a:p>
            <a:pPr eaLnBrk="1" hangingPunct="1"/>
            <a:r>
              <a:rPr lang="en-ZW" altLang="en-US" dirty="0" smtClean="0"/>
              <a:t>Malaria: the number 1 killer in children under 5.</a:t>
            </a:r>
          </a:p>
          <a:p>
            <a:pPr eaLnBrk="1" hangingPunct="1"/>
            <a:r>
              <a:rPr lang="en-ZW" altLang="en-US" dirty="0" smtClean="0"/>
              <a:t>Cholera </a:t>
            </a:r>
          </a:p>
          <a:p>
            <a:pPr eaLnBrk="1" hangingPunct="1"/>
            <a:r>
              <a:rPr lang="en-ZW" altLang="en-US" dirty="0" smtClean="0"/>
              <a:t>A lot of TB cases arising mainly from compromised immunity due to HIV/AIDS.</a:t>
            </a:r>
          </a:p>
          <a:p>
            <a:pPr eaLnBrk="1" hangingPunct="1"/>
            <a:r>
              <a:rPr lang="en-ZW" altLang="en-US" dirty="0" smtClean="0"/>
              <a:t>High blood pressure cases, diabetes and heart conditions especially among the affluent (NCDs).</a:t>
            </a:r>
          </a:p>
          <a:p>
            <a:pPr eaLnBrk="1" hangingPunct="1"/>
            <a:r>
              <a:rPr lang="en-ZW" altLang="en-US" dirty="0" smtClean="0"/>
              <a:t>Stress-related conditions such as migraine headaches and depression.</a:t>
            </a:r>
          </a:p>
          <a:p>
            <a:pPr eaLnBrk="1" hangingPunct="1"/>
            <a:endParaRPr lang="en-ZW" altLang="en-US" dirty="0" smtClean="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3009493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4" end="4"/>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5" end="5"/>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eaLnBrk="1" hangingPunct="1"/>
            <a:r>
              <a:rPr lang="en-ZW" altLang="en-US" sz="4000" smtClean="0"/>
              <a:t/>
            </a:r>
            <a:br>
              <a:rPr lang="en-ZW" altLang="en-US" sz="4000" smtClean="0"/>
            </a:br>
            <a:r>
              <a:rPr lang="en-ZW" altLang="en-US" sz="4000" smtClean="0"/>
              <a:t>Health Committee</a:t>
            </a:r>
            <a:endParaRPr lang="en-GB" altLang="en-US" sz="4000" smtClean="0"/>
          </a:p>
        </p:txBody>
      </p:sp>
      <p:sp>
        <p:nvSpPr>
          <p:cNvPr id="11267" name="Content Placeholder 2"/>
          <p:cNvSpPr>
            <a:spLocks noGrp="1"/>
          </p:cNvSpPr>
          <p:nvPr>
            <p:ph idx="1"/>
          </p:nvPr>
        </p:nvSpPr>
        <p:spPr>
          <a:xfrm>
            <a:off x="827088" y="1989138"/>
            <a:ext cx="7859712" cy="4137025"/>
          </a:xfrm>
        </p:spPr>
        <p:txBody>
          <a:bodyPr/>
          <a:lstStyle/>
          <a:p>
            <a:pPr marL="0" indent="0" eaLnBrk="1" hangingPunct="1">
              <a:buFont typeface="Wingdings 2" pitchFamily="18" charset="2"/>
              <a:buNone/>
              <a:defRPr/>
            </a:pPr>
            <a:r>
              <a:rPr lang="en-ZW" altLang="en-US" dirty="0"/>
              <a:t>Arising from the various diseases in the community in which we live, a health committee was constituted to:</a:t>
            </a:r>
          </a:p>
          <a:p>
            <a:pPr marL="0" indent="0" eaLnBrk="1" hangingPunct="1">
              <a:buFont typeface="Wingdings 2" pitchFamily="18" charset="2"/>
              <a:buNone/>
              <a:defRPr/>
            </a:pPr>
            <a:endParaRPr lang="en-ZW" altLang="en-US" dirty="0"/>
          </a:p>
          <a:p>
            <a:pPr eaLnBrk="1" hangingPunct="1">
              <a:defRPr/>
            </a:pPr>
            <a:r>
              <a:rPr lang="en-GB" altLang="en-US" dirty="0"/>
              <a:t>Deal with all health-related issues that would </a:t>
            </a:r>
            <a:br>
              <a:rPr lang="en-GB" altLang="en-US" dirty="0"/>
            </a:br>
            <a:r>
              <a:rPr lang="en-GB" altLang="en-US" dirty="0"/>
              <a:t>have an impact on productivity;</a:t>
            </a:r>
          </a:p>
          <a:p>
            <a:pPr eaLnBrk="1" hangingPunct="1">
              <a:defRPr/>
            </a:pPr>
            <a:r>
              <a:rPr lang="en-GB" altLang="en-US" dirty="0"/>
              <a:t>Look at preventive measures and solutions to problems; and</a:t>
            </a:r>
          </a:p>
          <a:p>
            <a:pPr eaLnBrk="1" hangingPunct="1">
              <a:defRPr/>
            </a:pPr>
            <a:r>
              <a:rPr lang="en-GB" altLang="en-US" dirty="0"/>
              <a:t>Arrange for health talks on various topics of </a:t>
            </a:r>
            <a:br>
              <a:rPr lang="en-GB" altLang="en-US" dirty="0"/>
            </a:br>
            <a:r>
              <a:rPr lang="en-GB" altLang="en-US" dirty="0"/>
              <a:t>interest at least twice a quarter.</a:t>
            </a:r>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3204503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2" end="2"/>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3" end="3"/>
                                            </p:txEl>
                                          </p:spTgt>
                                        </p:tgtEl>
                                        <p:attrNameLst>
                                          <p:attrName>ppt_c</p:attrName>
                                        </p:attrNameLst>
                                      </p:cBhvr>
                                      <p:to>
                                        <a:schemeClr val="accent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267">
                                            <p:txEl>
                                              <p:pRg st="4" end="4"/>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ZW" altLang="en-US" smtClean="0"/>
              <a:t>Health topics discussed</a:t>
            </a:r>
            <a:endParaRPr lang="en-GB" altLang="en-US" smtClean="0"/>
          </a:p>
        </p:txBody>
      </p:sp>
      <p:sp>
        <p:nvSpPr>
          <p:cNvPr id="12291" name="Content Placeholder 2"/>
          <p:cNvSpPr>
            <a:spLocks noGrp="1"/>
          </p:cNvSpPr>
          <p:nvPr>
            <p:ph idx="1"/>
          </p:nvPr>
        </p:nvSpPr>
        <p:spPr>
          <a:xfrm>
            <a:off x="1908175" y="2060575"/>
            <a:ext cx="5688013" cy="4065588"/>
          </a:xfrm>
        </p:spPr>
        <p:txBody>
          <a:bodyPr/>
          <a:lstStyle/>
          <a:p>
            <a:pPr eaLnBrk="1" hangingPunct="1"/>
            <a:r>
              <a:rPr lang="en-ZW" altLang="en-US" smtClean="0"/>
              <a:t>HIV/AIDS.</a:t>
            </a:r>
          </a:p>
          <a:p>
            <a:pPr eaLnBrk="1" hangingPunct="1"/>
            <a:r>
              <a:rPr lang="en-ZW" altLang="en-US" smtClean="0"/>
              <a:t>Various forms of cancer.</a:t>
            </a:r>
          </a:p>
          <a:p>
            <a:pPr eaLnBrk="1" hangingPunct="1"/>
            <a:r>
              <a:rPr lang="en-ZW" altLang="en-US" smtClean="0"/>
              <a:t>Diabetes and high blood pressure.</a:t>
            </a:r>
          </a:p>
          <a:p>
            <a:pPr eaLnBrk="1" hangingPunct="1"/>
            <a:r>
              <a:rPr lang="en-ZW" altLang="en-US" smtClean="0"/>
              <a:t>Reproductive health.</a:t>
            </a:r>
          </a:p>
          <a:p>
            <a:pPr eaLnBrk="1" hangingPunct="1"/>
            <a:r>
              <a:rPr lang="en-GB" altLang="en-US" smtClean="0"/>
              <a:t>Good nutrition.</a:t>
            </a:r>
          </a:p>
          <a:p>
            <a:pPr eaLnBrk="1" hangingPunct="1"/>
            <a:r>
              <a:rPr lang="en-GB" altLang="en-US" smtClean="0"/>
              <a:t>Exercise and fitness.</a:t>
            </a:r>
          </a:p>
          <a:p>
            <a:pPr eaLnBrk="1" hangingPunct="1"/>
            <a:r>
              <a:rPr lang="en-GB" altLang="en-US" smtClean="0"/>
              <a:t>Depression.</a:t>
            </a:r>
          </a:p>
          <a:p>
            <a:pPr eaLnBrk="1" hangingPunct="1"/>
            <a:endParaRPr lang="en-GB" altLang="en-US" b="1" smtClean="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3709785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4" end="4"/>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5" end="5"/>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291">
                                            <p:txEl>
                                              <p:pRg st="6" end="6"/>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ZW" altLang="en-US" smtClean="0"/>
              <a:t>Other topics discussed</a:t>
            </a:r>
            <a:endParaRPr lang="en-GB" altLang="en-US" smtClean="0"/>
          </a:p>
        </p:txBody>
      </p:sp>
      <p:sp>
        <p:nvSpPr>
          <p:cNvPr id="13315" name="Content Placeholder 2"/>
          <p:cNvSpPr>
            <a:spLocks noGrp="1"/>
          </p:cNvSpPr>
          <p:nvPr>
            <p:ph idx="1"/>
          </p:nvPr>
        </p:nvSpPr>
        <p:spPr>
          <a:xfrm>
            <a:off x="1908175" y="2133600"/>
            <a:ext cx="6778625" cy="3992563"/>
          </a:xfrm>
        </p:spPr>
        <p:txBody>
          <a:bodyPr/>
          <a:lstStyle/>
          <a:p>
            <a:pPr eaLnBrk="1" hangingPunct="1"/>
            <a:r>
              <a:rPr lang="en-ZW" altLang="en-US" sz="2800" smtClean="0"/>
              <a:t>Stress management.</a:t>
            </a:r>
          </a:p>
          <a:p>
            <a:pPr eaLnBrk="1" hangingPunct="1"/>
            <a:r>
              <a:rPr lang="en-ZW" altLang="en-US" sz="2800" smtClean="0"/>
              <a:t>Anger management.</a:t>
            </a:r>
          </a:p>
          <a:p>
            <a:pPr eaLnBrk="1" hangingPunct="1"/>
            <a:r>
              <a:rPr lang="en-ZW" altLang="en-US" sz="2800" smtClean="0"/>
              <a:t>Financial management.</a:t>
            </a:r>
          </a:p>
          <a:p>
            <a:pPr eaLnBrk="1" hangingPunct="1"/>
            <a:r>
              <a:rPr lang="en-ZW" altLang="en-US" sz="2800" smtClean="0"/>
              <a:t>Work - family balance.</a:t>
            </a:r>
          </a:p>
          <a:p>
            <a:pPr eaLnBrk="1" hangingPunct="1"/>
            <a:r>
              <a:rPr lang="en-ZW" altLang="en-US" sz="2800" smtClean="0"/>
              <a:t>Drug abuse (Substance Abuse)</a:t>
            </a:r>
          </a:p>
          <a:p>
            <a:pPr eaLnBrk="1" hangingPunct="1"/>
            <a:r>
              <a:rPr lang="en-ZW" altLang="en-US" sz="2800" smtClean="0"/>
              <a:t>Gender-based violence (GBV).</a:t>
            </a:r>
          </a:p>
          <a:p>
            <a:pPr eaLnBrk="1" hangingPunct="1"/>
            <a:r>
              <a:rPr lang="en-ZW" altLang="en-US" sz="2800" smtClean="0"/>
              <a:t>Psychosocial problems.</a:t>
            </a:r>
          </a:p>
          <a:p>
            <a:pPr eaLnBrk="1" hangingPunct="1"/>
            <a:endParaRPr lang="en-GB" altLang="en-US" sz="2800" b="1" smtClean="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3800704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4" end="4"/>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5" end="5"/>
                                            </p:txEl>
                                          </p:spTgt>
                                        </p:tgtEl>
                                        <p:attrNameLst>
                                          <p:attrName>ppt_c</p:attrName>
                                        </p:attrNameLst>
                                      </p:cBhvr>
                                      <p:to>
                                        <a:schemeClr val="accent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288" y="917575"/>
            <a:ext cx="8229600" cy="1143000"/>
          </a:xfrm>
        </p:spPr>
        <p:txBody>
          <a:bodyPr/>
          <a:lstStyle/>
          <a:p>
            <a:pPr algn="ctr" eaLnBrk="1" hangingPunct="1"/>
            <a:r>
              <a:rPr lang="en-ZW" altLang="en-US" smtClean="0"/>
              <a:t>Other preventive and </a:t>
            </a:r>
            <a:br>
              <a:rPr lang="en-ZW" altLang="en-US" smtClean="0"/>
            </a:br>
            <a:r>
              <a:rPr lang="en-ZW" altLang="en-US" smtClean="0"/>
              <a:t>support efforts</a:t>
            </a:r>
            <a:endParaRPr lang="en-GB" altLang="en-US" smtClean="0"/>
          </a:p>
        </p:txBody>
      </p:sp>
      <p:sp>
        <p:nvSpPr>
          <p:cNvPr id="15363" name="Content Placeholder 2"/>
          <p:cNvSpPr>
            <a:spLocks noGrp="1"/>
          </p:cNvSpPr>
          <p:nvPr>
            <p:ph idx="1"/>
          </p:nvPr>
        </p:nvSpPr>
        <p:spPr>
          <a:xfrm>
            <a:off x="457200" y="2079625"/>
            <a:ext cx="8507413" cy="4373563"/>
          </a:xfrm>
        </p:spPr>
        <p:txBody>
          <a:bodyPr/>
          <a:lstStyle/>
          <a:p>
            <a:pPr eaLnBrk="1" hangingPunct="1"/>
            <a:r>
              <a:rPr lang="en-ZW" altLang="en-US" smtClean="0"/>
              <a:t>Once a year, we have a health day during which all staff are required to undergo medical check-ups.</a:t>
            </a:r>
          </a:p>
          <a:p>
            <a:pPr eaLnBrk="1" hangingPunct="1"/>
            <a:r>
              <a:rPr lang="en-ZW" altLang="en-US" smtClean="0"/>
              <a:t>During the month of October, female employees go for cervical screening as part of their health awareness.</a:t>
            </a:r>
          </a:p>
          <a:p>
            <a:pPr eaLnBrk="1" hangingPunct="1"/>
            <a:r>
              <a:rPr lang="en-ZW" altLang="en-US" smtClean="0"/>
              <a:t>During the annual institutional team building event, health checks are also conducted for all staff.</a:t>
            </a:r>
          </a:p>
          <a:p>
            <a:pPr eaLnBrk="1" hangingPunct="1"/>
            <a:r>
              <a:rPr lang="en-ZW" altLang="en-US" smtClean="0"/>
              <a:t>Distribution of male and female condoms in restrooms.</a:t>
            </a:r>
          </a:p>
          <a:p>
            <a:pPr eaLnBrk="1" hangingPunct="1"/>
            <a:r>
              <a:rPr lang="en-GB" altLang="en-US" smtClean="0"/>
              <a:t>Digital BP machine, Thermometer &amp; Weighing scale.</a:t>
            </a:r>
          </a:p>
          <a:p>
            <a:pPr eaLnBrk="1" hangingPunct="1"/>
            <a:r>
              <a:rPr lang="en-GB" altLang="en-US" smtClean="0"/>
              <a:t>6 trained First-Aiders.</a:t>
            </a:r>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62970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4" end="4"/>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ZW" altLang="en-US" smtClean="0"/>
              <a:t>Other preventive and </a:t>
            </a:r>
            <a:br>
              <a:rPr lang="en-ZW" altLang="en-US" smtClean="0"/>
            </a:br>
            <a:r>
              <a:rPr lang="en-ZW" altLang="en-US" smtClean="0"/>
              <a:t>support efforts</a:t>
            </a:r>
            <a:endParaRPr lang="en-GB" altLang="en-US" smtClean="0"/>
          </a:p>
        </p:txBody>
      </p:sp>
      <p:sp>
        <p:nvSpPr>
          <p:cNvPr id="17411" name="Content Placeholder 2"/>
          <p:cNvSpPr>
            <a:spLocks noGrp="1"/>
          </p:cNvSpPr>
          <p:nvPr>
            <p:ph idx="1"/>
          </p:nvPr>
        </p:nvSpPr>
        <p:spPr>
          <a:xfrm>
            <a:off x="457200" y="2079625"/>
            <a:ext cx="8435975" cy="4373563"/>
          </a:xfrm>
        </p:spPr>
        <p:txBody>
          <a:bodyPr/>
          <a:lstStyle/>
          <a:p>
            <a:pPr eaLnBrk="1" hangingPunct="1"/>
            <a:r>
              <a:rPr lang="en-ZW" altLang="en-US" smtClean="0"/>
              <a:t>For staff living with HIV/AIDS, the Commission provides the supplements recommended by the doctors. </a:t>
            </a:r>
          </a:p>
          <a:p>
            <a:pPr eaLnBrk="1" hangingPunct="1"/>
            <a:r>
              <a:rPr lang="en-ZW" altLang="en-US" smtClean="0"/>
              <a:t>HR embarks on counselling depending on the nature of the problem exhibited.</a:t>
            </a:r>
          </a:p>
          <a:p>
            <a:pPr eaLnBrk="1" hangingPunct="1"/>
            <a:r>
              <a:rPr lang="en-ZW" altLang="en-US" smtClean="0"/>
              <a:t>Where the problem is severe and needs outside attention, the Commission refers staff to professional counsellors from specialised institutions.</a:t>
            </a:r>
          </a:p>
          <a:p>
            <a:pPr eaLnBrk="1" hangingPunct="1"/>
            <a:r>
              <a:rPr lang="en-ZW" altLang="en-US" smtClean="0"/>
              <a:t>Referrals include HIV/AIDS issues, severe depression, psychosocial problems, etc.</a:t>
            </a:r>
          </a:p>
          <a:p>
            <a:pPr eaLnBrk="1" hangingPunct="1"/>
            <a:endParaRPr lang="en-ZW" altLang="en-US" smtClean="0"/>
          </a:p>
          <a:p>
            <a:pPr eaLnBrk="1" hangingPunct="1"/>
            <a:endParaRPr lang="en-GB" altLang="en-US" b="1" smtClean="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3214670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Номер слайда 3"/>
          <p:cNvSpPr txBox="1">
            <a:spLocks noGrp="1"/>
          </p:cNvSpPr>
          <p:nvPr/>
        </p:nvSpPr>
        <p:spPr bwMode="auto">
          <a:xfrm>
            <a:off x="0" y="6467475"/>
            <a:ext cx="939800" cy="390525"/>
          </a:xfrm>
          <a:prstGeom prst="rect">
            <a:avLst/>
          </a:prstGeom>
          <a:noFill/>
          <a:ln w="9525">
            <a:noFill/>
            <a:miter lim="800000"/>
            <a:headEnd/>
            <a:tailEnd/>
          </a:ln>
        </p:spPr>
        <p:txBody>
          <a:bodyPr/>
          <a:lstStyle/>
          <a:p>
            <a:pPr algn="r" eaLnBrk="0" hangingPunct="0"/>
            <a:fld id="{9E384F63-2E3A-432D-B2CC-2E6178BAE70D}" type="slidenum">
              <a:rPr lang="en-US" sz="1200">
                <a:solidFill>
                  <a:schemeClr val="accent2"/>
                </a:solidFill>
                <a:latin typeface="Arial Narrow" pitchFamily="34" charset="0"/>
              </a:rPr>
              <a:pPr algn="r" eaLnBrk="0" hangingPunct="0"/>
              <a:t>4</a:t>
            </a:fld>
            <a:endParaRPr lang="en-US" sz="1200">
              <a:solidFill>
                <a:schemeClr val="accent2"/>
              </a:solidFill>
              <a:latin typeface="Arial Narrow" pitchFamily="34" charset="0"/>
            </a:endParaRPr>
          </a:p>
        </p:txBody>
      </p:sp>
      <p:sp>
        <p:nvSpPr>
          <p:cNvPr id="22530" name="Text Box 3"/>
          <p:cNvSpPr txBox="1">
            <a:spLocks noChangeArrowheads="1"/>
          </p:cNvSpPr>
          <p:nvPr/>
        </p:nvSpPr>
        <p:spPr bwMode="auto">
          <a:xfrm>
            <a:off x="939800" y="260350"/>
            <a:ext cx="8204200" cy="457200"/>
          </a:xfrm>
          <a:prstGeom prst="rect">
            <a:avLst/>
          </a:prstGeom>
          <a:noFill/>
          <a:ln w="9525">
            <a:noFill/>
            <a:miter lim="800000"/>
            <a:headEnd/>
            <a:tailEnd/>
          </a:ln>
        </p:spPr>
        <p:txBody>
          <a:bodyPr>
            <a:spAutoFit/>
          </a:bodyPr>
          <a:lstStyle/>
          <a:p>
            <a:pPr algn="r"/>
            <a:r>
              <a:rPr lang="en-US" sz="2400" b="1"/>
              <a:t>The process of the selection of the professional staff</a:t>
            </a:r>
            <a:endParaRPr lang="ru-RU" sz="2400" b="1"/>
          </a:p>
        </p:txBody>
      </p:sp>
      <p:sp>
        <p:nvSpPr>
          <p:cNvPr id="22531" name="Rectangle 4"/>
          <p:cNvSpPr>
            <a:spLocks noGrp="1" noChangeArrowheads="1"/>
          </p:cNvSpPr>
          <p:nvPr>
            <p:ph type="body" idx="1"/>
          </p:nvPr>
        </p:nvSpPr>
        <p:spPr>
          <a:xfrm>
            <a:off x="2195736" y="1628775"/>
            <a:ext cx="6768877" cy="4392613"/>
          </a:xfrm>
        </p:spPr>
        <p:txBody>
          <a:bodyPr/>
          <a:lstStyle/>
          <a:p>
            <a:pPr lvl="1" algn="just">
              <a:lnSpc>
                <a:spcPts val="3000"/>
              </a:lnSpc>
              <a:spcBef>
                <a:spcPct val="0"/>
              </a:spcBef>
              <a:spcAft>
                <a:spcPts val="2400"/>
              </a:spcAft>
              <a:buFontTx/>
              <a:buBlip>
                <a:blip r:embed="rId3"/>
              </a:buBlip>
            </a:pPr>
            <a:r>
              <a:rPr lang="en-US" sz="1800" dirty="0" smtClean="0">
                <a:solidFill>
                  <a:srgbClr val="006666"/>
                </a:solidFill>
              </a:rPr>
              <a:t>In accordance with the legislation</a:t>
            </a:r>
            <a:r>
              <a:rPr lang="ru-RU" sz="1800" dirty="0" smtClean="0">
                <a:solidFill>
                  <a:srgbClr val="006666"/>
                </a:solidFill>
              </a:rPr>
              <a:t> </a:t>
            </a:r>
            <a:r>
              <a:rPr lang="en-US" sz="1800" dirty="0" smtClean="0">
                <a:solidFill>
                  <a:srgbClr val="006666"/>
                </a:solidFill>
              </a:rPr>
              <a:t>the staff selection is carried out on a competitive basis (the recruitment procedure is assessing the professional level of candidates and their compliance with recruitment qualifications).</a:t>
            </a:r>
          </a:p>
          <a:p>
            <a:pPr lvl="1" algn="just">
              <a:lnSpc>
                <a:spcPts val="3000"/>
              </a:lnSpc>
              <a:spcBef>
                <a:spcPct val="0"/>
              </a:spcBef>
              <a:spcAft>
                <a:spcPts val="2400"/>
              </a:spcAft>
              <a:buFontTx/>
              <a:buBlip>
                <a:blip r:embed="rId3"/>
              </a:buBlip>
            </a:pPr>
            <a:r>
              <a:rPr lang="en-US" sz="1800" dirty="0" smtClean="0">
                <a:solidFill>
                  <a:srgbClr val="006666"/>
                </a:solidFill>
              </a:rPr>
              <a:t>Information about job vacancies, dates and condition of the recruitment procedure </a:t>
            </a:r>
            <a:r>
              <a:rPr lang="en-US" sz="1800" dirty="0">
                <a:solidFill>
                  <a:srgbClr val="006666"/>
                </a:solidFill>
              </a:rPr>
              <a:t>for a vacant </a:t>
            </a:r>
            <a:r>
              <a:rPr lang="en-US" sz="1800" dirty="0" smtClean="0">
                <a:solidFill>
                  <a:srgbClr val="006666"/>
                </a:solidFill>
              </a:rPr>
              <a:t>position of the state civil service are published on the official website of the FAS Russia (URL: </a:t>
            </a:r>
            <a:r>
              <a:rPr lang="en-US" sz="1800" dirty="0" smtClean="0">
                <a:solidFill>
                  <a:srgbClr val="006666"/>
                </a:solidFill>
                <a:hlinkClick r:id="rId4"/>
              </a:rPr>
              <a:t>http://fas.gov.ru/about/civil-service/competitions/</a:t>
            </a:r>
            <a:r>
              <a:rPr lang="en-US" sz="1800" dirty="0" smtClean="0">
                <a:solidFill>
                  <a:srgbClr val="006666"/>
                </a:solidFill>
              </a:rPr>
              <a:t>).  </a:t>
            </a:r>
          </a:p>
          <a:p>
            <a:pPr marL="34925" indent="0" algn="just">
              <a:lnSpc>
                <a:spcPts val="2700"/>
              </a:lnSpc>
              <a:spcBef>
                <a:spcPct val="0"/>
              </a:spcBef>
              <a:spcAft>
                <a:spcPts val="600"/>
              </a:spcAft>
              <a:buFontTx/>
              <a:buNone/>
            </a:pPr>
            <a:endParaRPr lang="en-US" sz="2400" dirty="0" smtClean="0"/>
          </a:p>
          <a:p>
            <a:pPr marL="34925" indent="0" algn="just">
              <a:lnSpc>
                <a:spcPct val="90000"/>
              </a:lnSpc>
              <a:spcBef>
                <a:spcPts val="600"/>
              </a:spcBef>
              <a:buFontTx/>
              <a:buNone/>
            </a:pPr>
            <a:endParaRPr lang="en-US" sz="2400" dirty="0" smtClean="0"/>
          </a:p>
        </p:txBody>
      </p:sp>
      <p:pic>
        <p:nvPicPr>
          <p:cNvPr id="22532" name="Picture 2" descr="C:\Users\user\Desktop\RTEmagicC_abae0b3060.jpg.jpg"/>
          <p:cNvPicPr>
            <a:picLocks noChangeAspect="1" noChangeArrowheads="1"/>
          </p:cNvPicPr>
          <p:nvPr/>
        </p:nvPicPr>
        <p:blipFill>
          <a:blip r:embed="rId5"/>
          <a:srcRect/>
          <a:stretch>
            <a:fillRect/>
          </a:stretch>
        </p:blipFill>
        <p:spPr bwMode="auto">
          <a:xfrm>
            <a:off x="0" y="1268413"/>
            <a:ext cx="2689225"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ZW" altLang="en-US" smtClean="0"/>
              <a:t>Specialist speakers</a:t>
            </a:r>
            <a:endParaRPr lang="en-GB" altLang="en-US" smtClean="0"/>
          </a:p>
        </p:txBody>
      </p:sp>
      <p:sp>
        <p:nvSpPr>
          <p:cNvPr id="3" name="Content Placeholder 2"/>
          <p:cNvSpPr>
            <a:spLocks noGrp="1"/>
          </p:cNvSpPr>
          <p:nvPr>
            <p:ph idx="1"/>
          </p:nvPr>
        </p:nvSpPr>
        <p:spPr>
          <a:xfrm>
            <a:off x="735013" y="2079625"/>
            <a:ext cx="8229600" cy="4373563"/>
          </a:xfrm>
        </p:spPr>
        <p:txBody>
          <a:bodyPr>
            <a:normAutofit/>
          </a:bodyPr>
          <a:lstStyle/>
          <a:p>
            <a:pPr marL="274320" indent="-274320" eaLnBrk="1" fontAlgn="auto" hangingPunct="1">
              <a:spcAft>
                <a:spcPts val="0"/>
              </a:spcAft>
              <a:buClr>
                <a:schemeClr val="accent3"/>
              </a:buClr>
              <a:buFont typeface="Wingdings 2"/>
              <a:buChar char=""/>
              <a:defRPr/>
            </a:pPr>
            <a:r>
              <a:rPr lang="en-ZW" sz="2800" dirty="0"/>
              <a:t>From University Teaching Hospital – communicable and NCDs.</a:t>
            </a:r>
          </a:p>
          <a:p>
            <a:pPr marL="274320" indent="-274320" eaLnBrk="1" fontAlgn="auto" hangingPunct="1">
              <a:spcAft>
                <a:spcPts val="0"/>
              </a:spcAft>
              <a:buClr>
                <a:schemeClr val="accent3"/>
              </a:buClr>
              <a:buFont typeface="Wingdings 2"/>
              <a:buChar char=""/>
              <a:defRPr/>
            </a:pPr>
            <a:r>
              <a:rPr lang="en-ZW" sz="2800" dirty="0"/>
              <a:t>Private clinics.</a:t>
            </a:r>
          </a:p>
          <a:p>
            <a:pPr marL="274320" indent="-274320" eaLnBrk="1" fontAlgn="auto" hangingPunct="1">
              <a:spcAft>
                <a:spcPts val="0"/>
              </a:spcAft>
              <a:buClr>
                <a:schemeClr val="accent3"/>
              </a:buClr>
              <a:buFont typeface="Wingdings 2"/>
              <a:buChar char=""/>
              <a:defRPr/>
            </a:pPr>
            <a:r>
              <a:rPr lang="en-ZW" sz="2800" dirty="0"/>
              <a:t>Counselling institutions.</a:t>
            </a:r>
          </a:p>
          <a:p>
            <a:pPr marL="274320" indent="-274320" eaLnBrk="1" fontAlgn="auto" hangingPunct="1">
              <a:spcAft>
                <a:spcPts val="0"/>
              </a:spcAft>
              <a:buClr>
                <a:schemeClr val="accent3"/>
              </a:buClr>
              <a:buFont typeface="Wingdings 2"/>
              <a:buChar char=""/>
              <a:defRPr/>
            </a:pPr>
            <a:r>
              <a:rPr lang="en-ZW" sz="2800" dirty="0"/>
              <a:t>HIV/AIDS organizations.</a:t>
            </a:r>
          </a:p>
          <a:p>
            <a:pPr marL="274320" indent="-274320" eaLnBrk="1" fontAlgn="auto" hangingPunct="1">
              <a:spcAft>
                <a:spcPts val="0"/>
              </a:spcAft>
              <a:buClr>
                <a:schemeClr val="accent3"/>
              </a:buClr>
              <a:buFont typeface="Wingdings 2"/>
              <a:buChar char=""/>
              <a:defRPr/>
            </a:pPr>
            <a:r>
              <a:rPr lang="en-ZW" sz="2800" dirty="0"/>
              <a:t>Nutrition Commission.</a:t>
            </a:r>
          </a:p>
          <a:p>
            <a:pPr marL="274320" indent="-274320" eaLnBrk="1" fontAlgn="auto" hangingPunct="1">
              <a:spcAft>
                <a:spcPts val="0"/>
              </a:spcAft>
              <a:buClr>
                <a:schemeClr val="accent3"/>
              </a:buClr>
              <a:buFont typeface="Wingdings 2"/>
              <a:buChar char=""/>
              <a:defRPr/>
            </a:pPr>
            <a:r>
              <a:rPr lang="en-ZW" sz="2800" dirty="0"/>
              <a:t>Mental hospitals to deal with depression and psychosocial problems.</a:t>
            </a:r>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137079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ZW" altLang="en-US" smtClean="0"/>
              <a:t>Specialist speakers</a:t>
            </a:r>
            <a:endParaRPr lang="en-GB" altLang="en-US" smtClean="0"/>
          </a:p>
        </p:txBody>
      </p:sp>
      <p:sp>
        <p:nvSpPr>
          <p:cNvPr id="3" name="Content Placeholder 2"/>
          <p:cNvSpPr>
            <a:spLocks noGrp="1"/>
          </p:cNvSpPr>
          <p:nvPr>
            <p:ph idx="1"/>
          </p:nvPr>
        </p:nvSpPr>
        <p:spPr>
          <a:xfrm>
            <a:off x="735013" y="2079625"/>
            <a:ext cx="8229600" cy="4373563"/>
          </a:xfrm>
        </p:spPr>
        <p:txBody>
          <a:bodyPr>
            <a:noAutofit/>
          </a:bodyPr>
          <a:lstStyle/>
          <a:p>
            <a:pPr marL="274320" indent="-274320" eaLnBrk="1" fontAlgn="auto" hangingPunct="1">
              <a:spcAft>
                <a:spcPts val="0"/>
              </a:spcAft>
              <a:buClr>
                <a:schemeClr val="accent3"/>
              </a:buClr>
              <a:buFont typeface="Wingdings 2"/>
              <a:buChar char=""/>
              <a:defRPr/>
            </a:pPr>
            <a:r>
              <a:rPr lang="en-ZW" sz="2800" dirty="0"/>
              <a:t>Non-government organizations.</a:t>
            </a:r>
          </a:p>
          <a:p>
            <a:pPr marL="274320" indent="-274320" eaLnBrk="1" fontAlgn="auto" hangingPunct="1">
              <a:spcAft>
                <a:spcPts val="0"/>
              </a:spcAft>
              <a:buClr>
                <a:schemeClr val="accent3"/>
              </a:buClr>
              <a:buFont typeface="Wingdings 2"/>
              <a:buChar char=""/>
              <a:defRPr/>
            </a:pPr>
            <a:r>
              <a:rPr lang="en-ZW" sz="2800" dirty="0"/>
              <a:t>Motivational institutions.</a:t>
            </a:r>
          </a:p>
          <a:p>
            <a:pPr marL="274320" indent="-274320" eaLnBrk="1" fontAlgn="auto" hangingPunct="1">
              <a:spcAft>
                <a:spcPts val="0"/>
              </a:spcAft>
              <a:buClr>
                <a:schemeClr val="accent3"/>
              </a:buClr>
              <a:buFont typeface="Wingdings 2"/>
              <a:buChar char=""/>
              <a:defRPr/>
            </a:pPr>
            <a:r>
              <a:rPr lang="en-ZW" sz="2800" dirty="0"/>
              <a:t>Workers Compensation Fund Control Board.</a:t>
            </a:r>
          </a:p>
          <a:p>
            <a:pPr marL="274320" indent="-274320" eaLnBrk="1" fontAlgn="auto" hangingPunct="1">
              <a:spcAft>
                <a:spcPts val="0"/>
              </a:spcAft>
              <a:buClr>
                <a:schemeClr val="accent3"/>
              </a:buClr>
              <a:buFont typeface="Wingdings 2"/>
              <a:buChar char=""/>
              <a:defRPr/>
            </a:pPr>
            <a:r>
              <a:rPr lang="en-ZW" sz="2800" dirty="0"/>
              <a:t>Drug Enforcement Commission (substance abuse).</a:t>
            </a:r>
          </a:p>
          <a:p>
            <a:pPr marL="274320" indent="-274320" eaLnBrk="1" fontAlgn="auto" hangingPunct="1">
              <a:spcAft>
                <a:spcPts val="0"/>
              </a:spcAft>
              <a:buClr>
                <a:schemeClr val="accent3"/>
              </a:buClr>
              <a:buFont typeface="Wingdings 2"/>
              <a:buChar char=""/>
              <a:defRPr/>
            </a:pPr>
            <a:r>
              <a:rPr lang="en-ZW" sz="2800" dirty="0"/>
              <a:t>Victim Support Unit of the Police Service (GBV).</a:t>
            </a:r>
          </a:p>
          <a:p>
            <a:pPr marL="274320" indent="-274320" eaLnBrk="1" fontAlgn="auto" hangingPunct="1">
              <a:spcAft>
                <a:spcPts val="0"/>
              </a:spcAft>
              <a:buClr>
                <a:schemeClr val="accent3"/>
              </a:buClr>
              <a:buFont typeface="Wingdings 2"/>
              <a:buChar char=""/>
              <a:defRPr/>
            </a:pPr>
            <a:r>
              <a:rPr lang="en-ZW" sz="2800" dirty="0"/>
              <a:t>Planned Parenthood Association of Zambia (PPAZ).</a:t>
            </a:r>
          </a:p>
          <a:p>
            <a:pPr marL="274320" indent="-274320" eaLnBrk="1" fontAlgn="auto" hangingPunct="1">
              <a:spcAft>
                <a:spcPts val="0"/>
              </a:spcAft>
              <a:buClr>
                <a:schemeClr val="accent3"/>
              </a:buClr>
              <a:buFont typeface="Wingdings 2"/>
              <a:buChar char=""/>
              <a:defRPr/>
            </a:pPr>
            <a:endParaRPr lang="en-GB" sz="2800" b="1" dirty="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3756582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ZW" altLang="en-US" smtClean="0"/>
              <a:t>Effects of having unhealthy staff</a:t>
            </a:r>
            <a:endParaRPr lang="en-GB" altLang="en-US" smtClean="0"/>
          </a:p>
        </p:txBody>
      </p:sp>
      <p:sp>
        <p:nvSpPr>
          <p:cNvPr id="3" name="Content Placeholder 2"/>
          <p:cNvSpPr>
            <a:spLocks noGrp="1"/>
          </p:cNvSpPr>
          <p:nvPr>
            <p:ph idx="1"/>
          </p:nvPr>
        </p:nvSpPr>
        <p:spPr>
          <a:xfrm>
            <a:off x="806450" y="1989138"/>
            <a:ext cx="8229600" cy="4373562"/>
          </a:xfrm>
        </p:spPr>
        <p:txBody>
          <a:bodyPr>
            <a:normAutofit/>
          </a:bodyPr>
          <a:lstStyle/>
          <a:p>
            <a:pPr marL="274320" indent="-274320" eaLnBrk="1" fontAlgn="auto" hangingPunct="1">
              <a:spcAft>
                <a:spcPts val="0"/>
              </a:spcAft>
              <a:buClr>
                <a:schemeClr val="accent3"/>
              </a:buClr>
              <a:buFont typeface="Wingdings 2"/>
              <a:buChar char=""/>
              <a:defRPr/>
            </a:pPr>
            <a:r>
              <a:rPr lang="en-ZW" sz="3200" dirty="0"/>
              <a:t>Too many sick notes.</a:t>
            </a:r>
          </a:p>
          <a:p>
            <a:pPr marL="274320" indent="-274320" eaLnBrk="1" fontAlgn="auto" hangingPunct="1">
              <a:spcAft>
                <a:spcPts val="0"/>
              </a:spcAft>
              <a:buClr>
                <a:schemeClr val="accent3"/>
              </a:buClr>
              <a:buFont typeface="Wingdings 2"/>
              <a:buChar char=""/>
              <a:defRPr/>
            </a:pPr>
            <a:r>
              <a:rPr lang="en-ZW" sz="3200" dirty="0"/>
              <a:t>Absence from work.</a:t>
            </a:r>
          </a:p>
          <a:p>
            <a:pPr marL="274320" indent="-274320" eaLnBrk="1" fontAlgn="auto" hangingPunct="1">
              <a:spcAft>
                <a:spcPts val="0"/>
              </a:spcAft>
              <a:buClr>
                <a:schemeClr val="accent3"/>
              </a:buClr>
              <a:buFont typeface="Wingdings 2"/>
              <a:buChar char=""/>
              <a:defRPr/>
            </a:pPr>
            <a:r>
              <a:rPr lang="en-ZW" sz="3200" dirty="0"/>
              <a:t>This leads to low productivity.</a:t>
            </a:r>
          </a:p>
          <a:p>
            <a:pPr marL="274320" indent="-274320" eaLnBrk="1" fontAlgn="auto" hangingPunct="1">
              <a:spcAft>
                <a:spcPts val="0"/>
              </a:spcAft>
              <a:buClr>
                <a:schemeClr val="accent3"/>
              </a:buClr>
              <a:buFont typeface="Wingdings 2"/>
              <a:buChar char=""/>
              <a:defRPr/>
            </a:pPr>
            <a:r>
              <a:rPr lang="en-ZW" sz="3200" dirty="0"/>
              <a:t>Performance output is affected.</a:t>
            </a:r>
          </a:p>
          <a:p>
            <a:pPr marL="274320" indent="-274320" eaLnBrk="1" fontAlgn="auto" hangingPunct="1">
              <a:spcAft>
                <a:spcPts val="0"/>
              </a:spcAft>
              <a:buClr>
                <a:schemeClr val="accent3"/>
              </a:buClr>
              <a:buFont typeface="Wingdings 2"/>
              <a:buChar char=""/>
              <a:defRPr/>
            </a:pPr>
            <a:r>
              <a:rPr lang="en-ZW" sz="3200" dirty="0"/>
              <a:t>Stress affects body, thoughts, feelings and behaviour.</a:t>
            </a:r>
          </a:p>
          <a:p>
            <a:pPr marL="274320" indent="-274320" eaLnBrk="1" fontAlgn="auto" hangingPunct="1">
              <a:spcAft>
                <a:spcPts val="0"/>
              </a:spcAft>
              <a:buClr>
                <a:schemeClr val="accent3"/>
              </a:buClr>
              <a:buFont typeface="Wingdings 2"/>
              <a:buChar char=""/>
              <a:defRPr/>
            </a:pPr>
            <a:endParaRPr lang="en-ZW" sz="3200" dirty="0"/>
          </a:p>
          <a:p>
            <a:pPr marL="274320" indent="-274320" eaLnBrk="1" fontAlgn="auto" hangingPunct="1">
              <a:spcAft>
                <a:spcPts val="0"/>
              </a:spcAft>
              <a:buClr>
                <a:schemeClr val="accent3"/>
              </a:buClr>
              <a:buFont typeface="Wingdings 2"/>
              <a:buChar char=""/>
              <a:defRPr/>
            </a:pPr>
            <a:endParaRPr lang="en-GB" sz="3200" b="1" dirty="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24504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ZW" altLang="en-US" smtClean="0"/>
              <a:t>Effects of having unhealthy staff</a:t>
            </a:r>
            <a:endParaRPr lang="en-GB" altLang="en-US" smtClean="0"/>
          </a:p>
        </p:txBody>
      </p:sp>
      <p:sp>
        <p:nvSpPr>
          <p:cNvPr id="3" name="Content Placeholder 2"/>
          <p:cNvSpPr>
            <a:spLocks noGrp="1"/>
          </p:cNvSpPr>
          <p:nvPr>
            <p:ph idx="1"/>
          </p:nvPr>
        </p:nvSpPr>
        <p:spPr>
          <a:xfrm>
            <a:off x="806450" y="1989138"/>
            <a:ext cx="8229600" cy="4373562"/>
          </a:xfrm>
        </p:spPr>
        <p:txBody>
          <a:bodyPr>
            <a:normAutofit/>
          </a:bodyPr>
          <a:lstStyle/>
          <a:p>
            <a:pPr marL="274320" indent="-274320" eaLnBrk="1" fontAlgn="auto" hangingPunct="1">
              <a:spcAft>
                <a:spcPts val="0"/>
              </a:spcAft>
              <a:buClr>
                <a:schemeClr val="accent3"/>
              </a:buClr>
              <a:buFont typeface="Wingdings 2"/>
              <a:buChar char=""/>
              <a:defRPr/>
            </a:pPr>
            <a:r>
              <a:rPr lang="en-ZW" dirty="0"/>
              <a:t>Stress may lead to high blood pressure, heart disease, obesity, diabetes, stroke, mental and emotional problems.</a:t>
            </a:r>
          </a:p>
          <a:p>
            <a:pPr marL="274320" indent="-274320" eaLnBrk="1" fontAlgn="auto" hangingPunct="1">
              <a:spcAft>
                <a:spcPts val="0"/>
              </a:spcAft>
              <a:buClr>
                <a:schemeClr val="accent3"/>
              </a:buClr>
              <a:buFont typeface="Wingdings 2"/>
              <a:buChar char=""/>
              <a:defRPr/>
            </a:pPr>
            <a:r>
              <a:rPr lang="en-ZW" dirty="0"/>
              <a:t>Financial mismanagement can lead to stress as well – staff can be highly indebted, increased corrupt practices, etc.</a:t>
            </a:r>
          </a:p>
          <a:p>
            <a:pPr marL="274320" indent="-274320" eaLnBrk="1" fontAlgn="auto" hangingPunct="1">
              <a:spcAft>
                <a:spcPts val="0"/>
              </a:spcAft>
              <a:buClr>
                <a:schemeClr val="accent3"/>
              </a:buClr>
              <a:buFont typeface="Wingdings 2"/>
              <a:buChar char=""/>
              <a:defRPr/>
            </a:pPr>
            <a:r>
              <a:rPr lang="en-ZW" dirty="0"/>
              <a:t>GBV – Sexual, physical, emotional and physical abuse This can lead to psycho-social problems.</a:t>
            </a:r>
          </a:p>
          <a:p>
            <a:pPr marL="274320" indent="-274320" eaLnBrk="1" fontAlgn="auto" hangingPunct="1">
              <a:spcAft>
                <a:spcPts val="0"/>
              </a:spcAft>
              <a:buClr>
                <a:schemeClr val="accent3"/>
              </a:buClr>
              <a:buFont typeface="Wingdings 2"/>
              <a:buChar char=""/>
              <a:defRPr/>
            </a:pPr>
            <a:endParaRPr lang="en-ZW" dirty="0"/>
          </a:p>
          <a:p>
            <a:pPr marL="274320" indent="-274320" eaLnBrk="1" fontAlgn="auto" hangingPunct="1">
              <a:spcAft>
                <a:spcPts val="0"/>
              </a:spcAft>
              <a:buClr>
                <a:schemeClr val="accent3"/>
              </a:buClr>
              <a:buFont typeface="Wingdings 2"/>
              <a:buChar char=""/>
              <a:defRPr/>
            </a:pPr>
            <a:endParaRPr lang="en-ZW" dirty="0"/>
          </a:p>
          <a:p>
            <a:pPr marL="274320" indent="-274320" eaLnBrk="1" fontAlgn="auto" hangingPunct="1">
              <a:spcAft>
                <a:spcPts val="0"/>
              </a:spcAft>
              <a:buClr>
                <a:schemeClr val="accent3"/>
              </a:buClr>
              <a:buFont typeface="Wingdings 2"/>
              <a:buChar char=""/>
              <a:defRPr/>
            </a:pPr>
            <a:endParaRPr lang="en-GB" b="1" dirty="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187010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578850" cy="1143000"/>
          </a:xfrm>
        </p:spPr>
        <p:txBody>
          <a:bodyPr/>
          <a:lstStyle/>
          <a:p>
            <a:pPr eaLnBrk="1" hangingPunct="1"/>
            <a:r>
              <a:rPr lang="en-ZW" altLang="en-US" smtClean="0"/>
              <a:t>Benefits of having a healthy staff</a:t>
            </a:r>
            <a:endParaRPr lang="en-GB" altLang="en-US" smtClean="0"/>
          </a:p>
        </p:txBody>
      </p:sp>
      <p:sp>
        <p:nvSpPr>
          <p:cNvPr id="19459" name="Content Placeholder 2"/>
          <p:cNvSpPr>
            <a:spLocks noGrp="1"/>
          </p:cNvSpPr>
          <p:nvPr>
            <p:ph idx="1"/>
          </p:nvPr>
        </p:nvSpPr>
        <p:spPr>
          <a:xfrm>
            <a:off x="663575" y="2008188"/>
            <a:ext cx="8229600" cy="4373562"/>
          </a:xfrm>
        </p:spPr>
        <p:txBody>
          <a:bodyPr/>
          <a:lstStyle/>
          <a:p>
            <a:pPr eaLnBrk="1" hangingPunct="1"/>
            <a:r>
              <a:rPr lang="en-ZW" altLang="en-US" sz="2800" dirty="0" smtClean="0"/>
              <a:t>Improved work performance and productivity</a:t>
            </a:r>
          </a:p>
          <a:p>
            <a:pPr eaLnBrk="1" hangingPunct="1"/>
            <a:r>
              <a:rPr lang="en-ZW" altLang="en-US" sz="2800" dirty="0" smtClean="0"/>
              <a:t>Reduced absenteeism and sick leave</a:t>
            </a:r>
          </a:p>
          <a:p>
            <a:pPr eaLnBrk="1" hangingPunct="1"/>
            <a:r>
              <a:rPr lang="en-ZW" altLang="en-US" sz="2800" dirty="0" smtClean="0"/>
              <a:t>Reduced health costs</a:t>
            </a:r>
          </a:p>
          <a:p>
            <a:pPr eaLnBrk="1" hangingPunct="1"/>
            <a:r>
              <a:rPr lang="en-ZW" altLang="en-US" sz="2800" dirty="0" smtClean="0"/>
              <a:t>Increased morale, satisfaction and motivation   </a:t>
            </a:r>
          </a:p>
          <a:p>
            <a:pPr eaLnBrk="1" hangingPunct="1"/>
            <a:r>
              <a:rPr lang="en-ZW" altLang="en-US" sz="2800" dirty="0" smtClean="0"/>
              <a:t>Contributes to the growth of the Commission</a:t>
            </a:r>
          </a:p>
          <a:p>
            <a:pPr eaLnBrk="1" hangingPunct="1"/>
            <a:r>
              <a:rPr lang="en-ZW" altLang="en-US" sz="2800" dirty="0" smtClean="0"/>
              <a:t>Improved employee engagement  and relations.</a:t>
            </a:r>
          </a:p>
          <a:p>
            <a:pPr eaLnBrk="1" hangingPunct="1"/>
            <a:r>
              <a:rPr lang="en-ZW" altLang="en-US" sz="2800" dirty="0" smtClean="0"/>
              <a:t>Enhanced corporate image and attraction</a:t>
            </a:r>
            <a:r>
              <a:rPr lang="en-ZW" altLang="en-US" sz="2800" dirty="0"/>
              <a:t> </a:t>
            </a:r>
            <a:r>
              <a:rPr lang="en-ZW" altLang="en-US" sz="2800" dirty="0" smtClean="0"/>
              <a:t>and  retention of employees</a:t>
            </a:r>
          </a:p>
          <a:p>
            <a:pPr eaLnBrk="1" hangingPunct="1"/>
            <a:r>
              <a:rPr lang="en-ZW" altLang="en-US" sz="2800" dirty="0" smtClean="0"/>
              <a:t>Increased health awareness and knowledge</a:t>
            </a:r>
          </a:p>
          <a:p>
            <a:pPr marL="0" indent="0" eaLnBrk="1" hangingPunct="1">
              <a:buNone/>
            </a:pPr>
            <a:endParaRPr lang="en-ZW" altLang="en-US" sz="2800" dirty="0" smtClean="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264685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0" end="0"/>
                                            </p:txEl>
                                          </p:spTgt>
                                        </p:tgtEl>
                                        <p:attrNameLst>
                                          <p:attrName>ppt_c</p:attrName>
                                        </p:attrNameLst>
                                      </p:cBhvr>
                                      <p:to>
                                        <a:schemeClr val="accent2"/>
                                      </p:to>
                                    </p:animClr>
                                  </p:sub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1" end="1"/>
                                            </p:txEl>
                                          </p:spTgt>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2" end="2"/>
                                            </p:txEl>
                                          </p:spTgt>
                                        </p:tgtEl>
                                        <p:attrNameLst>
                                          <p:attrName>ppt_c</p:attrName>
                                        </p:attrNameLst>
                                      </p:cBhvr>
                                      <p:to>
                                        <a:schemeClr val="accent2"/>
                                      </p:to>
                                    </p:animClr>
                                  </p:sub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3" end="3"/>
                                            </p:txEl>
                                          </p:spTgt>
                                        </p:tgtEl>
                                        <p:attrNameLst>
                                          <p:attrName>ppt_c</p:attrName>
                                        </p:attrNameLst>
                                      </p:cBhvr>
                                      <p:to>
                                        <a:schemeClr val="accent2"/>
                                      </p:to>
                                    </p:animClr>
                                  </p:subTnLst>
                                </p:cTn>
                              </p:par>
                              <p:par>
                                <p:cTn id="15" presetID="1" presetClass="entr" presetSubtype="0" fill="hold" grpId="0" nodeType="with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4" end="4"/>
                                            </p:txEl>
                                          </p:spTgt>
                                        </p:tgtEl>
                                        <p:attrNameLst>
                                          <p:attrName>ppt_c</p:attrName>
                                        </p:attrNameLst>
                                      </p:cBhvr>
                                      <p:to>
                                        <a:schemeClr val="accent2"/>
                                      </p:to>
                                    </p:animClr>
                                  </p:subTnLst>
                                </p:cTn>
                              </p:par>
                              <p:par>
                                <p:cTn id="17" presetID="1" presetClass="entr" presetSubtype="0"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5" end="5"/>
                                            </p:txEl>
                                          </p:spTgt>
                                        </p:tgtEl>
                                        <p:attrNameLst>
                                          <p:attrName>ppt_c</p:attrName>
                                        </p:attrNameLst>
                                      </p:cBhvr>
                                      <p:to>
                                        <a:schemeClr val="accent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6" end="6"/>
                                            </p:txEl>
                                          </p:spTgt>
                                        </p:tgtEl>
                                        <p:attrNameLst>
                                          <p:attrName>ppt_c</p:attrName>
                                        </p:attrNameLst>
                                      </p:cBhvr>
                                      <p:to>
                                        <a:schemeClr val="accent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04850"/>
            <a:ext cx="8578850" cy="1143000"/>
          </a:xfrm>
        </p:spPr>
        <p:txBody>
          <a:bodyPr/>
          <a:lstStyle/>
          <a:p>
            <a:pPr eaLnBrk="1" hangingPunct="1"/>
            <a:r>
              <a:rPr lang="en-ZW" altLang="en-US" dirty="0" smtClean="0"/>
              <a:t>Benefits of having a healthy staff</a:t>
            </a:r>
            <a:endParaRPr lang="en-GB" altLang="en-US" dirty="0" smtClean="0"/>
          </a:p>
        </p:txBody>
      </p:sp>
      <p:sp>
        <p:nvSpPr>
          <p:cNvPr id="19459" name="Content Placeholder 2"/>
          <p:cNvSpPr>
            <a:spLocks noGrp="1"/>
          </p:cNvSpPr>
          <p:nvPr>
            <p:ph idx="1"/>
          </p:nvPr>
        </p:nvSpPr>
        <p:spPr>
          <a:xfrm>
            <a:off x="663575" y="2008188"/>
            <a:ext cx="8229600" cy="4373562"/>
          </a:xfrm>
        </p:spPr>
        <p:txBody>
          <a:bodyPr/>
          <a:lstStyle/>
          <a:p>
            <a:pPr eaLnBrk="1" hangingPunct="1"/>
            <a:r>
              <a:rPr lang="en-ZW" altLang="en-US" sz="2800" dirty="0" smtClean="0"/>
              <a:t>Stress-free employees will be free from the stress-related ailments</a:t>
            </a:r>
          </a:p>
          <a:p>
            <a:pPr eaLnBrk="1" hangingPunct="1"/>
            <a:r>
              <a:rPr lang="en-ZW" altLang="en-US" sz="2800" dirty="0" smtClean="0"/>
              <a:t>Employees free from GBV will be physically, emotionally and psychologically healthy.</a:t>
            </a:r>
          </a:p>
          <a:p>
            <a:pPr eaLnBrk="1" hangingPunct="1"/>
            <a:r>
              <a:rPr lang="en-ZW" altLang="en-US" sz="2800" dirty="0" smtClean="0"/>
              <a:t>Employees free of drugs will be rational in their decision-making.</a:t>
            </a:r>
          </a:p>
          <a:p>
            <a:pPr eaLnBrk="1" hangingPunct="1"/>
            <a:r>
              <a:rPr lang="en-ZW" altLang="en-US" sz="2800" dirty="0" smtClean="0"/>
              <a:t>Financially stable employees live within their means and are sober. They are able to make right judgements.</a:t>
            </a:r>
          </a:p>
          <a:p>
            <a:pPr eaLnBrk="1" hangingPunct="1"/>
            <a:endParaRPr lang="en-ZW" altLang="en-US" sz="2800" dirty="0" smtClean="0"/>
          </a:p>
          <a:p>
            <a:pPr eaLnBrk="1" hangingPunct="1"/>
            <a:endParaRPr lang="en-GB" altLang="en-US" sz="2800" b="1" dirty="0" smtClean="0"/>
          </a:p>
        </p:txBody>
      </p:sp>
      <p:sp>
        <p:nvSpPr>
          <p:cNvPr id="6" name="Rectangle 5"/>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4030941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0" end="0"/>
                                            </p:txEl>
                                          </p:spTgt>
                                        </p:tgtEl>
                                        <p:attrNameLst>
                                          <p:attrName>ppt_c</p:attrName>
                                        </p:attrNameLst>
                                      </p:cBhvr>
                                      <p:to>
                                        <a:schemeClr val="accent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ZW" altLang="en-US" dirty="0" smtClean="0"/>
              <a:t>Conclusion</a:t>
            </a:r>
            <a:endParaRPr lang="en-GB" altLang="en-US" dirty="0" smtClean="0"/>
          </a:p>
        </p:txBody>
      </p:sp>
      <p:sp>
        <p:nvSpPr>
          <p:cNvPr id="20483" name="Content Placeholder 2"/>
          <p:cNvSpPr>
            <a:spLocks noGrp="1"/>
          </p:cNvSpPr>
          <p:nvPr>
            <p:ph idx="1"/>
          </p:nvPr>
        </p:nvSpPr>
        <p:spPr>
          <a:xfrm>
            <a:off x="663575" y="2079625"/>
            <a:ext cx="8229600" cy="4373563"/>
          </a:xfrm>
        </p:spPr>
        <p:txBody>
          <a:bodyPr/>
          <a:lstStyle/>
          <a:p>
            <a:pPr eaLnBrk="1" hangingPunct="1"/>
            <a:r>
              <a:rPr lang="en-ZW" altLang="en-US" dirty="0" smtClean="0"/>
              <a:t>Preventive rehabilitation is critical as we cut down health costs in the long run.</a:t>
            </a:r>
          </a:p>
          <a:p>
            <a:pPr eaLnBrk="1" hangingPunct="1"/>
            <a:r>
              <a:rPr lang="en-ZW" altLang="en-US" dirty="0" smtClean="0"/>
              <a:t>When Commission staff exhibit health ailments, we give immediate attention to dealing with them to ensure that the problems are addressed.</a:t>
            </a:r>
          </a:p>
          <a:p>
            <a:pPr eaLnBrk="1" hangingPunct="1"/>
            <a:r>
              <a:rPr lang="en-ZW" altLang="en-US" dirty="0" smtClean="0"/>
              <a:t>In circumstances where the Commission cannot handle certain problems, we seek professional advice.</a:t>
            </a:r>
          </a:p>
          <a:p>
            <a:pPr eaLnBrk="1" hangingPunct="1"/>
            <a:r>
              <a:rPr lang="en-ZW" altLang="en-US" dirty="0"/>
              <a:t> A healthy and balanced employee is </a:t>
            </a:r>
            <a:r>
              <a:rPr lang="en-ZW" altLang="en-US" dirty="0" smtClean="0"/>
              <a:t>productive and motivated and contributes to the growth of the Commission.</a:t>
            </a:r>
            <a:endParaRPr lang="en-ZW" altLang="en-US" dirty="0"/>
          </a:p>
          <a:p>
            <a:pPr eaLnBrk="1" hangingPunct="1"/>
            <a:endParaRPr lang="en-ZW" altLang="en-US" dirty="0" smtClean="0"/>
          </a:p>
          <a:p>
            <a:pPr eaLnBrk="1" hangingPunct="1"/>
            <a:endParaRPr lang="en-GB" altLang="en-US" b="1" dirty="0" smtClean="0"/>
          </a:p>
        </p:txBody>
      </p:sp>
      <p:sp>
        <p:nvSpPr>
          <p:cNvPr id="5" name="Rectangle 4"/>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82628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0" end="0"/>
                                            </p:txEl>
                                          </p:spTgt>
                                        </p:tgtEl>
                                        <p:attrNameLst>
                                          <p:attrName>ppt_c</p:attrName>
                                        </p:attrNameLst>
                                      </p:cBhvr>
                                      <p:to>
                                        <a:schemeClr val="accent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1" end="1"/>
                                            </p:txEl>
                                          </p:spTgt>
                                        </p:tgtEl>
                                        <p:attrNameLst>
                                          <p:attrName>ppt_c</p:attrName>
                                        </p:attrNameLst>
                                      </p:cBhvr>
                                      <p:to>
                                        <a:schemeClr val="accent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2" end="2"/>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381000" y="5013325"/>
            <a:ext cx="8458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ZW" altLang="en-US" sz="1600" i="1">
                <a:solidFill>
                  <a:prstClr val="black"/>
                </a:solidFill>
                <a:latin typeface="Constantia" pitchFamily="18" charset="0"/>
                <a:ea typeface="ＭＳ Ｐゴシック" pitchFamily="34" charset="-128"/>
              </a:rPr>
              <a:t>All correspondence should be directed to:</a:t>
            </a:r>
          </a:p>
          <a:p>
            <a:pPr algn="ctr" eaLnBrk="1" hangingPunct="1"/>
            <a:r>
              <a:rPr lang="en-ZW" altLang="en-US" sz="1800">
                <a:solidFill>
                  <a:prstClr val="black"/>
                </a:solidFill>
                <a:latin typeface="Constantia" pitchFamily="18" charset="0"/>
                <a:ea typeface="ＭＳ Ｐゴシック" pitchFamily="34" charset="-128"/>
              </a:rPr>
              <a:t>Executive Director, </a:t>
            </a:r>
            <a:r>
              <a:rPr lang="en-ZW" altLang="en-US" sz="1800" i="1">
                <a:solidFill>
                  <a:prstClr val="black"/>
                </a:solidFill>
                <a:latin typeface="Constantia" pitchFamily="18" charset="0"/>
                <a:ea typeface="ＭＳ Ｐゴシック" pitchFamily="34" charset="-128"/>
              </a:rPr>
              <a:t>Competition &amp; Consumer Protection Commission (CCPC). </a:t>
            </a:r>
          </a:p>
          <a:p>
            <a:pPr algn="ctr" eaLnBrk="1" hangingPunct="1"/>
            <a:r>
              <a:rPr lang="en-ZW" altLang="en-US" sz="1800" i="1">
                <a:solidFill>
                  <a:prstClr val="black"/>
                </a:solidFill>
                <a:latin typeface="Constantia" pitchFamily="18" charset="0"/>
                <a:ea typeface="ＭＳ Ｐゴシック" pitchFamily="34" charset="-128"/>
              </a:rPr>
              <a:t>4</a:t>
            </a:r>
            <a:r>
              <a:rPr lang="en-ZW" altLang="en-US" sz="1800" i="1" baseline="30000">
                <a:solidFill>
                  <a:prstClr val="black"/>
                </a:solidFill>
                <a:latin typeface="Constantia" pitchFamily="18" charset="0"/>
                <a:ea typeface="ＭＳ Ｐゴシック" pitchFamily="34" charset="-128"/>
              </a:rPr>
              <a:t>th</a:t>
            </a:r>
            <a:r>
              <a:rPr lang="en-ZW" altLang="en-US" sz="1800" i="1">
                <a:solidFill>
                  <a:prstClr val="black"/>
                </a:solidFill>
                <a:latin typeface="Constantia" pitchFamily="18" charset="0"/>
                <a:ea typeface="ＭＳ Ｐゴシック" pitchFamily="34" charset="-128"/>
              </a:rPr>
              <a:t> floor, Main Post Office Building, P O Box 34919, Lusaka.  </a:t>
            </a:r>
          </a:p>
          <a:p>
            <a:pPr algn="ctr" eaLnBrk="1" hangingPunct="1"/>
            <a:r>
              <a:rPr lang="en-ZW" altLang="en-US" sz="1800" i="1">
                <a:solidFill>
                  <a:prstClr val="black"/>
                </a:solidFill>
                <a:latin typeface="Constantia" pitchFamily="18" charset="0"/>
                <a:ea typeface="ＭＳ Ｐゴシック" pitchFamily="34" charset="-128"/>
              </a:rPr>
              <a:t>Telephone: 222775/222787, Fax: 222789, e-mail: </a:t>
            </a:r>
            <a:r>
              <a:rPr lang="en-ZW" altLang="en-US" sz="1800" i="1" u="sng">
                <a:solidFill>
                  <a:prstClr val="black"/>
                </a:solidFill>
                <a:latin typeface="Constantia" pitchFamily="18" charset="0"/>
                <a:ea typeface="ＭＳ Ｐゴシック" pitchFamily="34" charset="-128"/>
                <a:hlinkClick r:id="rId2"/>
              </a:rPr>
              <a:t>zcomp@ccpc.org.zm</a:t>
            </a:r>
            <a:r>
              <a:rPr lang="en-ZW" altLang="en-US" sz="1800" i="1">
                <a:solidFill>
                  <a:prstClr val="black"/>
                </a:solidFill>
                <a:latin typeface="Constantia" pitchFamily="18" charset="0"/>
                <a:ea typeface="ＭＳ Ｐゴシック" pitchFamily="34" charset="-128"/>
              </a:rPr>
              <a:t> </a:t>
            </a:r>
          </a:p>
          <a:p>
            <a:pPr algn="ctr" eaLnBrk="1" hangingPunct="1"/>
            <a:r>
              <a:rPr lang="en-ZW" altLang="en-US" sz="1800" i="1">
                <a:solidFill>
                  <a:prstClr val="black"/>
                </a:solidFill>
                <a:latin typeface="Constantia" pitchFamily="18" charset="0"/>
                <a:ea typeface="ＭＳ Ｐゴシック" pitchFamily="34" charset="-128"/>
              </a:rPr>
              <a:t>Website:  </a:t>
            </a:r>
            <a:r>
              <a:rPr lang="en-ZW" altLang="en-US" sz="1800" i="1" u="sng">
                <a:solidFill>
                  <a:prstClr val="black"/>
                </a:solidFill>
                <a:latin typeface="Constantia" pitchFamily="18" charset="0"/>
                <a:ea typeface="ＭＳ Ｐゴシック" pitchFamily="34" charset="-128"/>
                <a:hlinkClick r:id="rId3"/>
              </a:rPr>
              <a:t>www.ccpc.org.zm</a:t>
            </a:r>
            <a:r>
              <a:rPr lang="en-ZW" altLang="en-US" sz="1800" i="1">
                <a:solidFill>
                  <a:prstClr val="black"/>
                </a:solidFill>
                <a:latin typeface="Constantia" pitchFamily="18" charset="0"/>
                <a:ea typeface="ＭＳ Ｐゴシック" pitchFamily="34" charset="-128"/>
              </a:rPr>
              <a:t>; Toll free: 5678, on all networks.</a:t>
            </a:r>
            <a:endParaRPr lang="en-GB" altLang="en-US" sz="1800">
              <a:solidFill>
                <a:prstClr val="black"/>
              </a:solidFill>
              <a:latin typeface="Constantia" pitchFamily="18" charset="0"/>
              <a:ea typeface="ＭＳ Ｐゴシック" pitchFamily="34" charset="-128"/>
            </a:endParaRPr>
          </a:p>
        </p:txBody>
      </p:sp>
      <p:sp>
        <p:nvSpPr>
          <p:cNvPr id="25603" name="Rectangle 8"/>
          <p:cNvSpPr>
            <a:spLocks noChangeArrowheads="1"/>
          </p:cNvSpPr>
          <p:nvPr/>
        </p:nvSpPr>
        <p:spPr bwMode="auto">
          <a:xfrm>
            <a:off x="1485900" y="2514600"/>
            <a:ext cx="594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ZW" altLang="en-US" sz="3200">
                <a:solidFill>
                  <a:prstClr val="black"/>
                </a:solidFill>
                <a:latin typeface="Constantia" pitchFamily="18" charset="0"/>
                <a:ea typeface="ＭＳ Ｐゴシック" pitchFamily="34" charset="-128"/>
              </a:rPr>
              <a:t>THANK YOU FOR YOUR ATTENTION</a:t>
            </a:r>
            <a:endParaRPr lang="en-GB" altLang="en-US" sz="3200">
              <a:solidFill>
                <a:prstClr val="black"/>
              </a:solidFill>
              <a:latin typeface="Constantia" pitchFamily="18" charset="0"/>
              <a:ea typeface="ＭＳ Ｐゴシック" pitchFamily="34" charset="-128"/>
            </a:endParaRPr>
          </a:p>
        </p:txBody>
      </p:sp>
      <p:sp>
        <p:nvSpPr>
          <p:cNvPr id="7" name="Rectangle 6"/>
          <p:cNvSpPr/>
          <p:nvPr/>
        </p:nvSpPr>
        <p:spPr>
          <a:xfrm>
            <a:off x="0" y="6611779"/>
            <a:ext cx="9144000" cy="24622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ZW" sz="1000" b="1" dirty="0">
                <a:solidFill>
                  <a:prstClr val="black"/>
                </a:solidFill>
                <a:latin typeface="Raavi" pitchFamily="34" charset="0"/>
                <a:cs typeface="Raavi" pitchFamily="34" charset="0"/>
              </a:rPr>
              <a:t>Competition &amp; Consumer </a:t>
            </a:r>
            <a:r>
              <a:rPr lang="en-ZW" sz="1000" b="1" dirty="0">
                <a:solidFill>
                  <a:srgbClr val="7030A0"/>
                </a:solidFill>
                <a:latin typeface="Raavi" pitchFamily="34" charset="0"/>
                <a:cs typeface="Raavi" pitchFamily="34" charset="0"/>
              </a:rPr>
              <a:t>Protection</a:t>
            </a:r>
            <a:r>
              <a:rPr lang="en-ZW" sz="1000" b="1" dirty="0">
                <a:solidFill>
                  <a:prstClr val="black"/>
                </a:solidFill>
                <a:latin typeface="Raavi" pitchFamily="34" charset="0"/>
                <a:cs typeface="Raavi" pitchFamily="34" charset="0"/>
              </a:rPr>
              <a:t> Commission </a:t>
            </a:r>
          </a:p>
        </p:txBody>
      </p:sp>
    </p:spTree>
    <p:extLst>
      <p:ext uri="{BB962C8B-B14F-4D97-AF65-F5344CB8AC3E}">
        <p14:creationId xmlns:p14="http://schemas.microsoft.com/office/powerpoint/2010/main" val="15735206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Table talk</a:t>
            </a:r>
            <a:endParaRPr lang="en-US" dirty="0"/>
          </a:p>
        </p:txBody>
      </p:sp>
      <p:sp>
        <p:nvSpPr>
          <p:cNvPr id="3" name="Platshållare för innehåll 2"/>
          <p:cNvSpPr>
            <a:spLocks noGrp="1"/>
          </p:cNvSpPr>
          <p:nvPr>
            <p:ph idx="1"/>
          </p:nvPr>
        </p:nvSpPr>
        <p:spPr>
          <a:xfrm>
            <a:off x="539552" y="1196752"/>
            <a:ext cx="8229600" cy="4525963"/>
          </a:xfrm>
        </p:spPr>
        <p:txBody>
          <a:bodyPr/>
          <a:lstStyle/>
          <a:p>
            <a:pPr lvl="0"/>
            <a:r>
              <a:rPr lang="en-US" sz="2800" dirty="0"/>
              <a:t>What are the biggest obstacles for your agency in recruiting high quality candidates, and how do you overcome these</a:t>
            </a:r>
            <a:r>
              <a:rPr lang="en-US" sz="2800" dirty="0" smtClean="0"/>
              <a:t>?</a:t>
            </a:r>
            <a:br>
              <a:rPr lang="en-US" sz="2800" dirty="0" smtClean="0"/>
            </a:br>
            <a:endParaRPr lang="en-US" sz="2800" dirty="0"/>
          </a:p>
          <a:p>
            <a:pPr lvl="0"/>
            <a:r>
              <a:rPr lang="en-US" sz="2800" dirty="0"/>
              <a:t>What are the most effective methods employed by your agency to ensure retention of </a:t>
            </a:r>
            <a:r>
              <a:rPr lang="en-US" sz="2800"/>
              <a:t>staff</a:t>
            </a:r>
            <a:r>
              <a:rPr lang="en-US" sz="2800" smtClean="0"/>
              <a:t>?</a:t>
            </a:r>
            <a:br>
              <a:rPr lang="en-US" sz="2800" smtClean="0"/>
            </a:br>
            <a:endParaRPr lang="en-US" sz="2800" dirty="0"/>
          </a:p>
          <a:p>
            <a:pPr lvl="0"/>
            <a:r>
              <a:rPr lang="en-US" sz="2800" dirty="0"/>
              <a:t>What are the most effective tools to promote a healthy working environment and prevent illness and stress? Are there routines in place to rehabilitate staff in the case of long-term illness? </a:t>
            </a:r>
          </a:p>
          <a:p>
            <a:endParaRPr lang="en-US" dirty="0"/>
          </a:p>
        </p:txBody>
      </p:sp>
      <p:sp>
        <p:nvSpPr>
          <p:cNvPr id="4" name="Platshållare för bildnummer 3"/>
          <p:cNvSpPr>
            <a:spLocks noGrp="1"/>
          </p:cNvSpPr>
          <p:nvPr>
            <p:ph type="sldNum" sz="quarter" idx="12"/>
          </p:nvPr>
        </p:nvSpPr>
        <p:spPr/>
        <p:txBody>
          <a:bodyPr/>
          <a:lstStyle/>
          <a:p>
            <a:fld id="{12600ACB-6D45-45CF-A716-E1F360E58A6A}"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10708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Номер слайда 3"/>
          <p:cNvSpPr txBox="1">
            <a:spLocks noGrp="1"/>
          </p:cNvSpPr>
          <p:nvPr/>
        </p:nvSpPr>
        <p:spPr bwMode="auto">
          <a:xfrm>
            <a:off x="0" y="6467475"/>
            <a:ext cx="939800" cy="390525"/>
          </a:xfrm>
          <a:prstGeom prst="rect">
            <a:avLst/>
          </a:prstGeom>
          <a:noFill/>
          <a:ln w="9525">
            <a:noFill/>
            <a:miter lim="800000"/>
            <a:headEnd/>
            <a:tailEnd/>
          </a:ln>
        </p:spPr>
        <p:txBody>
          <a:bodyPr/>
          <a:lstStyle/>
          <a:p>
            <a:pPr algn="r" eaLnBrk="0" hangingPunct="0"/>
            <a:fld id="{2A1B8807-D95E-4FDA-8F61-A2FA2FF9115E}" type="slidenum">
              <a:rPr lang="en-US" sz="1200">
                <a:solidFill>
                  <a:schemeClr val="accent2"/>
                </a:solidFill>
                <a:latin typeface="Arial Narrow" pitchFamily="34" charset="0"/>
              </a:rPr>
              <a:pPr algn="r" eaLnBrk="0" hangingPunct="0"/>
              <a:t>5</a:t>
            </a:fld>
            <a:endParaRPr lang="en-US" sz="1200">
              <a:solidFill>
                <a:schemeClr val="accent2"/>
              </a:solidFill>
              <a:latin typeface="Arial Narrow" pitchFamily="34" charset="0"/>
            </a:endParaRPr>
          </a:p>
        </p:txBody>
      </p:sp>
      <p:sp>
        <p:nvSpPr>
          <p:cNvPr id="24578" name="Rectangle 3"/>
          <p:cNvSpPr>
            <a:spLocks noGrp="1" noChangeArrowheads="1"/>
          </p:cNvSpPr>
          <p:nvPr>
            <p:ph type="body" idx="4294967295"/>
          </p:nvPr>
        </p:nvSpPr>
        <p:spPr>
          <a:xfrm>
            <a:off x="3563938" y="1196752"/>
            <a:ext cx="5472112" cy="5184998"/>
          </a:xfrm>
        </p:spPr>
        <p:txBody>
          <a:bodyPr/>
          <a:lstStyle/>
          <a:p>
            <a:pPr marL="571500" indent="-571500" algn="just" eaLnBrk="1" hangingPunct="1">
              <a:lnSpc>
                <a:spcPct val="90000"/>
              </a:lnSpc>
              <a:spcBef>
                <a:spcPct val="35000"/>
              </a:spcBef>
              <a:spcAft>
                <a:spcPts val="600"/>
              </a:spcAft>
              <a:buFontTx/>
              <a:buBlip>
                <a:blip r:embed="rId2"/>
              </a:buBlip>
            </a:pPr>
            <a:r>
              <a:rPr lang="en-US" sz="2000" dirty="0" smtClean="0">
                <a:solidFill>
                  <a:srgbClr val="006666"/>
                </a:solidFill>
              </a:rPr>
              <a:t>Selection Board of the FAS Russia performs the recruitment procedure aimed at filling of vacant positions.</a:t>
            </a:r>
          </a:p>
          <a:p>
            <a:pPr marL="571500" indent="-571500" algn="just" eaLnBrk="1" hangingPunct="1">
              <a:lnSpc>
                <a:spcPct val="90000"/>
              </a:lnSpc>
              <a:spcBef>
                <a:spcPct val="35000"/>
              </a:spcBef>
              <a:spcAft>
                <a:spcPts val="600"/>
              </a:spcAft>
              <a:buFontTx/>
              <a:buBlip>
                <a:blip r:embed="rId2"/>
              </a:buBlip>
            </a:pPr>
            <a:r>
              <a:rPr lang="en-US" sz="2000" dirty="0" smtClean="0">
                <a:solidFill>
                  <a:srgbClr val="006666"/>
                </a:solidFill>
              </a:rPr>
              <a:t>The Selection Board consists of internal staff of the FAS Russia and external experts.</a:t>
            </a:r>
          </a:p>
          <a:p>
            <a:pPr marL="571500" indent="-571500" algn="just" eaLnBrk="1" hangingPunct="1">
              <a:lnSpc>
                <a:spcPct val="90000"/>
              </a:lnSpc>
              <a:spcBef>
                <a:spcPct val="35000"/>
              </a:spcBef>
              <a:spcAft>
                <a:spcPts val="600"/>
              </a:spcAft>
              <a:buFontTx/>
              <a:buBlip>
                <a:blip r:embed="rId2"/>
              </a:buBlip>
            </a:pPr>
            <a:r>
              <a:rPr lang="en-US" sz="2000" dirty="0" smtClean="0">
                <a:solidFill>
                  <a:srgbClr val="006666"/>
                </a:solidFill>
              </a:rPr>
              <a:t>The structure of the Selection Board prevents the possibility of conflicts of interests which could affect decisions made by the Selection Board.</a:t>
            </a:r>
          </a:p>
          <a:p>
            <a:pPr marL="571500" indent="-571500" algn="just" eaLnBrk="1" hangingPunct="1">
              <a:lnSpc>
                <a:spcPct val="90000"/>
              </a:lnSpc>
              <a:spcBef>
                <a:spcPct val="35000"/>
              </a:spcBef>
              <a:spcAft>
                <a:spcPts val="600"/>
              </a:spcAft>
              <a:buFontTx/>
              <a:buBlip>
                <a:blip r:embed="rId2"/>
              </a:buBlip>
            </a:pPr>
            <a:r>
              <a:rPr lang="en-US" sz="2000" dirty="0" smtClean="0">
                <a:solidFill>
                  <a:srgbClr val="006666"/>
                </a:solidFill>
              </a:rPr>
              <a:t>The Selection Board is in charge for assessing of the professional level of the candidates for the vacant position and their compliance with recruited qualifications.</a:t>
            </a:r>
            <a:endParaRPr lang="ru-RU" sz="2000" dirty="0" smtClean="0">
              <a:solidFill>
                <a:srgbClr val="006666"/>
              </a:solidFill>
            </a:endParaRPr>
          </a:p>
        </p:txBody>
      </p:sp>
      <p:sp>
        <p:nvSpPr>
          <p:cNvPr id="24579" name="Rectangle 4"/>
          <p:cNvSpPr>
            <a:spLocks noChangeArrowheads="1"/>
          </p:cNvSpPr>
          <p:nvPr/>
        </p:nvSpPr>
        <p:spPr bwMode="auto">
          <a:xfrm>
            <a:off x="1187450" y="260350"/>
            <a:ext cx="7956550" cy="461963"/>
          </a:xfrm>
          <a:prstGeom prst="rect">
            <a:avLst/>
          </a:prstGeom>
          <a:noFill/>
          <a:ln w="9525">
            <a:noFill/>
            <a:miter lim="800000"/>
            <a:headEnd/>
            <a:tailEnd/>
          </a:ln>
        </p:spPr>
        <p:txBody>
          <a:bodyPr>
            <a:spAutoFit/>
          </a:bodyPr>
          <a:lstStyle/>
          <a:p>
            <a:pPr algn="r"/>
            <a:r>
              <a:rPr lang="en-US" sz="2400" b="1" dirty="0"/>
              <a:t>The process of the selection of the professional staff</a:t>
            </a:r>
            <a:endParaRPr lang="ru-RU" sz="2400" b="1" dirty="0"/>
          </a:p>
        </p:txBody>
      </p:sp>
      <p:pic>
        <p:nvPicPr>
          <p:cNvPr id="24580" name="Picture 2" descr="C:\Users\user\Desktop\201505.jpg"/>
          <p:cNvPicPr>
            <a:picLocks noChangeAspect="1" noChangeArrowheads="1"/>
          </p:cNvPicPr>
          <p:nvPr/>
        </p:nvPicPr>
        <p:blipFill>
          <a:blip r:embed="rId3"/>
          <a:srcRect/>
          <a:stretch>
            <a:fillRect/>
          </a:stretch>
        </p:blipFill>
        <p:spPr bwMode="auto">
          <a:xfrm>
            <a:off x="17463" y="1700213"/>
            <a:ext cx="3546475"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79512" y="260648"/>
            <a:ext cx="8827963" cy="504056"/>
          </a:xfrm>
        </p:spPr>
        <p:txBody>
          <a:bodyPr/>
          <a:lstStyle/>
          <a:p>
            <a:pPr algn="r"/>
            <a:r>
              <a:rPr lang="en-US" sz="2400" b="1" dirty="0">
                <a:solidFill>
                  <a:schemeClr val="tx1"/>
                </a:solidFill>
              </a:rPr>
              <a:t>The process of the selection of the professional staff</a:t>
            </a:r>
            <a:endParaRPr lang="ru-RU" sz="2400" b="1" dirty="0">
              <a:solidFill>
                <a:schemeClr val="tx1"/>
              </a:solidFill>
            </a:endParaRPr>
          </a:p>
        </p:txBody>
      </p:sp>
      <p:sp>
        <p:nvSpPr>
          <p:cNvPr id="32770" name="Rectangle 3"/>
          <p:cNvSpPr>
            <a:spLocks noGrp="1" noChangeArrowheads="1"/>
          </p:cNvSpPr>
          <p:nvPr>
            <p:ph type="body" idx="1"/>
          </p:nvPr>
        </p:nvSpPr>
        <p:spPr>
          <a:xfrm>
            <a:off x="3348038" y="1556792"/>
            <a:ext cx="5545137" cy="4320480"/>
          </a:xfrm>
        </p:spPr>
        <p:txBody>
          <a:bodyPr/>
          <a:lstStyle/>
          <a:p>
            <a:pPr algn="just">
              <a:lnSpc>
                <a:spcPts val="2700"/>
              </a:lnSpc>
              <a:spcBef>
                <a:spcPct val="0"/>
              </a:spcBef>
              <a:spcAft>
                <a:spcPts val="1200"/>
              </a:spcAft>
              <a:buFontTx/>
              <a:buNone/>
            </a:pPr>
            <a:r>
              <a:rPr lang="en-US" sz="2800" dirty="0" smtClean="0">
                <a:solidFill>
                  <a:srgbClr val="006666"/>
                </a:solidFill>
              </a:rPr>
              <a:t>	</a:t>
            </a:r>
            <a:r>
              <a:rPr lang="en-US" sz="2400" dirty="0" smtClean="0">
                <a:solidFill>
                  <a:srgbClr val="006666"/>
                </a:solidFill>
              </a:rPr>
              <a:t>Major qualification requirements common to all categories and groups of positions:</a:t>
            </a:r>
          </a:p>
          <a:p>
            <a:pPr algn="just">
              <a:lnSpc>
                <a:spcPts val="2700"/>
              </a:lnSpc>
              <a:spcBef>
                <a:spcPct val="0"/>
              </a:spcBef>
              <a:spcAft>
                <a:spcPts val="1200"/>
              </a:spcAft>
              <a:buFontTx/>
              <a:buBlip>
                <a:blip r:embed="rId3"/>
              </a:buBlip>
            </a:pPr>
            <a:r>
              <a:rPr lang="en-US" sz="2400" dirty="0" smtClean="0"/>
              <a:t>requirements to the level of professional education;</a:t>
            </a:r>
          </a:p>
          <a:p>
            <a:pPr algn="just">
              <a:lnSpc>
                <a:spcPts val="2700"/>
              </a:lnSpc>
              <a:spcBef>
                <a:spcPct val="0"/>
              </a:spcBef>
              <a:spcAft>
                <a:spcPts val="1200"/>
              </a:spcAft>
              <a:buFontTx/>
              <a:buBlip>
                <a:blip r:embed="rId3"/>
              </a:buBlip>
            </a:pPr>
            <a:r>
              <a:rPr lang="en-US" sz="2400" dirty="0" smtClean="0"/>
              <a:t>field of study;</a:t>
            </a:r>
          </a:p>
          <a:p>
            <a:pPr algn="just">
              <a:lnSpc>
                <a:spcPts val="2700"/>
              </a:lnSpc>
              <a:spcBef>
                <a:spcPct val="0"/>
              </a:spcBef>
              <a:spcAft>
                <a:spcPts val="1200"/>
              </a:spcAft>
              <a:buFontTx/>
              <a:buBlip>
                <a:blip r:embed="rId3"/>
              </a:buBlip>
            </a:pPr>
            <a:r>
              <a:rPr lang="en-US" sz="2400" dirty="0" smtClean="0"/>
              <a:t>professional knowledge and skills;</a:t>
            </a:r>
          </a:p>
          <a:p>
            <a:pPr algn="just">
              <a:lnSpc>
                <a:spcPts val="2700"/>
              </a:lnSpc>
              <a:spcBef>
                <a:spcPct val="0"/>
              </a:spcBef>
              <a:spcAft>
                <a:spcPts val="1200"/>
              </a:spcAft>
              <a:buFontTx/>
              <a:buBlip>
                <a:blip r:embed="rId3"/>
              </a:buBlip>
            </a:pPr>
            <a:r>
              <a:rPr lang="en-US" sz="2400" dirty="0" smtClean="0"/>
              <a:t>experience in the field of state civil service or relevant</a:t>
            </a:r>
            <a:r>
              <a:rPr lang="ru-RU" sz="2400" dirty="0" smtClean="0"/>
              <a:t> </a:t>
            </a:r>
            <a:r>
              <a:rPr lang="en-US" sz="2400" dirty="0" smtClean="0"/>
              <a:t>professional experience.</a:t>
            </a:r>
            <a:endParaRPr lang="ru-RU" sz="2400" dirty="0" smtClean="0"/>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4982"/>
            <a:ext cx="3348038" cy="4465446"/>
          </a:xfrm>
          <a:prstGeom prst="rect">
            <a:avLst/>
          </a:prstGeom>
        </p:spPr>
      </p:pic>
      <p:sp>
        <p:nvSpPr>
          <p:cNvPr id="3" name="Номер слайда 2"/>
          <p:cNvSpPr>
            <a:spLocks noGrp="1"/>
          </p:cNvSpPr>
          <p:nvPr>
            <p:ph type="sldNum" sz="quarter" idx="10"/>
          </p:nvPr>
        </p:nvSpPr>
        <p:spPr/>
        <p:txBody>
          <a:bodyPr/>
          <a:lstStyle/>
          <a:p>
            <a:pPr>
              <a:defRPr/>
            </a:pPr>
            <a:fld id="{67D7D2AE-3B24-4C63-8FEF-BFB2093BAB91}"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Grp="1" noChangeArrowheads="1"/>
          </p:cNvSpPr>
          <p:nvPr>
            <p:ph type="sldNum" sz="quarter" idx="10"/>
          </p:nvPr>
        </p:nvSpPr>
        <p:spPr/>
        <p:txBody>
          <a:bodyPr/>
          <a:lstStyle/>
          <a:p>
            <a:pPr>
              <a:defRPr/>
            </a:pPr>
            <a:fld id="{A39D5EA3-6300-41B2-94F5-2EFABCD74BE0}" type="slidenum">
              <a:rPr lang="en-US"/>
              <a:pPr>
                <a:defRPr/>
              </a:pPr>
              <a:t>7</a:t>
            </a:fld>
            <a:endParaRPr lang="en-US"/>
          </a:p>
        </p:txBody>
      </p:sp>
      <p:sp>
        <p:nvSpPr>
          <p:cNvPr id="25602" name="Rectangle 2"/>
          <p:cNvSpPr>
            <a:spLocks noGrp="1" noChangeArrowheads="1"/>
          </p:cNvSpPr>
          <p:nvPr>
            <p:ph type="title"/>
          </p:nvPr>
        </p:nvSpPr>
        <p:spPr>
          <a:xfrm>
            <a:off x="1619250" y="260350"/>
            <a:ext cx="7315200" cy="465138"/>
          </a:xfrm>
        </p:spPr>
        <p:txBody>
          <a:bodyPr/>
          <a:lstStyle/>
          <a:p>
            <a:pPr algn="r"/>
            <a:r>
              <a:rPr lang="en-US" sz="2400" b="1" smtClean="0">
                <a:solidFill>
                  <a:schemeClr val="tx1"/>
                </a:solidFill>
              </a:rPr>
              <a:t>Mentoring program for the new employees</a:t>
            </a:r>
            <a:endParaRPr lang="ru-RU" sz="2400" b="1" smtClean="0">
              <a:solidFill>
                <a:schemeClr val="tx1"/>
              </a:solidFill>
            </a:endParaRPr>
          </a:p>
        </p:txBody>
      </p:sp>
      <p:sp>
        <p:nvSpPr>
          <p:cNvPr id="25603" name="Rectangle 3"/>
          <p:cNvSpPr>
            <a:spLocks noGrp="1" noChangeArrowheads="1"/>
          </p:cNvSpPr>
          <p:nvPr>
            <p:ph type="body" idx="1"/>
          </p:nvPr>
        </p:nvSpPr>
        <p:spPr>
          <a:xfrm>
            <a:off x="3851275" y="1341438"/>
            <a:ext cx="5113338" cy="5111750"/>
          </a:xfrm>
        </p:spPr>
        <p:txBody>
          <a:bodyPr/>
          <a:lstStyle/>
          <a:p>
            <a:pPr algn="just">
              <a:buFontTx/>
              <a:buBlip>
                <a:blip r:embed="rId2"/>
              </a:buBlip>
            </a:pPr>
            <a:r>
              <a:rPr lang="en-US" sz="2000" dirty="0" smtClean="0">
                <a:solidFill>
                  <a:srgbClr val="006666"/>
                </a:solidFill>
              </a:rPr>
              <a:t>For the employees recruited to the FAS Russia is set a probationary period from 3 months to 1 year.</a:t>
            </a:r>
          </a:p>
          <a:p>
            <a:pPr algn="just">
              <a:buFontTx/>
              <a:buBlip>
                <a:blip r:embed="rId2"/>
              </a:buBlip>
            </a:pPr>
            <a:r>
              <a:rPr lang="en-US" sz="2000" dirty="0" smtClean="0">
                <a:solidFill>
                  <a:srgbClr val="006666"/>
                </a:solidFill>
              </a:rPr>
              <a:t>A </a:t>
            </a:r>
            <a:r>
              <a:rPr lang="en-US" sz="2000" dirty="0">
                <a:solidFill>
                  <a:srgbClr val="006666"/>
                </a:solidFill>
              </a:rPr>
              <a:t>mentor is officially assigned for a new </a:t>
            </a:r>
            <a:r>
              <a:rPr lang="en-US" sz="2000" dirty="0" smtClean="0">
                <a:solidFill>
                  <a:srgbClr val="006666"/>
                </a:solidFill>
              </a:rPr>
              <a:t>employee during the probationary period. </a:t>
            </a:r>
          </a:p>
          <a:p>
            <a:pPr algn="just">
              <a:buFontTx/>
              <a:buBlip>
                <a:blip r:embed="rId2"/>
              </a:buBlip>
            </a:pPr>
            <a:r>
              <a:rPr lang="en-US" sz="2000" dirty="0" smtClean="0">
                <a:solidFill>
                  <a:srgbClr val="006666"/>
                </a:solidFill>
              </a:rPr>
              <a:t>The task of a mentor is to provide an employee with new experience and knowledge necessary for work, to help an employee in joining the team and to perform all organizational and human activities that are required for each new employee of the FAS Russia.</a:t>
            </a:r>
            <a:endParaRPr lang="ru-RU" sz="2000" dirty="0" smtClean="0">
              <a:solidFill>
                <a:srgbClr val="006666"/>
              </a:solidFill>
            </a:endParaRPr>
          </a:p>
        </p:txBody>
      </p:sp>
      <p:pic>
        <p:nvPicPr>
          <p:cNvPr id="25604" name="Picture 4" descr="training-1024x1001"/>
          <p:cNvPicPr>
            <a:picLocks noChangeAspect="1" noChangeArrowheads="1"/>
          </p:cNvPicPr>
          <p:nvPr/>
        </p:nvPicPr>
        <p:blipFill>
          <a:blip r:embed="rId3"/>
          <a:srcRect/>
          <a:stretch>
            <a:fillRect/>
          </a:stretch>
        </p:blipFill>
        <p:spPr bwMode="auto">
          <a:xfrm>
            <a:off x="0" y="1557338"/>
            <a:ext cx="3779838"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Номер слайда 3"/>
          <p:cNvSpPr txBox="1">
            <a:spLocks noGrp="1"/>
          </p:cNvSpPr>
          <p:nvPr/>
        </p:nvSpPr>
        <p:spPr bwMode="auto">
          <a:xfrm>
            <a:off x="0" y="6467475"/>
            <a:ext cx="939800" cy="390525"/>
          </a:xfrm>
          <a:prstGeom prst="rect">
            <a:avLst/>
          </a:prstGeom>
          <a:noFill/>
          <a:ln w="9525">
            <a:noFill/>
            <a:miter lim="800000"/>
            <a:headEnd/>
            <a:tailEnd/>
          </a:ln>
        </p:spPr>
        <p:txBody>
          <a:bodyPr/>
          <a:lstStyle/>
          <a:p>
            <a:pPr algn="r" eaLnBrk="0" hangingPunct="0"/>
            <a:fld id="{EAFAF470-14B1-4816-AE8A-526766B09F13}" type="slidenum">
              <a:rPr lang="en-US" sz="1200">
                <a:solidFill>
                  <a:schemeClr val="accent2"/>
                </a:solidFill>
                <a:latin typeface="Arial Narrow" pitchFamily="34" charset="0"/>
              </a:rPr>
              <a:pPr algn="r" eaLnBrk="0" hangingPunct="0"/>
              <a:t>8</a:t>
            </a:fld>
            <a:endParaRPr lang="en-US" sz="1200">
              <a:solidFill>
                <a:schemeClr val="accent2"/>
              </a:solidFill>
              <a:latin typeface="Arial Narrow" pitchFamily="34" charset="0"/>
            </a:endParaRPr>
          </a:p>
        </p:txBody>
      </p:sp>
      <p:sp>
        <p:nvSpPr>
          <p:cNvPr id="26626" name="Rectangle 3"/>
          <p:cNvSpPr>
            <a:spLocks noGrp="1" noChangeArrowheads="1"/>
          </p:cNvSpPr>
          <p:nvPr>
            <p:ph type="body" idx="4294967295"/>
          </p:nvPr>
        </p:nvSpPr>
        <p:spPr>
          <a:xfrm>
            <a:off x="3995738" y="1268760"/>
            <a:ext cx="4968875" cy="5198715"/>
          </a:xfrm>
        </p:spPr>
        <p:txBody>
          <a:bodyPr/>
          <a:lstStyle/>
          <a:p>
            <a:pPr algn="just" eaLnBrk="1" hangingPunct="1">
              <a:lnSpc>
                <a:spcPct val="90000"/>
              </a:lnSpc>
              <a:buFontTx/>
              <a:buBlip>
                <a:blip r:embed="rId2"/>
              </a:buBlip>
            </a:pPr>
            <a:r>
              <a:rPr lang="en-US" sz="2000" dirty="0" smtClean="0">
                <a:solidFill>
                  <a:srgbClr val="006666"/>
                </a:solidFill>
                <a:cs typeface="Times New Roman" pitchFamily="18" charset="0"/>
              </a:rPr>
              <a:t>There are a</a:t>
            </a:r>
            <a:r>
              <a:rPr lang="en-US" sz="2000" dirty="0" smtClean="0">
                <a:solidFill>
                  <a:srgbClr val="006666"/>
                </a:solidFill>
              </a:rPr>
              <a:t> special training courses for beginners who came to the civil service to the FAS Russia for the first time.</a:t>
            </a:r>
          </a:p>
          <a:p>
            <a:pPr algn="just" eaLnBrk="1" hangingPunct="1">
              <a:lnSpc>
                <a:spcPct val="90000"/>
              </a:lnSpc>
              <a:buFontTx/>
              <a:buBlip>
                <a:blip r:embed="rId2"/>
              </a:buBlip>
            </a:pPr>
            <a:r>
              <a:rPr lang="en-US" sz="2000" dirty="0">
                <a:solidFill>
                  <a:srgbClr val="006666"/>
                </a:solidFill>
              </a:rPr>
              <a:t>I</a:t>
            </a:r>
            <a:r>
              <a:rPr lang="en-US" sz="2000" dirty="0" smtClean="0">
                <a:solidFill>
                  <a:srgbClr val="006666"/>
                </a:solidFill>
              </a:rPr>
              <a:t>n order to develop their knowledge, the employees attend seminars and other training courses, social and team building events.</a:t>
            </a:r>
          </a:p>
          <a:p>
            <a:pPr algn="just" eaLnBrk="1" hangingPunct="1">
              <a:lnSpc>
                <a:spcPct val="90000"/>
              </a:lnSpc>
              <a:buFontTx/>
              <a:buBlip>
                <a:blip r:embed="rId2"/>
              </a:buBlip>
            </a:pPr>
            <a:r>
              <a:rPr lang="en-US" sz="2000" dirty="0">
                <a:solidFill>
                  <a:srgbClr val="006666"/>
                </a:solidFill>
              </a:rPr>
              <a:t>Annually the FAS Russia elaborates and approves the Plan of regional workshops and training </a:t>
            </a:r>
            <a:r>
              <a:rPr lang="en-US" sz="2000" dirty="0" smtClean="0">
                <a:solidFill>
                  <a:srgbClr val="006666"/>
                </a:solidFill>
              </a:rPr>
              <a:t>events.                 The emphasis on </a:t>
            </a:r>
            <a:r>
              <a:rPr lang="en-US" sz="2000" dirty="0">
                <a:solidFill>
                  <a:srgbClr val="006666"/>
                </a:solidFill>
              </a:rPr>
              <a:t>educational events is placed on increase of skills and professional knowledge of staff of the FAS </a:t>
            </a:r>
            <a:r>
              <a:rPr lang="en-US" sz="2000" dirty="0" smtClean="0">
                <a:solidFill>
                  <a:srgbClr val="006666"/>
                </a:solidFill>
              </a:rPr>
              <a:t>Russia’s Regional Offices </a:t>
            </a:r>
            <a:r>
              <a:rPr lang="en-US" sz="2000" dirty="0">
                <a:solidFill>
                  <a:srgbClr val="006666"/>
                </a:solidFill>
              </a:rPr>
              <a:t>in the application of the legislation and interaction with other </a:t>
            </a:r>
            <a:r>
              <a:rPr lang="en-US" sz="2000" dirty="0" smtClean="0">
                <a:solidFill>
                  <a:srgbClr val="006666"/>
                </a:solidFill>
              </a:rPr>
              <a:t>authorities, including courts. </a:t>
            </a:r>
            <a:endParaRPr lang="ru-RU" sz="2000" dirty="0" smtClean="0">
              <a:solidFill>
                <a:srgbClr val="006666"/>
              </a:solidFill>
            </a:endParaRPr>
          </a:p>
        </p:txBody>
      </p:sp>
      <p:sp>
        <p:nvSpPr>
          <p:cNvPr id="26627" name="Rectangle 4"/>
          <p:cNvSpPr>
            <a:spLocks noChangeArrowheads="1"/>
          </p:cNvSpPr>
          <p:nvPr/>
        </p:nvSpPr>
        <p:spPr bwMode="auto">
          <a:xfrm>
            <a:off x="3670300" y="260350"/>
            <a:ext cx="5365750" cy="457200"/>
          </a:xfrm>
          <a:prstGeom prst="rect">
            <a:avLst/>
          </a:prstGeom>
          <a:noFill/>
          <a:ln w="9525">
            <a:noFill/>
            <a:miter lim="800000"/>
            <a:headEnd/>
            <a:tailEnd/>
          </a:ln>
        </p:spPr>
        <p:txBody>
          <a:bodyPr>
            <a:spAutoFit/>
          </a:bodyPr>
          <a:lstStyle/>
          <a:p>
            <a:pPr algn="r">
              <a:spcBef>
                <a:spcPct val="60000"/>
              </a:spcBef>
              <a:buClr>
                <a:schemeClr val="tx1"/>
              </a:buClr>
            </a:pPr>
            <a:r>
              <a:rPr lang="en-US" sz="2400" b="1"/>
              <a:t>Education and training courses</a:t>
            </a:r>
            <a:endParaRPr lang="ru-RU" sz="2400"/>
          </a:p>
        </p:txBody>
      </p:sp>
      <p:pic>
        <p:nvPicPr>
          <p:cNvPr id="26628" name="Picture 4" descr="C:\Users\user\Desktop\24165-rosantikollektor-bankrotstvo-fiz-lic-v-starom-oskole.jpg"/>
          <p:cNvPicPr>
            <a:picLocks noChangeAspect="1" noChangeArrowheads="1"/>
          </p:cNvPicPr>
          <p:nvPr/>
        </p:nvPicPr>
        <p:blipFill>
          <a:blip r:embed="rId3"/>
          <a:srcRect/>
          <a:stretch>
            <a:fillRect/>
          </a:stretch>
        </p:blipFill>
        <p:spPr bwMode="auto">
          <a:xfrm>
            <a:off x="107950" y="1844675"/>
            <a:ext cx="381635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a:spLocks noGrp="1" noChangeArrowheads="1"/>
          </p:cNvSpPr>
          <p:nvPr>
            <p:ph type="sldNum" sz="quarter" idx="10"/>
          </p:nvPr>
        </p:nvSpPr>
        <p:spPr/>
        <p:txBody>
          <a:bodyPr/>
          <a:lstStyle/>
          <a:p>
            <a:pPr>
              <a:defRPr/>
            </a:pPr>
            <a:fld id="{DAA34793-E501-4D8C-82A1-E5A7D551BA41}" type="slidenum">
              <a:rPr lang="en-US"/>
              <a:pPr>
                <a:defRPr/>
              </a:pPr>
              <a:t>9</a:t>
            </a:fld>
            <a:endParaRPr lang="en-US"/>
          </a:p>
        </p:txBody>
      </p:sp>
      <p:sp>
        <p:nvSpPr>
          <p:cNvPr id="27650" name="Rectangle 2"/>
          <p:cNvSpPr>
            <a:spLocks noGrp="1" noChangeArrowheads="1"/>
          </p:cNvSpPr>
          <p:nvPr>
            <p:ph type="title"/>
          </p:nvPr>
        </p:nvSpPr>
        <p:spPr>
          <a:xfrm>
            <a:off x="1835150" y="333375"/>
            <a:ext cx="7308850" cy="392113"/>
          </a:xfrm>
        </p:spPr>
        <p:txBody>
          <a:bodyPr/>
          <a:lstStyle/>
          <a:p>
            <a:pPr algn="r"/>
            <a:r>
              <a:rPr lang="en-US" sz="2400" b="1" dirty="0" smtClean="0">
                <a:solidFill>
                  <a:schemeClr val="tx1"/>
                </a:solidFill>
              </a:rPr>
              <a:t>Training and Resource Center of the FAS Russia</a:t>
            </a:r>
            <a:endParaRPr lang="ru-RU" sz="2400" b="1" dirty="0" smtClean="0">
              <a:solidFill>
                <a:schemeClr val="tx1"/>
              </a:solidFill>
            </a:endParaRPr>
          </a:p>
        </p:txBody>
      </p:sp>
      <p:sp>
        <p:nvSpPr>
          <p:cNvPr id="27651" name="Rectangle 3"/>
          <p:cNvSpPr>
            <a:spLocks noGrp="1" noChangeArrowheads="1"/>
          </p:cNvSpPr>
          <p:nvPr>
            <p:ph type="body" idx="1"/>
          </p:nvPr>
        </p:nvSpPr>
        <p:spPr>
          <a:xfrm>
            <a:off x="3203575" y="981075"/>
            <a:ext cx="5832475" cy="5400675"/>
          </a:xfrm>
        </p:spPr>
        <p:txBody>
          <a:bodyPr/>
          <a:lstStyle/>
          <a:p>
            <a:pPr algn="just">
              <a:buFontTx/>
              <a:buBlip>
                <a:blip r:embed="rId2"/>
              </a:buBlip>
            </a:pPr>
            <a:r>
              <a:rPr lang="en-US" sz="1800" dirty="0" smtClean="0">
                <a:solidFill>
                  <a:srgbClr val="006666"/>
                </a:solidFill>
              </a:rPr>
              <a:t>The FAS Russia has the Training and                      Resource Center in the city of Kazan                                        (URL: http://emc.fas.gov.ru).</a:t>
            </a:r>
          </a:p>
          <a:p>
            <a:pPr>
              <a:buFontTx/>
              <a:buBlip>
                <a:blip r:embed="rId2"/>
              </a:buBlip>
            </a:pPr>
            <a:r>
              <a:rPr lang="en-US" sz="1800" dirty="0" smtClean="0">
                <a:solidFill>
                  <a:srgbClr val="006666"/>
                </a:solidFill>
              </a:rPr>
              <a:t>Center features:</a:t>
            </a:r>
          </a:p>
          <a:p>
            <a:pPr algn="just">
              <a:buClr>
                <a:srgbClr val="006666"/>
              </a:buClr>
              <a:buFont typeface="Arial" charset="0"/>
              <a:buChar char="−"/>
            </a:pPr>
            <a:r>
              <a:rPr lang="en-US" sz="1800" dirty="0" smtClean="0">
                <a:solidFill>
                  <a:srgbClr val="006666"/>
                </a:solidFill>
              </a:rPr>
              <a:t>provision of training and professional retraining of experts of the Federal Antimonopoly Service and its Regional Offices, civil servants of Competition Authorities of EAEU, CIS countries;</a:t>
            </a:r>
          </a:p>
          <a:p>
            <a:pPr algn="just">
              <a:buClr>
                <a:srgbClr val="006666"/>
              </a:buClr>
              <a:buFont typeface="Arial" charset="0"/>
              <a:buChar char="−"/>
            </a:pPr>
            <a:r>
              <a:rPr lang="en-US" sz="1800" dirty="0" smtClean="0">
                <a:solidFill>
                  <a:srgbClr val="006666"/>
                </a:solidFill>
              </a:rPr>
              <a:t>development of scientific studies and research projects on contemporary issues of competition regulation and launching of discussing it within the academic community;</a:t>
            </a:r>
          </a:p>
          <a:p>
            <a:pPr algn="just">
              <a:buClr>
                <a:srgbClr val="006666"/>
              </a:buClr>
              <a:buFont typeface="Arial" charset="0"/>
              <a:buChar char="−"/>
            </a:pPr>
            <a:r>
              <a:rPr lang="en-US" sz="1800" dirty="0" smtClean="0">
                <a:solidFill>
                  <a:srgbClr val="006666"/>
                </a:solidFill>
              </a:rPr>
              <a:t>spreading of international best practices in the field of antitrust regulation, as well as organizing and carrying out of joint projects on scientific and practical research, conferences, seminars and other events with foreign </a:t>
            </a:r>
            <a:r>
              <a:rPr lang="en-US" sz="1800" dirty="0">
                <a:solidFill>
                  <a:srgbClr val="006666"/>
                </a:solidFill>
              </a:rPr>
              <a:t>C</a:t>
            </a:r>
            <a:r>
              <a:rPr lang="en-US" sz="1800" dirty="0" smtClean="0">
                <a:solidFill>
                  <a:srgbClr val="006666"/>
                </a:solidFill>
              </a:rPr>
              <a:t>ompetition </a:t>
            </a:r>
            <a:r>
              <a:rPr lang="en-US" sz="1800" dirty="0">
                <a:solidFill>
                  <a:srgbClr val="006666"/>
                </a:solidFill>
              </a:rPr>
              <a:t>A</a:t>
            </a:r>
            <a:r>
              <a:rPr lang="en-US" sz="1800" dirty="0" smtClean="0">
                <a:solidFill>
                  <a:srgbClr val="006666"/>
                </a:solidFill>
              </a:rPr>
              <a:t>uthorities.</a:t>
            </a:r>
            <a:endParaRPr lang="ru-RU" sz="1800" dirty="0" smtClean="0">
              <a:solidFill>
                <a:srgbClr val="006666"/>
              </a:solidFill>
            </a:endParaRPr>
          </a:p>
        </p:txBody>
      </p:sp>
      <p:pic>
        <p:nvPicPr>
          <p:cNvPr id="27652" name="Picture 6" descr="DSC_0554(1)"/>
          <p:cNvPicPr>
            <a:picLocks noChangeAspect="1" noChangeArrowheads="1"/>
          </p:cNvPicPr>
          <p:nvPr/>
        </p:nvPicPr>
        <p:blipFill>
          <a:blip r:embed="rId3"/>
          <a:srcRect/>
          <a:stretch>
            <a:fillRect/>
          </a:stretch>
        </p:blipFill>
        <p:spPr bwMode="auto">
          <a:xfrm>
            <a:off x="0" y="1412875"/>
            <a:ext cx="3173413"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Проводим собрание">
  <a:themeElements>
    <a:clrScheme name="Проводим собрание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Проводим собра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Проводим собрание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Проводим собрание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Проводим собрание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corptemplate">
  <a:themeElements>
    <a:clrScheme name="corp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orp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orptemplate">
  <a:themeElements>
    <a:clrScheme name="corp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68B1E"/>
        </a:solidFill>
      </a:spPr>
      <a:bodyPr anchor="ctr"/>
      <a:lstStyle>
        <a:defPPr marL="173038" indent="-173038">
          <a:buNone/>
          <a:defRPr sz="1600" b="1" dirty="0" smtClean="0">
            <a:solidFill>
              <a:srgbClr val="002060"/>
            </a:solidFill>
            <a:latin typeface="Calibri" panose="020F0502020204030204" pitchFamily="34"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orp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25760</TotalTime>
  <Words>2673</Words>
  <Application>Microsoft Office PowerPoint</Application>
  <PresentationFormat>Bildspel på skärmen (4:3)</PresentationFormat>
  <Paragraphs>361</Paragraphs>
  <Slides>48</Slides>
  <Notes>18</Notes>
  <HiddenSlides>0</HiddenSlides>
  <MMClips>0</MMClips>
  <ScaleCrop>false</ScaleCrop>
  <HeadingPairs>
    <vt:vector size="4" baseType="variant">
      <vt:variant>
        <vt:lpstr>Tema</vt:lpstr>
      </vt:variant>
      <vt:variant>
        <vt:i4>4</vt:i4>
      </vt:variant>
      <vt:variant>
        <vt:lpstr>Bildrubriker</vt:lpstr>
      </vt:variant>
      <vt:variant>
        <vt:i4>48</vt:i4>
      </vt:variant>
    </vt:vector>
  </HeadingPairs>
  <TitlesOfParts>
    <vt:vector size="52" baseType="lpstr">
      <vt:lpstr>Проводим собрание</vt:lpstr>
      <vt:lpstr>7_corptemplate</vt:lpstr>
      <vt:lpstr>8_corptemplate</vt:lpstr>
      <vt:lpstr>Flow</vt:lpstr>
      <vt:lpstr>PowerPoint-presentation</vt:lpstr>
      <vt:lpstr>About the FAS Russia</vt:lpstr>
      <vt:lpstr>PowerPoint-presentation</vt:lpstr>
      <vt:lpstr>PowerPoint-presentation</vt:lpstr>
      <vt:lpstr>PowerPoint-presentation</vt:lpstr>
      <vt:lpstr>The process of the selection of the professional staff</vt:lpstr>
      <vt:lpstr>Mentoring program for the new employees</vt:lpstr>
      <vt:lpstr>PowerPoint-presentation</vt:lpstr>
      <vt:lpstr>Training and Resource Center of the FAS Russia</vt:lpstr>
      <vt:lpstr>Training and Resource Center of the FAS Russia</vt:lpstr>
      <vt:lpstr>Perspective personnel reserve</vt:lpstr>
      <vt:lpstr>Perspective personnel reserve</vt:lpstr>
      <vt:lpstr>The project “My useful initiative”</vt:lpstr>
      <vt:lpstr>Rotation and career development</vt:lpstr>
      <vt:lpstr>Formation and maintenance of interest to the FAS Russia’s activity</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Outline of Presentation</vt:lpstr>
      <vt:lpstr>Introduction – Importance of  employees to institutions</vt:lpstr>
      <vt:lpstr>Introduction Common diseases in Zambia</vt:lpstr>
      <vt:lpstr> Health Committee</vt:lpstr>
      <vt:lpstr>Health topics discussed</vt:lpstr>
      <vt:lpstr>Other topics discussed</vt:lpstr>
      <vt:lpstr>Other preventive and  support efforts</vt:lpstr>
      <vt:lpstr>Other preventive and  support efforts</vt:lpstr>
      <vt:lpstr>Specialist speakers</vt:lpstr>
      <vt:lpstr>Specialist speakers</vt:lpstr>
      <vt:lpstr>Effects of having unhealthy staff</vt:lpstr>
      <vt:lpstr>Effects of having unhealthy staff</vt:lpstr>
      <vt:lpstr>Benefits of having a healthy staff</vt:lpstr>
      <vt:lpstr>Benefits of having a healthy staff</vt:lpstr>
      <vt:lpstr>Conclusion</vt:lpstr>
      <vt:lpstr>PowerPoint-presentation</vt:lpstr>
      <vt:lpstr>Table talk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и Павел</dc:creator>
  <cp:lastModifiedBy>Graeme Jarvie</cp:lastModifiedBy>
  <cp:revision>1100</cp:revision>
  <cp:lastPrinted>2016-03-03T09:42:19Z</cp:lastPrinted>
  <dcterms:created xsi:type="dcterms:W3CDTF">1601-01-01T00:00:00Z</dcterms:created>
  <dcterms:modified xsi:type="dcterms:W3CDTF">2016-03-11T05:51:14Z</dcterms:modified>
</cp:coreProperties>
</file>