
<file path=[Content_Types].xml><?xml version="1.0" encoding="utf-8"?>
<Types xmlns="http://schemas.openxmlformats.org/package/2006/content-types">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15" r:id="rId3"/>
    <p:sldId id="316" r:id="rId4"/>
    <p:sldId id="317" r:id="rId5"/>
    <p:sldId id="319" r:id="rId6"/>
    <p:sldId id="320" r:id="rId7"/>
    <p:sldId id="321" r:id="rId8"/>
    <p:sldId id="322" r:id="rId9"/>
    <p:sldId id="323" r:id="rId10"/>
    <p:sldId id="324" r:id="rId11"/>
    <p:sldId id="326" r:id="rId12"/>
    <p:sldId id="327" r:id="rId13"/>
    <p:sldId id="328" r:id="rId14"/>
    <p:sldId id="329" r:id="rId15"/>
    <p:sldId id="330" r:id="rId16"/>
    <p:sldId id="331" r:id="rId17"/>
    <p:sldId id="332" r:id="rId18"/>
    <p:sldId id="333" r:id="rId19"/>
    <p:sldId id="334" r:id="rId20"/>
    <p:sldId id="302" r:id="rId21"/>
  </p:sldIdLst>
  <p:sldSz cx="9144000" cy="6858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E9B"/>
    <a:srgbClr val="5123C5"/>
    <a:srgbClr val="CC5F1C"/>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10" y="2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5F607-58C4-49EE-A683-087033C48882}"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ZA"/>
        </a:p>
      </dgm:t>
    </dgm:pt>
    <dgm:pt modelId="{D45FAE1F-BD53-4311-A7E8-8BFE2746F5BF}">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ZA" sz="1400" dirty="0" smtClean="0">
              <a:latin typeface="Arial" panose="020B0604020202020204" pitchFamily="34" charset="0"/>
              <a:cs typeface="Arial" panose="020B0604020202020204" pitchFamily="34" charset="0"/>
            </a:rPr>
            <a:t>Restrictive Business Practices</a:t>
          </a:r>
          <a:endParaRPr lang="en-ZA" sz="1400" dirty="0">
            <a:latin typeface="Arial" panose="020B0604020202020204" pitchFamily="34" charset="0"/>
            <a:cs typeface="Arial" panose="020B0604020202020204" pitchFamily="34" charset="0"/>
          </a:endParaRPr>
        </a:p>
      </dgm:t>
    </dgm:pt>
    <dgm:pt modelId="{E2A9B287-7AED-4F53-8F80-61BA81D8AB86}">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ZA" sz="1400" dirty="0" smtClean="0">
              <a:latin typeface="Arial" panose="020B0604020202020204" pitchFamily="34" charset="0"/>
              <a:cs typeface="Arial" panose="020B0604020202020204" pitchFamily="34" charset="0"/>
            </a:rPr>
            <a:t>Mergers and Acquisition</a:t>
          </a:r>
          <a:endParaRPr lang="en-ZA" sz="1400" dirty="0">
            <a:latin typeface="Arial" panose="020B0604020202020204" pitchFamily="34" charset="0"/>
            <a:cs typeface="Arial" panose="020B0604020202020204" pitchFamily="34" charset="0"/>
          </a:endParaRPr>
        </a:p>
      </dgm:t>
    </dgm:pt>
    <dgm:pt modelId="{A08D1C1E-A856-4548-B900-48C484A7CC8D}">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ZA" sz="1400" dirty="0" smtClean="0">
              <a:latin typeface="Arial" panose="020B0604020202020204" pitchFamily="34" charset="0"/>
              <a:cs typeface="Arial" panose="020B0604020202020204" pitchFamily="34" charset="0"/>
            </a:rPr>
            <a:t>Corporate Services Division </a:t>
          </a:r>
          <a:endParaRPr lang="en-ZA" sz="1400" dirty="0">
            <a:latin typeface="Arial" panose="020B0604020202020204" pitchFamily="34" charset="0"/>
            <a:cs typeface="Arial" panose="020B0604020202020204" pitchFamily="34" charset="0"/>
          </a:endParaRPr>
        </a:p>
      </dgm:t>
    </dgm:pt>
    <dgm:pt modelId="{D5050576-4B99-42DD-9A0E-A9D24449FFD4}">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ZA" sz="1400" dirty="0" smtClean="0">
              <a:latin typeface="Arial" panose="020B0604020202020204" pitchFamily="34" charset="0"/>
              <a:cs typeface="Arial" panose="020B0604020202020204" pitchFamily="34" charset="0"/>
            </a:rPr>
            <a:t>Office of the Chief Executive Officer</a:t>
          </a:r>
          <a:endParaRPr lang="en-ZA" sz="1400" dirty="0">
            <a:latin typeface="Arial" panose="020B0604020202020204" pitchFamily="34" charset="0"/>
            <a:cs typeface="Arial" panose="020B0604020202020204" pitchFamily="34" charset="0"/>
          </a:endParaRPr>
        </a:p>
      </dgm:t>
    </dgm:pt>
    <dgm:pt modelId="{6659E4B3-B402-42AF-A997-C040E4F620C6}" type="sibTrans" cxnId="{D1CDEF71-1B09-4892-A7EC-DA23B170FAFF}">
      <dgm:prSet/>
      <dgm:spPr/>
      <dgm:t>
        <a:bodyPr/>
        <a:lstStyle/>
        <a:p>
          <a:endParaRPr lang="en-ZA"/>
        </a:p>
      </dgm:t>
    </dgm:pt>
    <dgm:pt modelId="{9A8F1BD3-B50D-4453-A3FB-021D4B72D087}" type="parTrans" cxnId="{D1CDEF71-1B09-4892-A7EC-DA23B170FAFF}">
      <dgm:prSet/>
      <dgm:spPr/>
      <dgm:t>
        <a:bodyPr/>
        <a:lstStyle/>
        <a:p>
          <a:endParaRPr lang="en-ZA"/>
        </a:p>
      </dgm:t>
    </dgm:pt>
    <dgm:pt modelId="{739ECDB6-0DD1-42E0-83AF-493CA9BBCE4A}" type="sibTrans" cxnId="{CCC7C370-28B4-4064-88AD-09F881F02000}">
      <dgm:prSet/>
      <dgm:spPr/>
      <dgm:t>
        <a:bodyPr/>
        <a:lstStyle/>
        <a:p>
          <a:endParaRPr lang="en-ZA"/>
        </a:p>
      </dgm:t>
    </dgm:pt>
    <dgm:pt modelId="{C8F3637D-AB75-4825-9B37-A6A65AFA9F93}" type="parTrans" cxnId="{CCC7C370-28B4-4064-88AD-09F881F02000}">
      <dgm:prSet/>
      <dgm:spPr/>
      <dgm:t>
        <a:bodyPr/>
        <a:lstStyle/>
        <a:p>
          <a:endParaRPr lang="en-ZA"/>
        </a:p>
      </dgm:t>
    </dgm:pt>
    <dgm:pt modelId="{20C27C15-89EE-4B6F-8301-5DF84D0AB5B9}" type="sibTrans" cxnId="{7E9F2635-E688-4A6A-BC6F-5347D80AD3FA}">
      <dgm:prSet/>
      <dgm:spPr/>
      <dgm:t>
        <a:bodyPr/>
        <a:lstStyle/>
        <a:p>
          <a:endParaRPr lang="en-ZA"/>
        </a:p>
      </dgm:t>
    </dgm:pt>
    <dgm:pt modelId="{092A7997-14A3-4650-8C2C-30E199117579}" type="parTrans" cxnId="{7E9F2635-E688-4A6A-BC6F-5347D80AD3FA}">
      <dgm:prSet/>
      <dgm:spPr/>
      <dgm:t>
        <a:bodyPr/>
        <a:lstStyle/>
        <a:p>
          <a:endParaRPr lang="en-ZA"/>
        </a:p>
      </dgm:t>
    </dgm:pt>
    <dgm:pt modelId="{5AC565C5-E7BC-45C2-B795-0B827473CCD3}" type="sibTrans" cxnId="{8FD99FED-E152-47DB-B37E-23EC178DFA94}">
      <dgm:prSet/>
      <dgm:spPr/>
      <dgm:t>
        <a:bodyPr/>
        <a:lstStyle/>
        <a:p>
          <a:endParaRPr lang="en-ZA"/>
        </a:p>
      </dgm:t>
    </dgm:pt>
    <dgm:pt modelId="{F5303B80-2FA5-407C-8956-668EBE31A0FE}" type="parTrans" cxnId="{8FD99FED-E152-47DB-B37E-23EC178DFA94}">
      <dgm:prSet/>
      <dgm:spPr/>
      <dgm:t>
        <a:bodyPr/>
        <a:lstStyle/>
        <a:p>
          <a:endParaRPr lang="en-ZA"/>
        </a:p>
      </dgm:t>
    </dgm:pt>
    <dgm:pt modelId="{180F9CB2-489E-4320-B22F-D58B4A5D81ED}">
      <dgm:prSet custT="1">
        <dgm:style>
          <a:lnRef idx="1">
            <a:schemeClr val="accent3"/>
          </a:lnRef>
          <a:fillRef idx="2">
            <a:schemeClr val="accent3"/>
          </a:fillRef>
          <a:effectRef idx="1">
            <a:schemeClr val="accent3"/>
          </a:effectRef>
          <a:fontRef idx="minor">
            <a:schemeClr val="dk1"/>
          </a:fontRef>
        </dgm:style>
      </dgm:prSet>
      <dgm:spPr/>
      <dgm:t>
        <a:bodyPr/>
        <a:lstStyle/>
        <a:p>
          <a:r>
            <a:rPr lang="en-ZA" sz="1400" dirty="0" smtClean="0">
              <a:latin typeface="Arial" panose="020B0604020202020204" pitchFamily="34" charset="0"/>
              <a:cs typeface="Arial" panose="020B0604020202020204" pitchFamily="34" charset="0"/>
            </a:rPr>
            <a:t>Board</a:t>
          </a:r>
          <a:endParaRPr lang="en-ZA" sz="1400" dirty="0">
            <a:latin typeface="Arial" panose="020B0604020202020204" pitchFamily="34" charset="0"/>
            <a:cs typeface="Arial" panose="020B0604020202020204" pitchFamily="34" charset="0"/>
          </a:endParaRPr>
        </a:p>
      </dgm:t>
    </dgm:pt>
    <dgm:pt modelId="{9B157303-9B7D-479C-BDC2-A35424A3D367}" type="parTrans" cxnId="{5C4868A6-664C-40C1-B8A6-89D80953EA19}">
      <dgm:prSet/>
      <dgm:spPr/>
      <dgm:t>
        <a:bodyPr/>
        <a:lstStyle/>
        <a:p>
          <a:endParaRPr lang="en-ZA"/>
        </a:p>
      </dgm:t>
    </dgm:pt>
    <dgm:pt modelId="{669EE1CA-4EF5-4F60-8D02-EF43AAF1FA2F}" type="sibTrans" cxnId="{5C4868A6-664C-40C1-B8A6-89D80953EA19}">
      <dgm:prSet/>
      <dgm:spPr/>
      <dgm:t>
        <a:bodyPr/>
        <a:lstStyle/>
        <a:p>
          <a:endParaRPr lang="en-ZA"/>
        </a:p>
      </dgm:t>
    </dgm:pt>
    <dgm:pt modelId="{8AF97A27-B8DA-478D-A399-86E1D61B4A29}">
      <dgm:prSet custT="1">
        <dgm:style>
          <a:lnRef idx="1">
            <a:schemeClr val="accent3"/>
          </a:lnRef>
          <a:fillRef idx="2">
            <a:schemeClr val="accent3"/>
          </a:fillRef>
          <a:effectRef idx="1">
            <a:schemeClr val="accent3"/>
          </a:effectRef>
          <a:fontRef idx="minor">
            <a:schemeClr val="dk1"/>
          </a:fontRef>
        </dgm:style>
      </dgm:prSet>
      <dgm:spPr/>
      <dgm:t>
        <a:bodyPr/>
        <a:lstStyle/>
        <a:p>
          <a:r>
            <a:rPr lang="en-ZA" sz="1400" dirty="0" smtClean="0">
              <a:latin typeface="Arial" panose="020B0604020202020204" pitchFamily="34" charset="0"/>
              <a:cs typeface="Arial" panose="020B0604020202020204" pitchFamily="34" charset="0"/>
            </a:rPr>
            <a:t>Economics and Sector Research</a:t>
          </a:r>
          <a:endParaRPr lang="en-ZA" sz="1400" dirty="0">
            <a:latin typeface="Arial" panose="020B0604020202020204" pitchFamily="34" charset="0"/>
            <a:cs typeface="Arial" panose="020B0604020202020204" pitchFamily="34" charset="0"/>
          </a:endParaRPr>
        </a:p>
      </dgm:t>
    </dgm:pt>
    <dgm:pt modelId="{CC996D64-ADDA-4120-A42C-973E0E64118D}" type="parTrans" cxnId="{5F6E9D80-EB44-4C1B-92DE-B869F004CC30}">
      <dgm:prSet/>
      <dgm:spPr/>
      <dgm:t>
        <a:bodyPr/>
        <a:lstStyle/>
        <a:p>
          <a:endParaRPr lang="en-ZA"/>
        </a:p>
      </dgm:t>
    </dgm:pt>
    <dgm:pt modelId="{F2E56EC2-A8C7-43FF-847F-DABFE2BBB39E}" type="sibTrans" cxnId="{5F6E9D80-EB44-4C1B-92DE-B869F004CC30}">
      <dgm:prSet/>
      <dgm:spPr/>
      <dgm:t>
        <a:bodyPr/>
        <a:lstStyle/>
        <a:p>
          <a:endParaRPr lang="en-ZA"/>
        </a:p>
      </dgm:t>
    </dgm:pt>
    <dgm:pt modelId="{EB6D0E2C-FA2C-4B1A-8F0A-40991AF308E1}" type="pres">
      <dgm:prSet presAssocID="{1865F607-58C4-49EE-A683-087033C48882}" presName="hierChild1" presStyleCnt="0">
        <dgm:presLayoutVars>
          <dgm:orgChart val="1"/>
          <dgm:chPref val="1"/>
          <dgm:dir/>
          <dgm:animOne val="branch"/>
          <dgm:animLvl val="lvl"/>
          <dgm:resizeHandles/>
        </dgm:presLayoutVars>
      </dgm:prSet>
      <dgm:spPr/>
      <dgm:t>
        <a:bodyPr/>
        <a:lstStyle/>
        <a:p>
          <a:endParaRPr lang="en-ZA"/>
        </a:p>
      </dgm:t>
    </dgm:pt>
    <dgm:pt modelId="{57EF3781-B2CC-4C16-8C86-73F8A1C80BB1}" type="pres">
      <dgm:prSet presAssocID="{D5050576-4B99-42DD-9A0E-A9D24449FFD4}" presName="hierRoot1" presStyleCnt="0">
        <dgm:presLayoutVars>
          <dgm:hierBranch val="init"/>
        </dgm:presLayoutVars>
      </dgm:prSet>
      <dgm:spPr/>
    </dgm:pt>
    <dgm:pt modelId="{14DAE741-2147-4B45-86C2-47D72C913F82}" type="pres">
      <dgm:prSet presAssocID="{D5050576-4B99-42DD-9A0E-A9D24449FFD4}" presName="rootComposite1" presStyleCnt="0"/>
      <dgm:spPr/>
    </dgm:pt>
    <dgm:pt modelId="{F2036B2A-486C-4E93-9F4C-B308FD0C163D}" type="pres">
      <dgm:prSet presAssocID="{D5050576-4B99-42DD-9A0E-A9D24449FFD4}" presName="rootText1" presStyleLbl="node0" presStyleIdx="0" presStyleCnt="1" custLinFactNeighborX="-1072" custLinFactNeighborY="555">
        <dgm:presLayoutVars>
          <dgm:chPref val="3"/>
        </dgm:presLayoutVars>
      </dgm:prSet>
      <dgm:spPr/>
      <dgm:t>
        <a:bodyPr/>
        <a:lstStyle/>
        <a:p>
          <a:endParaRPr lang="en-ZA"/>
        </a:p>
      </dgm:t>
    </dgm:pt>
    <dgm:pt modelId="{13C1824D-6026-4CC5-A5AB-9A35F3BD883D}" type="pres">
      <dgm:prSet presAssocID="{D5050576-4B99-42DD-9A0E-A9D24449FFD4}" presName="rootConnector1" presStyleLbl="node1" presStyleIdx="0" presStyleCnt="0"/>
      <dgm:spPr/>
      <dgm:t>
        <a:bodyPr/>
        <a:lstStyle/>
        <a:p>
          <a:endParaRPr lang="en-ZA"/>
        </a:p>
      </dgm:t>
    </dgm:pt>
    <dgm:pt modelId="{98A4CF8C-34BC-4BC6-9EC1-D0E2C34FDB94}" type="pres">
      <dgm:prSet presAssocID="{D5050576-4B99-42DD-9A0E-A9D24449FFD4}" presName="hierChild2" presStyleCnt="0"/>
      <dgm:spPr/>
    </dgm:pt>
    <dgm:pt modelId="{9D3EFA72-F1DB-4AE6-A792-82226AE9C1A2}" type="pres">
      <dgm:prSet presAssocID="{F5303B80-2FA5-407C-8956-668EBE31A0FE}" presName="Name37" presStyleLbl="parChTrans1D2" presStyleIdx="0" presStyleCnt="5"/>
      <dgm:spPr/>
      <dgm:t>
        <a:bodyPr/>
        <a:lstStyle/>
        <a:p>
          <a:endParaRPr lang="en-ZA"/>
        </a:p>
      </dgm:t>
    </dgm:pt>
    <dgm:pt modelId="{F45EF397-DF99-4C5B-9E20-286F3FDE38B2}" type="pres">
      <dgm:prSet presAssocID="{A08D1C1E-A856-4548-B900-48C484A7CC8D}" presName="hierRoot2" presStyleCnt="0">
        <dgm:presLayoutVars>
          <dgm:hierBranch val="init"/>
        </dgm:presLayoutVars>
      </dgm:prSet>
      <dgm:spPr/>
    </dgm:pt>
    <dgm:pt modelId="{4AD7591B-8EE1-4093-B676-E27876BE5606}" type="pres">
      <dgm:prSet presAssocID="{A08D1C1E-A856-4548-B900-48C484A7CC8D}" presName="rootComposite" presStyleCnt="0"/>
      <dgm:spPr/>
    </dgm:pt>
    <dgm:pt modelId="{61DAF45F-EF86-4FA6-9ECF-E278AB55C68A}" type="pres">
      <dgm:prSet presAssocID="{A08D1C1E-A856-4548-B900-48C484A7CC8D}" presName="rootText" presStyleLbl="node2" presStyleIdx="0" presStyleCnt="5" custLinFactNeighborX="65458" custLinFactNeighborY="5739">
        <dgm:presLayoutVars>
          <dgm:chPref val="3"/>
        </dgm:presLayoutVars>
      </dgm:prSet>
      <dgm:spPr/>
      <dgm:t>
        <a:bodyPr/>
        <a:lstStyle/>
        <a:p>
          <a:endParaRPr lang="en-ZA"/>
        </a:p>
      </dgm:t>
    </dgm:pt>
    <dgm:pt modelId="{6C43AF5E-1E7B-459B-A396-F7B4A71C11AB}" type="pres">
      <dgm:prSet presAssocID="{A08D1C1E-A856-4548-B900-48C484A7CC8D}" presName="rootConnector" presStyleLbl="node2" presStyleIdx="0" presStyleCnt="5"/>
      <dgm:spPr/>
      <dgm:t>
        <a:bodyPr/>
        <a:lstStyle/>
        <a:p>
          <a:endParaRPr lang="en-ZA"/>
        </a:p>
      </dgm:t>
    </dgm:pt>
    <dgm:pt modelId="{B28EDF73-00CF-4AC2-9795-340CDFD632E7}" type="pres">
      <dgm:prSet presAssocID="{A08D1C1E-A856-4548-B900-48C484A7CC8D}" presName="hierChild4" presStyleCnt="0"/>
      <dgm:spPr/>
    </dgm:pt>
    <dgm:pt modelId="{C1ABC8CD-C21C-45CD-8887-3E9870A7D7CE}" type="pres">
      <dgm:prSet presAssocID="{A08D1C1E-A856-4548-B900-48C484A7CC8D}" presName="hierChild5" presStyleCnt="0"/>
      <dgm:spPr/>
    </dgm:pt>
    <dgm:pt modelId="{7018B7FB-B285-4AAF-939E-139052ABAFCB}" type="pres">
      <dgm:prSet presAssocID="{092A7997-14A3-4650-8C2C-30E199117579}" presName="Name37" presStyleLbl="parChTrans1D2" presStyleIdx="1" presStyleCnt="5"/>
      <dgm:spPr/>
      <dgm:t>
        <a:bodyPr/>
        <a:lstStyle/>
        <a:p>
          <a:endParaRPr lang="en-ZA"/>
        </a:p>
      </dgm:t>
    </dgm:pt>
    <dgm:pt modelId="{7C433498-C7CC-42BF-934C-F37F880A3643}" type="pres">
      <dgm:prSet presAssocID="{E2A9B287-7AED-4F53-8F80-61BA81D8AB86}" presName="hierRoot2" presStyleCnt="0">
        <dgm:presLayoutVars>
          <dgm:hierBranch val="init"/>
        </dgm:presLayoutVars>
      </dgm:prSet>
      <dgm:spPr/>
    </dgm:pt>
    <dgm:pt modelId="{67B9A22C-D180-4CF3-A253-D529EC2F9727}" type="pres">
      <dgm:prSet presAssocID="{E2A9B287-7AED-4F53-8F80-61BA81D8AB86}" presName="rootComposite" presStyleCnt="0"/>
      <dgm:spPr/>
    </dgm:pt>
    <dgm:pt modelId="{A513BC3B-7FBD-40D4-B92B-FC21DF8C75C3}" type="pres">
      <dgm:prSet presAssocID="{E2A9B287-7AED-4F53-8F80-61BA81D8AB86}" presName="rootText" presStyleLbl="node2" presStyleIdx="1" presStyleCnt="5" custLinFactNeighborX="59428" custLinFactNeighborY="5739">
        <dgm:presLayoutVars>
          <dgm:chPref val="3"/>
        </dgm:presLayoutVars>
      </dgm:prSet>
      <dgm:spPr/>
      <dgm:t>
        <a:bodyPr/>
        <a:lstStyle/>
        <a:p>
          <a:endParaRPr lang="en-ZA"/>
        </a:p>
      </dgm:t>
    </dgm:pt>
    <dgm:pt modelId="{DF0D0F99-C5D6-4EDA-B6A7-A18273B3223B}" type="pres">
      <dgm:prSet presAssocID="{E2A9B287-7AED-4F53-8F80-61BA81D8AB86}" presName="rootConnector" presStyleLbl="node2" presStyleIdx="1" presStyleCnt="5"/>
      <dgm:spPr/>
      <dgm:t>
        <a:bodyPr/>
        <a:lstStyle/>
        <a:p>
          <a:endParaRPr lang="en-ZA"/>
        </a:p>
      </dgm:t>
    </dgm:pt>
    <dgm:pt modelId="{0AD94BD3-DBD7-407E-99B6-31660B3C71B3}" type="pres">
      <dgm:prSet presAssocID="{E2A9B287-7AED-4F53-8F80-61BA81D8AB86}" presName="hierChild4" presStyleCnt="0"/>
      <dgm:spPr/>
    </dgm:pt>
    <dgm:pt modelId="{D3FA28AF-1B86-44AC-BA44-3D9153C0864E}" type="pres">
      <dgm:prSet presAssocID="{E2A9B287-7AED-4F53-8F80-61BA81D8AB86}" presName="hierChild5" presStyleCnt="0"/>
      <dgm:spPr/>
    </dgm:pt>
    <dgm:pt modelId="{B620EAE4-991F-4E95-AF5E-52D7ADD06D4A}" type="pres">
      <dgm:prSet presAssocID="{C8F3637D-AB75-4825-9B37-A6A65AFA9F93}" presName="Name37" presStyleLbl="parChTrans1D2" presStyleIdx="2" presStyleCnt="5"/>
      <dgm:spPr/>
      <dgm:t>
        <a:bodyPr/>
        <a:lstStyle/>
        <a:p>
          <a:endParaRPr lang="en-ZA"/>
        </a:p>
      </dgm:t>
    </dgm:pt>
    <dgm:pt modelId="{AD19A418-0A0F-4A0D-B7B2-C22370791F34}" type="pres">
      <dgm:prSet presAssocID="{D45FAE1F-BD53-4311-A7E8-8BFE2746F5BF}" presName="hierRoot2" presStyleCnt="0">
        <dgm:presLayoutVars>
          <dgm:hierBranch val="init"/>
        </dgm:presLayoutVars>
      </dgm:prSet>
      <dgm:spPr/>
    </dgm:pt>
    <dgm:pt modelId="{14AA83A7-F084-431B-B487-AD52BD500678}" type="pres">
      <dgm:prSet presAssocID="{D45FAE1F-BD53-4311-A7E8-8BFE2746F5BF}" presName="rootComposite" presStyleCnt="0"/>
      <dgm:spPr/>
    </dgm:pt>
    <dgm:pt modelId="{A16469AB-F0ED-46D3-86BB-F1FF297BA429}" type="pres">
      <dgm:prSet presAssocID="{D45FAE1F-BD53-4311-A7E8-8BFE2746F5BF}" presName="rootText" presStyleLbl="node2" presStyleIdx="2" presStyleCnt="5" custLinFactNeighborX="53398" custLinFactNeighborY="5739">
        <dgm:presLayoutVars>
          <dgm:chPref val="3"/>
        </dgm:presLayoutVars>
      </dgm:prSet>
      <dgm:spPr/>
      <dgm:t>
        <a:bodyPr/>
        <a:lstStyle/>
        <a:p>
          <a:endParaRPr lang="en-ZA"/>
        </a:p>
      </dgm:t>
    </dgm:pt>
    <dgm:pt modelId="{82AEACB6-C9B1-4760-8255-FF25DBA977AA}" type="pres">
      <dgm:prSet presAssocID="{D45FAE1F-BD53-4311-A7E8-8BFE2746F5BF}" presName="rootConnector" presStyleLbl="node2" presStyleIdx="2" presStyleCnt="5"/>
      <dgm:spPr/>
      <dgm:t>
        <a:bodyPr/>
        <a:lstStyle/>
        <a:p>
          <a:endParaRPr lang="en-ZA"/>
        </a:p>
      </dgm:t>
    </dgm:pt>
    <dgm:pt modelId="{A59459BF-B74F-49C6-8435-C2C7541700DE}" type="pres">
      <dgm:prSet presAssocID="{D45FAE1F-BD53-4311-A7E8-8BFE2746F5BF}" presName="hierChild4" presStyleCnt="0"/>
      <dgm:spPr/>
    </dgm:pt>
    <dgm:pt modelId="{D56E2410-E8FD-4F56-BFEA-F1D84FF293AE}" type="pres">
      <dgm:prSet presAssocID="{D45FAE1F-BD53-4311-A7E8-8BFE2746F5BF}" presName="hierChild5" presStyleCnt="0"/>
      <dgm:spPr/>
    </dgm:pt>
    <dgm:pt modelId="{79932CC6-59AF-4FFC-BA4E-C55514C0046C}" type="pres">
      <dgm:prSet presAssocID="{9B157303-9B7D-479C-BDC2-A35424A3D367}" presName="Name37" presStyleLbl="parChTrans1D2" presStyleIdx="3" presStyleCnt="5"/>
      <dgm:spPr/>
      <dgm:t>
        <a:bodyPr/>
        <a:lstStyle/>
        <a:p>
          <a:endParaRPr lang="en-ZA"/>
        </a:p>
      </dgm:t>
    </dgm:pt>
    <dgm:pt modelId="{65F5876E-8234-49AA-B27F-6D4644E0952A}" type="pres">
      <dgm:prSet presAssocID="{180F9CB2-489E-4320-B22F-D58B4A5D81ED}" presName="hierRoot2" presStyleCnt="0">
        <dgm:presLayoutVars>
          <dgm:hierBranch val="init"/>
        </dgm:presLayoutVars>
      </dgm:prSet>
      <dgm:spPr/>
    </dgm:pt>
    <dgm:pt modelId="{EFD71AB1-41FD-4F8A-A39A-022C831577E1}" type="pres">
      <dgm:prSet presAssocID="{180F9CB2-489E-4320-B22F-D58B4A5D81ED}" presName="rootComposite" presStyleCnt="0"/>
      <dgm:spPr/>
    </dgm:pt>
    <dgm:pt modelId="{DF18105C-2C4F-4D2F-BF74-18C60BA35113}" type="pres">
      <dgm:prSet presAssocID="{180F9CB2-489E-4320-B22F-D58B4A5D81ED}" presName="rootText" presStyleLbl="node2" presStyleIdx="3" presStyleCnt="5" custLinFactX="-21564" custLinFactY="-100000" custLinFactNeighborX="-100000" custLinFactNeighborY="-169780">
        <dgm:presLayoutVars>
          <dgm:chPref val="3"/>
        </dgm:presLayoutVars>
      </dgm:prSet>
      <dgm:spPr/>
      <dgm:t>
        <a:bodyPr/>
        <a:lstStyle/>
        <a:p>
          <a:endParaRPr lang="en-ZA"/>
        </a:p>
      </dgm:t>
    </dgm:pt>
    <dgm:pt modelId="{67568452-5AF2-4AF3-8911-C4A98F719F28}" type="pres">
      <dgm:prSet presAssocID="{180F9CB2-489E-4320-B22F-D58B4A5D81ED}" presName="rootConnector" presStyleLbl="node2" presStyleIdx="3" presStyleCnt="5"/>
      <dgm:spPr/>
      <dgm:t>
        <a:bodyPr/>
        <a:lstStyle/>
        <a:p>
          <a:endParaRPr lang="en-ZA"/>
        </a:p>
      </dgm:t>
    </dgm:pt>
    <dgm:pt modelId="{8BFD4876-1A26-4178-88B2-C384C7D49CC3}" type="pres">
      <dgm:prSet presAssocID="{180F9CB2-489E-4320-B22F-D58B4A5D81ED}" presName="hierChild4" presStyleCnt="0"/>
      <dgm:spPr/>
    </dgm:pt>
    <dgm:pt modelId="{1C41EFE2-9EA0-45C2-A758-6712006C9A6C}" type="pres">
      <dgm:prSet presAssocID="{180F9CB2-489E-4320-B22F-D58B4A5D81ED}" presName="hierChild5" presStyleCnt="0"/>
      <dgm:spPr/>
    </dgm:pt>
    <dgm:pt modelId="{418446C1-DA31-425A-A6E4-907DC1E18FA0}" type="pres">
      <dgm:prSet presAssocID="{CC996D64-ADDA-4120-A42C-973E0E64118D}" presName="Name37" presStyleLbl="parChTrans1D2" presStyleIdx="4" presStyleCnt="5"/>
      <dgm:spPr/>
      <dgm:t>
        <a:bodyPr/>
        <a:lstStyle/>
        <a:p>
          <a:endParaRPr lang="en-ZA"/>
        </a:p>
      </dgm:t>
    </dgm:pt>
    <dgm:pt modelId="{99CDDF67-4318-4ABD-9A63-D65C5B883044}" type="pres">
      <dgm:prSet presAssocID="{8AF97A27-B8DA-478D-A399-86E1D61B4A29}" presName="hierRoot2" presStyleCnt="0">
        <dgm:presLayoutVars>
          <dgm:hierBranch val="init"/>
        </dgm:presLayoutVars>
      </dgm:prSet>
      <dgm:spPr/>
    </dgm:pt>
    <dgm:pt modelId="{8174158B-0D41-4440-9C9B-E7958E27F92D}" type="pres">
      <dgm:prSet presAssocID="{8AF97A27-B8DA-478D-A399-86E1D61B4A29}" presName="rootComposite" presStyleCnt="0"/>
      <dgm:spPr/>
    </dgm:pt>
    <dgm:pt modelId="{30D94818-D40C-4C3A-B8D6-F91FF70B682B}" type="pres">
      <dgm:prSet presAssocID="{8AF97A27-B8DA-478D-A399-86E1D61B4A29}" presName="rootText" presStyleLbl="node2" presStyleIdx="4" presStyleCnt="5" custLinFactNeighborX="-70772" custLinFactNeighborY="6552">
        <dgm:presLayoutVars>
          <dgm:chPref val="3"/>
        </dgm:presLayoutVars>
      </dgm:prSet>
      <dgm:spPr/>
      <dgm:t>
        <a:bodyPr/>
        <a:lstStyle/>
        <a:p>
          <a:endParaRPr lang="en-ZA"/>
        </a:p>
      </dgm:t>
    </dgm:pt>
    <dgm:pt modelId="{FA74524D-F22D-46A6-B0CA-11D5673CE5C7}" type="pres">
      <dgm:prSet presAssocID="{8AF97A27-B8DA-478D-A399-86E1D61B4A29}" presName="rootConnector" presStyleLbl="node2" presStyleIdx="4" presStyleCnt="5"/>
      <dgm:spPr/>
      <dgm:t>
        <a:bodyPr/>
        <a:lstStyle/>
        <a:p>
          <a:endParaRPr lang="en-ZA"/>
        </a:p>
      </dgm:t>
    </dgm:pt>
    <dgm:pt modelId="{1BB89C18-1F33-4200-B362-AF6BF7F8F8AE}" type="pres">
      <dgm:prSet presAssocID="{8AF97A27-B8DA-478D-A399-86E1D61B4A29}" presName="hierChild4" presStyleCnt="0"/>
      <dgm:spPr/>
    </dgm:pt>
    <dgm:pt modelId="{B88D8BBA-B911-4EA1-96B1-3F22A42CFA4C}" type="pres">
      <dgm:prSet presAssocID="{8AF97A27-B8DA-478D-A399-86E1D61B4A29}" presName="hierChild5" presStyleCnt="0"/>
      <dgm:spPr/>
    </dgm:pt>
    <dgm:pt modelId="{FD809C39-B3EA-4280-B3CC-19F2F008F5D0}" type="pres">
      <dgm:prSet presAssocID="{D5050576-4B99-42DD-9A0E-A9D24449FFD4}" presName="hierChild3" presStyleCnt="0"/>
      <dgm:spPr/>
    </dgm:pt>
  </dgm:ptLst>
  <dgm:cxnLst>
    <dgm:cxn modelId="{AD8CBF5F-D6CF-458A-A3A6-9DEBD8C207D9}" type="presOf" srcId="{C8F3637D-AB75-4825-9B37-A6A65AFA9F93}" destId="{B620EAE4-991F-4E95-AF5E-52D7ADD06D4A}" srcOrd="0" destOrd="0" presId="urn:microsoft.com/office/officeart/2005/8/layout/orgChart1"/>
    <dgm:cxn modelId="{FE6A163E-8ED5-4C42-A555-166D321EF329}" type="presOf" srcId="{A08D1C1E-A856-4548-B900-48C484A7CC8D}" destId="{61DAF45F-EF86-4FA6-9ECF-E278AB55C68A}" srcOrd="0" destOrd="0" presId="urn:microsoft.com/office/officeart/2005/8/layout/orgChart1"/>
    <dgm:cxn modelId="{CCC7C370-28B4-4064-88AD-09F881F02000}" srcId="{D5050576-4B99-42DD-9A0E-A9D24449FFD4}" destId="{D45FAE1F-BD53-4311-A7E8-8BFE2746F5BF}" srcOrd="2" destOrd="0" parTransId="{C8F3637D-AB75-4825-9B37-A6A65AFA9F93}" sibTransId="{739ECDB6-0DD1-42E0-83AF-493CA9BBCE4A}"/>
    <dgm:cxn modelId="{F5868865-FD01-4ADD-9411-CE9A559CD877}" type="presOf" srcId="{8AF97A27-B8DA-478D-A399-86E1D61B4A29}" destId="{FA74524D-F22D-46A6-B0CA-11D5673CE5C7}" srcOrd="1" destOrd="0" presId="urn:microsoft.com/office/officeart/2005/8/layout/orgChart1"/>
    <dgm:cxn modelId="{5C4868A6-664C-40C1-B8A6-89D80953EA19}" srcId="{D5050576-4B99-42DD-9A0E-A9D24449FFD4}" destId="{180F9CB2-489E-4320-B22F-D58B4A5D81ED}" srcOrd="3" destOrd="0" parTransId="{9B157303-9B7D-479C-BDC2-A35424A3D367}" sibTransId="{669EE1CA-4EF5-4F60-8D02-EF43AAF1FA2F}"/>
    <dgm:cxn modelId="{9A1C737A-D096-4A77-845C-8E80D6FF6D57}" type="presOf" srcId="{180F9CB2-489E-4320-B22F-D58B4A5D81ED}" destId="{67568452-5AF2-4AF3-8911-C4A98F719F28}" srcOrd="1" destOrd="0" presId="urn:microsoft.com/office/officeart/2005/8/layout/orgChart1"/>
    <dgm:cxn modelId="{38C58588-8AB1-4BE2-9F89-2E5A7BEA1918}" type="presOf" srcId="{CC996D64-ADDA-4120-A42C-973E0E64118D}" destId="{418446C1-DA31-425A-A6E4-907DC1E18FA0}" srcOrd="0" destOrd="0" presId="urn:microsoft.com/office/officeart/2005/8/layout/orgChart1"/>
    <dgm:cxn modelId="{5F6E9D80-EB44-4C1B-92DE-B869F004CC30}" srcId="{D5050576-4B99-42DD-9A0E-A9D24449FFD4}" destId="{8AF97A27-B8DA-478D-A399-86E1D61B4A29}" srcOrd="4" destOrd="0" parTransId="{CC996D64-ADDA-4120-A42C-973E0E64118D}" sibTransId="{F2E56EC2-A8C7-43FF-847F-DABFE2BBB39E}"/>
    <dgm:cxn modelId="{58FDEB6A-E2E0-4E03-81F4-C9C124856436}" type="presOf" srcId="{A08D1C1E-A856-4548-B900-48C484A7CC8D}" destId="{6C43AF5E-1E7B-459B-A396-F7B4A71C11AB}" srcOrd="1" destOrd="0" presId="urn:microsoft.com/office/officeart/2005/8/layout/orgChart1"/>
    <dgm:cxn modelId="{BF1C5EFA-93BF-4E88-A3E0-FE79AC943D04}" type="presOf" srcId="{D45FAE1F-BD53-4311-A7E8-8BFE2746F5BF}" destId="{82AEACB6-C9B1-4760-8255-FF25DBA977AA}" srcOrd="1" destOrd="0" presId="urn:microsoft.com/office/officeart/2005/8/layout/orgChart1"/>
    <dgm:cxn modelId="{D1CDEF71-1B09-4892-A7EC-DA23B170FAFF}" srcId="{1865F607-58C4-49EE-A683-087033C48882}" destId="{D5050576-4B99-42DD-9A0E-A9D24449FFD4}" srcOrd="0" destOrd="0" parTransId="{9A8F1BD3-B50D-4453-A3FB-021D4B72D087}" sibTransId="{6659E4B3-B402-42AF-A997-C040E4F620C6}"/>
    <dgm:cxn modelId="{8D1BED23-5CB3-45F7-B9BD-F06957D7E0F4}" type="presOf" srcId="{092A7997-14A3-4650-8C2C-30E199117579}" destId="{7018B7FB-B285-4AAF-939E-139052ABAFCB}" srcOrd="0" destOrd="0" presId="urn:microsoft.com/office/officeart/2005/8/layout/orgChart1"/>
    <dgm:cxn modelId="{BA88868C-A614-40D1-B7F3-C412E7A2867A}" type="presOf" srcId="{180F9CB2-489E-4320-B22F-D58B4A5D81ED}" destId="{DF18105C-2C4F-4D2F-BF74-18C60BA35113}" srcOrd="0" destOrd="0" presId="urn:microsoft.com/office/officeart/2005/8/layout/orgChart1"/>
    <dgm:cxn modelId="{7E9F2635-E688-4A6A-BC6F-5347D80AD3FA}" srcId="{D5050576-4B99-42DD-9A0E-A9D24449FFD4}" destId="{E2A9B287-7AED-4F53-8F80-61BA81D8AB86}" srcOrd="1" destOrd="0" parTransId="{092A7997-14A3-4650-8C2C-30E199117579}" sibTransId="{20C27C15-89EE-4B6F-8301-5DF84D0AB5B9}"/>
    <dgm:cxn modelId="{26CD178A-4534-43CC-BC58-53FBDFD02C96}" type="presOf" srcId="{1865F607-58C4-49EE-A683-087033C48882}" destId="{EB6D0E2C-FA2C-4B1A-8F0A-40991AF308E1}" srcOrd="0" destOrd="0" presId="urn:microsoft.com/office/officeart/2005/8/layout/orgChart1"/>
    <dgm:cxn modelId="{756FD355-98E9-44B6-9990-476017057DCE}" type="presOf" srcId="{E2A9B287-7AED-4F53-8F80-61BA81D8AB86}" destId="{A513BC3B-7FBD-40D4-B92B-FC21DF8C75C3}" srcOrd="0" destOrd="0" presId="urn:microsoft.com/office/officeart/2005/8/layout/orgChart1"/>
    <dgm:cxn modelId="{7C55F22A-6A05-486C-B6DA-8DC3835AE9EF}" type="presOf" srcId="{D5050576-4B99-42DD-9A0E-A9D24449FFD4}" destId="{13C1824D-6026-4CC5-A5AB-9A35F3BD883D}" srcOrd="1" destOrd="0" presId="urn:microsoft.com/office/officeart/2005/8/layout/orgChart1"/>
    <dgm:cxn modelId="{E414C206-5551-425F-9F56-D0739794BD83}" type="presOf" srcId="{9B157303-9B7D-479C-BDC2-A35424A3D367}" destId="{79932CC6-59AF-4FFC-BA4E-C55514C0046C}" srcOrd="0" destOrd="0" presId="urn:microsoft.com/office/officeart/2005/8/layout/orgChart1"/>
    <dgm:cxn modelId="{6AACEEE6-B094-4FAF-B7A4-005F30545814}" type="presOf" srcId="{F5303B80-2FA5-407C-8956-668EBE31A0FE}" destId="{9D3EFA72-F1DB-4AE6-A792-82226AE9C1A2}" srcOrd="0" destOrd="0" presId="urn:microsoft.com/office/officeart/2005/8/layout/orgChart1"/>
    <dgm:cxn modelId="{32831086-11A0-49B5-ABE2-76ABB47CA39C}" type="presOf" srcId="{E2A9B287-7AED-4F53-8F80-61BA81D8AB86}" destId="{DF0D0F99-C5D6-4EDA-B6A7-A18273B3223B}" srcOrd="1" destOrd="0" presId="urn:microsoft.com/office/officeart/2005/8/layout/orgChart1"/>
    <dgm:cxn modelId="{CE4C26F2-44FE-45BA-8804-C27A6AA6356D}" type="presOf" srcId="{D5050576-4B99-42DD-9A0E-A9D24449FFD4}" destId="{F2036B2A-486C-4E93-9F4C-B308FD0C163D}" srcOrd="0" destOrd="0" presId="urn:microsoft.com/office/officeart/2005/8/layout/orgChart1"/>
    <dgm:cxn modelId="{A02C0046-4E2F-4F0F-BBAA-57115972794B}" type="presOf" srcId="{8AF97A27-B8DA-478D-A399-86E1D61B4A29}" destId="{30D94818-D40C-4C3A-B8D6-F91FF70B682B}" srcOrd="0" destOrd="0" presId="urn:microsoft.com/office/officeart/2005/8/layout/orgChart1"/>
    <dgm:cxn modelId="{8762C883-6BCA-4770-A16D-CB386176F078}" type="presOf" srcId="{D45FAE1F-BD53-4311-A7E8-8BFE2746F5BF}" destId="{A16469AB-F0ED-46D3-86BB-F1FF297BA429}" srcOrd="0" destOrd="0" presId="urn:microsoft.com/office/officeart/2005/8/layout/orgChart1"/>
    <dgm:cxn modelId="{8FD99FED-E152-47DB-B37E-23EC178DFA94}" srcId="{D5050576-4B99-42DD-9A0E-A9D24449FFD4}" destId="{A08D1C1E-A856-4548-B900-48C484A7CC8D}" srcOrd="0" destOrd="0" parTransId="{F5303B80-2FA5-407C-8956-668EBE31A0FE}" sibTransId="{5AC565C5-E7BC-45C2-B795-0B827473CCD3}"/>
    <dgm:cxn modelId="{140CA6FC-14FD-4AF3-9563-3C49B77EBB60}" type="presParOf" srcId="{EB6D0E2C-FA2C-4B1A-8F0A-40991AF308E1}" destId="{57EF3781-B2CC-4C16-8C86-73F8A1C80BB1}" srcOrd="0" destOrd="0" presId="urn:microsoft.com/office/officeart/2005/8/layout/orgChart1"/>
    <dgm:cxn modelId="{2CAA0FB5-FC1A-419E-89A9-7990574760E7}" type="presParOf" srcId="{57EF3781-B2CC-4C16-8C86-73F8A1C80BB1}" destId="{14DAE741-2147-4B45-86C2-47D72C913F82}" srcOrd="0" destOrd="0" presId="urn:microsoft.com/office/officeart/2005/8/layout/orgChart1"/>
    <dgm:cxn modelId="{4FFA66BC-BEE2-42A0-ACA1-91EDBBF42D13}" type="presParOf" srcId="{14DAE741-2147-4B45-86C2-47D72C913F82}" destId="{F2036B2A-486C-4E93-9F4C-B308FD0C163D}" srcOrd="0" destOrd="0" presId="urn:microsoft.com/office/officeart/2005/8/layout/orgChart1"/>
    <dgm:cxn modelId="{66B9343C-7D2E-4F6B-988A-3DDE9BB0C16D}" type="presParOf" srcId="{14DAE741-2147-4B45-86C2-47D72C913F82}" destId="{13C1824D-6026-4CC5-A5AB-9A35F3BD883D}" srcOrd="1" destOrd="0" presId="urn:microsoft.com/office/officeart/2005/8/layout/orgChart1"/>
    <dgm:cxn modelId="{C632C2D3-A7C0-43A2-81FF-A00333B918CD}" type="presParOf" srcId="{57EF3781-B2CC-4C16-8C86-73F8A1C80BB1}" destId="{98A4CF8C-34BC-4BC6-9EC1-D0E2C34FDB94}" srcOrd="1" destOrd="0" presId="urn:microsoft.com/office/officeart/2005/8/layout/orgChart1"/>
    <dgm:cxn modelId="{36F94FDB-D5DB-44CA-BE84-277611A507AA}" type="presParOf" srcId="{98A4CF8C-34BC-4BC6-9EC1-D0E2C34FDB94}" destId="{9D3EFA72-F1DB-4AE6-A792-82226AE9C1A2}" srcOrd="0" destOrd="0" presId="urn:microsoft.com/office/officeart/2005/8/layout/orgChart1"/>
    <dgm:cxn modelId="{E7710523-E63D-44C6-9025-09C7923254ED}" type="presParOf" srcId="{98A4CF8C-34BC-4BC6-9EC1-D0E2C34FDB94}" destId="{F45EF397-DF99-4C5B-9E20-286F3FDE38B2}" srcOrd="1" destOrd="0" presId="urn:microsoft.com/office/officeart/2005/8/layout/orgChart1"/>
    <dgm:cxn modelId="{E3F954BC-9D42-4F0F-9A51-7AA57DAEF1B4}" type="presParOf" srcId="{F45EF397-DF99-4C5B-9E20-286F3FDE38B2}" destId="{4AD7591B-8EE1-4093-B676-E27876BE5606}" srcOrd="0" destOrd="0" presId="urn:microsoft.com/office/officeart/2005/8/layout/orgChart1"/>
    <dgm:cxn modelId="{F3D3EDA8-AF24-4D5C-A40F-D220A0D4A76D}" type="presParOf" srcId="{4AD7591B-8EE1-4093-B676-E27876BE5606}" destId="{61DAF45F-EF86-4FA6-9ECF-E278AB55C68A}" srcOrd="0" destOrd="0" presId="urn:microsoft.com/office/officeart/2005/8/layout/orgChart1"/>
    <dgm:cxn modelId="{77F99E0B-7E11-449C-9CFB-A6ACF2DCD197}" type="presParOf" srcId="{4AD7591B-8EE1-4093-B676-E27876BE5606}" destId="{6C43AF5E-1E7B-459B-A396-F7B4A71C11AB}" srcOrd="1" destOrd="0" presId="urn:microsoft.com/office/officeart/2005/8/layout/orgChart1"/>
    <dgm:cxn modelId="{E14148F4-EEA0-4075-B050-6677DA2B9168}" type="presParOf" srcId="{F45EF397-DF99-4C5B-9E20-286F3FDE38B2}" destId="{B28EDF73-00CF-4AC2-9795-340CDFD632E7}" srcOrd="1" destOrd="0" presId="urn:microsoft.com/office/officeart/2005/8/layout/orgChart1"/>
    <dgm:cxn modelId="{F4555015-9AB8-4EC9-B89F-748F263B5212}" type="presParOf" srcId="{F45EF397-DF99-4C5B-9E20-286F3FDE38B2}" destId="{C1ABC8CD-C21C-45CD-8887-3E9870A7D7CE}" srcOrd="2" destOrd="0" presId="urn:microsoft.com/office/officeart/2005/8/layout/orgChart1"/>
    <dgm:cxn modelId="{F14099DA-2438-421F-8D70-7EB523653420}" type="presParOf" srcId="{98A4CF8C-34BC-4BC6-9EC1-D0E2C34FDB94}" destId="{7018B7FB-B285-4AAF-939E-139052ABAFCB}" srcOrd="2" destOrd="0" presId="urn:microsoft.com/office/officeart/2005/8/layout/orgChart1"/>
    <dgm:cxn modelId="{0A5FB37A-9391-4E68-B1E1-9740E369D1C6}" type="presParOf" srcId="{98A4CF8C-34BC-4BC6-9EC1-D0E2C34FDB94}" destId="{7C433498-C7CC-42BF-934C-F37F880A3643}" srcOrd="3" destOrd="0" presId="urn:microsoft.com/office/officeart/2005/8/layout/orgChart1"/>
    <dgm:cxn modelId="{34745AD0-846D-4DBE-A560-FD320212D23C}" type="presParOf" srcId="{7C433498-C7CC-42BF-934C-F37F880A3643}" destId="{67B9A22C-D180-4CF3-A253-D529EC2F9727}" srcOrd="0" destOrd="0" presId="urn:microsoft.com/office/officeart/2005/8/layout/orgChart1"/>
    <dgm:cxn modelId="{782B5150-6647-4412-8678-AD6E915AF07D}" type="presParOf" srcId="{67B9A22C-D180-4CF3-A253-D529EC2F9727}" destId="{A513BC3B-7FBD-40D4-B92B-FC21DF8C75C3}" srcOrd="0" destOrd="0" presId="urn:microsoft.com/office/officeart/2005/8/layout/orgChart1"/>
    <dgm:cxn modelId="{8FFBEDC3-3434-4741-A57F-189E94D396EA}" type="presParOf" srcId="{67B9A22C-D180-4CF3-A253-D529EC2F9727}" destId="{DF0D0F99-C5D6-4EDA-B6A7-A18273B3223B}" srcOrd="1" destOrd="0" presId="urn:microsoft.com/office/officeart/2005/8/layout/orgChart1"/>
    <dgm:cxn modelId="{EC344370-4422-4508-97D2-89259B5CA620}" type="presParOf" srcId="{7C433498-C7CC-42BF-934C-F37F880A3643}" destId="{0AD94BD3-DBD7-407E-99B6-31660B3C71B3}" srcOrd="1" destOrd="0" presId="urn:microsoft.com/office/officeart/2005/8/layout/orgChart1"/>
    <dgm:cxn modelId="{C3073D2F-2445-42DB-B9BB-F63CE8C49244}" type="presParOf" srcId="{7C433498-C7CC-42BF-934C-F37F880A3643}" destId="{D3FA28AF-1B86-44AC-BA44-3D9153C0864E}" srcOrd="2" destOrd="0" presId="urn:microsoft.com/office/officeart/2005/8/layout/orgChart1"/>
    <dgm:cxn modelId="{324AB365-E169-49A2-B2DA-622F3BBDF4C0}" type="presParOf" srcId="{98A4CF8C-34BC-4BC6-9EC1-D0E2C34FDB94}" destId="{B620EAE4-991F-4E95-AF5E-52D7ADD06D4A}" srcOrd="4" destOrd="0" presId="urn:microsoft.com/office/officeart/2005/8/layout/orgChart1"/>
    <dgm:cxn modelId="{A6A4DA5F-EDA2-4355-A431-C329B6C2BA90}" type="presParOf" srcId="{98A4CF8C-34BC-4BC6-9EC1-D0E2C34FDB94}" destId="{AD19A418-0A0F-4A0D-B7B2-C22370791F34}" srcOrd="5" destOrd="0" presId="urn:microsoft.com/office/officeart/2005/8/layout/orgChart1"/>
    <dgm:cxn modelId="{2CDEF12C-C3B1-4438-8E5F-20FC17B8DE23}" type="presParOf" srcId="{AD19A418-0A0F-4A0D-B7B2-C22370791F34}" destId="{14AA83A7-F084-431B-B487-AD52BD500678}" srcOrd="0" destOrd="0" presId="urn:microsoft.com/office/officeart/2005/8/layout/orgChart1"/>
    <dgm:cxn modelId="{4ECDFAEE-FE8A-41F4-929D-0B59B5A4032E}" type="presParOf" srcId="{14AA83A7-F084-431B-B487-AD52BD500678}" destId="{A16469AB-F0ED-46D3-86BB-F1FF297BA429}" srcOrd="0" destOrd="0" presId="urn:microsoft.com/office/officeart/2005/8/layout/orgChart1"/>
    <dgm:cxn modelId="{EDEF0AD6-AE5A-4F82-99B4-288A86E19654}" type="presParOf" srcId="{14AA83A7-F084-431B-B487-AD52BD500678}" destId="{82AEACB6-C9B1-4760-8255-FF25DBA977AA}" srcOrd="1" destOrd="0" presId="urn:microsoft.com/office/officeart/2005/8/layout/orgChart1"/>
    <dgm:cxn modelId="{D37F8F51-D828-4705-BE51-A4CE781782F6}" type="presParOf" srcId="{AD19A418-0A0F-4A0D-B7B2-C22370791F34}" destId="{A59459BF-B74F-49C6-8435-C2C7541700DE}" srcOrd="1" destOrd="0" presId="urn:microsoft.com/office/officeart/2005/8/layout/orgChart1"/>
    <dgm:cxn modelId="{48117932-3C3F-430D-8393-E52701EAD5AE}" type="presParOf" srcId="{AD19A418-0A0F-4A0D-B7B2-C22370791F34}" destId="{D56E2410-E8FD-4F56-BFEA-F1D84FF293AE}" srcOrd="2" destOrd="0" presId="urn:microsoft.com/office/officeart/2005/8/layout/orgChart1"/>
    <dgm:cxn modelId="{009BB498-5F28-413B-9324-1BCB9B29360D}" type="presParOf" srcId="{98A4CF8C-34BC-4BC6-9EC1-D0E2C34FDB94}" destId="{79932CC6-59AF-4FFC-BA4E-C55514C0046C}" srcOrd="6" destOrd="0" presId="urn:microsoft.com/office/officeart/2005/8/layout/orgChart1"/>
    <dgm:cxn modelId="{C32C7459-5DE3-44FF-A9D6-B26FC754DAF9}" type="presParOf" srcId="{98A4CF8C-34BC-4BC6-9EC1-D0E2C34FDB94}" destId="{65F5876E-8234-49AA-B27F-6D4644E0952A}" srcOrd="7" destOrd="0" presId="urn:microsoft.com/office/officeart/2005/8/layout/orgChart1"/>
    <dgm:cxn modelId="{97ACDF2A-17E9-4110-9FC0-B5B6A1A03754}" type="presParOf" srcId="{65F5876E-8234-49AA-B27F-6D4644E0952A}" destId="{EFD71AB1-41FD-4F8A-A39A-022C831577E1}" srcOrd="0" destOrd="0" presId="urn:microsoft.com/office/officeart/2005/8/layout/orgChart1"/>
    <dgm:cxn modelId="{7FDA2E7D-6744-40BA-80EB-4E190B792409}" type="presParOf" srcId="{EFD71AB1-41FD-4F8A-A39A-022C831577E1}" destId="{DF18105C-2C4F-4D2F-BF74-18C60BA35113}" srcOrd="0" destOrd="0" presId="urn:microsoft.com/office/officeart/2005/8/layout/orgChart1"/>
    <dgm:cxn modelId="{093D647E-B217-4F85-8973-F47C3B4D7A22}" type="presParOf" srcId="{EFD71AB1-41FD-4F8A-A39A-022C831577E1}" destId="{67568452-5AF2-4AF3-8911-C4A98F719F28}" srcOrd="1" destOrd="0" presId="urn:microsoft.com/office/officeart/2005/8/layout/orgChart1"/>
    <dgm:cxn modelId="{DD86ADB3-2104-4378-9E50-02BF5E40E69B}" type="presParOf" srcId="{65F5876E-8234-49AA-B27F-6D4644E0952A}" destId="{8BFD4876-1A26-4178-88B2-C384C7D49CC3}" srcOrd="1" destOrd="0" presId="urn:microsoft.com/office/officeart/2005/8/layout/orgChart1"/>
    <dgm:cxn modelId="{D6CDAEFD-38D7-4EAF-957C-C63F6354FF57}" type="presParOf" srcId="{65F5876E-8234-49AA-B27F-6D4644E0952A}" destId="{1C41EFE2-9EA0-45C2-A758-6712006C9A6C}" srcOrd="2" destOrd="0" presId="urn:microsoft.com/office/officeart/2005/8/layout/orgChart1"/>
    <dgm:cxn modelId="{F965CC49-3395-4765-963D-0EA781D5ABD4}" type="presParOf" srcId="{98A4CF8C-34BC-4BC6-9EC1-D0E2C34FDB94}" destId="{418446C1-DA31-425A-A6E4-907DC1E18FA0}" srcOrd="8" destOrd="0" presId="urn:microsoft.com/office/officeart/2005/8/layout/orgChart1"/>
    <dgm:cxn modelId="{6D1C1211-7C70-4D3F-A2B8-6AF4EF577182}" type="presParOf" srcId="{98A4CF8C-34BC-4BC6-9EC1-D0E2C34FDB94}" destId="{99CDDF67-4318-4ABD-9A63-D65C5B883044}" srcOrd="9" destOrd="0" presId="urn:microsoft.com/office/officeart/2005/8/layout/orgChart1"/>
    <dgm:cxn modelId="{E151E1DF-0446-404A-AC38-2561F57E89DB}" type="presParOf" srcId="{99CDDF67-4318-4ABD-9A63-D65C5B883044}" destId="{8174158B-0D41-4440-9C9B-E7958E27F92D}" srcOrd="0" destOrd="0" presId="urn:microsoft.com/office/officeart/2005/8/layout/orgChart1"/>
    <dgm:cxn modelId="{A7F4701B-F95D-4A28-8294-764DCD2EAC8A}" type="presParOf" srcId="{8174158B-0D41-4440-9C9B-E7958E27F92D}" destId="{30D94818-D40C-4C3A-B8D6-F91FF70B682B}" srcOrd="0" destOrd="0" presId="urn:microsoft.com/office/officeart/2005/8/layout/orgChart1"/>
    <dgm:cxn modelId="{77BDCCE1-AD68-4DEE-93B2-278162D90ED3}" type="presParOf" srcId="{8174158B-0D41-4440-9C9B-E7958E27F92D}" destId="{FA74524D-F22D-46A6-B0CA-11D5673CE5C7}" srcOrd="1" destOrd="0" presId="urn:microsoft.com/office/officeart/2005/8/layout/orgChart1"/>
    <dgm:cxn modelId="{89036FF8-B287-4EFD-9A14-EF199ABD0926}" type="presParOf" srcId="{99CDDF67-4318-4ABD-9A63-D65C5B883044}" destId="{1BB89C18-1F33-4200-B362-AF6BF7F8F8AE}" srcOrd="1" destOrd="0" presId="urn:microsoft.com/office/officeart/2005/8/layout/orgChart1"/>
    <dgm:cxn modelId="{D5E9847B-6C26-4A78-A656-4EC10462A4C1}" type="presParOf" srcId="{99CDDF67-4318-4ABD-9A63-D65C5B883044}" destId="{B88D8BBA-B911-4EA1-96B1-3F22A42CFA4C}" srcOrd="2" destOrd="0" presId="urn:microsoft.com/office/officeart/2005/8/layout/orgChart1"/>
    <dgm:cxn modelId="{6E83FF7B-D70E-4403-AD24-DAEBC567543B}" type="presParOf" srcId="{57EF3781-B2CC-4C16-8C86-73F8A1C80BB1}" destId="{FD809C39-B3EA-4280-B3CC-19F2F008F5D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CF9A79-0AF9-47A7-A8C7-EA35036576CF}" type="doc">
      <dgm:prSet loTypeId="urn:microsoft.com/office/officeart/2005/8/layout/cycle8" loCatId="cycle" qsTypeId="urn:microsoft.com/office/officeart/2005/8/quickstyle/simple1" qsCatId="simple" csTypeId="urn:microsoft.com/office/officeart/2005/8/colors/accent3_4" csCatId="accent3" phldr="1"/>
      <dgm:spPr/>
    </dgm:pt>
    <dgm:pt modelId="{ABAB2C40-1992-4407-9DFB-14A698A94A1C}">
      <dgm:prSet phldrT="[Text]" custT="1"/>
      <dgm:spPr>
        <a:xfrm>
          <a:off x="2209457" y="286740"/>
          <a:ext cx="3884401" cy="3884401"/>
        </a:xfrm>
      </dgm:spPr>
      <dgm:t>
        <a:bodyPr/>
        <a:lstStyle/>
        <a:p>
          <a:endParaRPr lang="en-ZA" sz="2000" dirty="0">
            <a:solidFill>
              <a:sysClr val="window" lastClr="FFFFFF"/>
            </a:solidFill>
            <a:latin typeface="Calibri"/>
            <a:ea typeface="+mn-ea"/>
            <a:cs typeface="+mn-cs"/>
          </a:endParaRPr>
        </a:p>
      </dgm:t>
    </dgm:pt>
    <dgm:pt modelId="{5849991F-7066-49A1-B7DC-5EA049888F03}" type="parTrans" cxnId="{131D79FE-B40A-4697-B2CB-7D1ECBD65F0D}">
      <dgm:prSet/>
      <dgm:spPr/>
      <dgm:t>
        <a:bodyPr/>
        <a:lstStyle/>
        <a:p>
          <a:endParaRPr lang="en-ZA" sz="1200">
            <a:latin typeface="+mn-lt"/>
          </a:endParaRPr>
        </a:p>
      </dgm:t>
    </dgm:pt>
    <dgm:pt modelId="{7BA7390C-A880-462C-AB08-B4FB072B8B3E}" type="sibTrans" cxnId="{131D79FE-B40A-4697-B2CB-7D1ECBD65F0D}">
      <dgm:prSet/>
      <dgm:spPr/>
      <dgm:t>
        <a:bodyPr/>
        <a:lstStyle/>
        <a:p>
          <a:endParaRPr lang="en-ZA" sz="1200">
            <a:latin typeface="+mn-lt"/>
          </a:endParaRPr>
        </a:p>
      </dgm:t>
    </dgm:pt>
    <dgm:pt modelId="{0E618C0D-174A-4857-A4F3-274B3CB7130F}">
      <dgm:prSet phldrT="[Text]" custT="1"/>
      <dgm:spPr>
        <a:xfrm>
          <a:off x="2079052" y="417145"/>
          <a:ext cx="3884401" cy="3884401"/>
        </a:xfrm>
      </dgm:spPr>
      <dgm:t>
        <a:bodyPr/>
        <a:lstStyle/>
        <a:p>
          <a:endParaRPr lang="en-ZA" sz="2000" dirty="0">
            <a:solidFill>
              <a:sysClr val="window" lastClr="FFFFFF"/>
            </a:solidFill>
            <a:latin typeface="Calibri"/>
            <a:ea typeface="+mn-ea"/>
            <a:cs typeface="+mn-cs"/>
          </a:endParaRPr>
        </a:p>
      </dgm:t>
    </dgm:pt>
    <dgm:pt modelId="{14DC9170-029B-46AA-9CA0-922BAF3055D4}" type="parTrans" cxnId="{B855752D-8F2C-4C21-8A8E-AE95DC2C9F4D}">
      <dgm:prSet/>
      <dgm:spPr/>
      <dgm:t>
        <a:bodyPr/>
        <a:lstStyle/>
        <a:p>
          <a:endParaRPr lang="en-ZA" sz="1200">
            <a:latin typeface="+mn-lt"/>
          </a:endParaRPr>
        </a:p>
      </dgm:t>
    </dgm:pt>
    <dgm:pt modelId="{BCE64B3F-DAF4-4788-88A3-D8687B24BFFB}" type="sibTrans" cxnId="{B855752D-8F2C-4C21-8A8E-AE95DC2C9F4D}">
      <dgm:prSet/>
      <dgm:spPr/>
      <dgm:t>
        <a:bodyPr/>
        <a:lstStyle/>
        <a:p>
          <a:endParaRPr lang="en-ZA" sz="1200">
            <a:latin typeface="+mn-lt"/>
          </a:endParaRPr>
        </a:p>
      </dgm:t>
    </dgm:pt>
    <dgm:pt modelId="{F2C228FF-EB73-4E47-BBB7-227B49CC4CA3}">
      <dgm:prSet custT="1"/>
      <dgm:spPr>
        <a:xfrm>
          <a:off x="2209457" y="417145"/>
          <a:ext cx="3884401" cy="3884401"/>
        </a:xfrm>
      </dgm:spPr>
      <dgm:t>
        <a:bodyPr/>
        <a:lstStyle/>
        <a:p>
          <a:endParaRPr lang="en-ZA" sz="2000" dirty="0">
            <a:solidFill>
              <a:sysClr val="window" lastClr="FFFFFF"/>
            </a:solidFill>
            <a:latin typeface="Calibri"/>
            <a:ea typeface="+mn-ea"/>
            <a:cs typeface="+mn-cs"/>
          </a:endParaRPr>
        </a:p>
      </dgm:t>
    </dgm:pt>
    <dgm:pt modelId="{50218236-D827-463A-B4F1-D84EE50CE59C}" type="parTrans" cxnId="{44B88892-9BE3-443A-9D10-57CDE8A5D86C}">
      <dgm:prSet/>
      <dgm:spPr/>
      <dgm:t>
        <a:bodyPr/>
        <a:lstStyle/>
        <a:p>
          <a:endParaRPr lang="en-ZA" sz="1200">
            <a:latin typeface="+mn-lt"/>
          </a:endParaRPr>
        </a:p>
      </dgm:t>
    </dgm:pt>
    <dgm:pt modelId="{C7EAF409-DAB4-4F1B-AB58-DAFA838B87BE}" type="sibTrans" cxnId="{44B88892-9BE3-443A-9D10-57CDE8A5D86C}">
      <dgm:prSet/>
      <dgm:spPr/>
      <dgm:t>
        <a:bodyPr/>
        <a:lstStyle/>
        <a:p>
          <a:endParaRPr lang="en-ZA" sz="1200">
            <a:latin typeface="+mn-lt"/>
          </a:endParaRPr>
        </a:p>
      </dgm:t>
    </dgm:pt>
    <dgm:pt modelId="{C09E6A69-A378-4579-B416-09C1774B6189}">
      <dgm:prSet phldrT="[Text]" custT="1"/>
      <dgm:spPr>
        <a:xfrm>
          <a:off x="2079052" y="286740"/>
          <a:ext cx="3884401" cy="3884401"/>
        </a:xfrm>
      </dgm:spPr>
      <dgm:t>
        <a:bodyPr/>
        <a:lstStyle/>
        <a:p>
          <a:endParaRPr lang="en-ZA" sz="2000" dirty="0">
            <a:latin typeface="Calibri"/>
            <a:ea typeface="+mn-ea"/>
            <a:cs typeface="+mn-cs"/>
          </a:endParaRPr>
        </a:p>
      </dgm:t>
    </dgm:pt>
    <dgm:pt modelId="{ECDEC307-7027-452F-837C-2EE126459BC2}" type="sibTrans" cxnId="{CEA056CB-C01F-4EAB-B8FB-0795BBF8B24E}">
      <dgm:prSet/>
      <dgm:spPr/>
      <dgm:t>
        <a:bodyPr/>
        <a:lstStyle/>
        <a:p>
          <a:endParaRPr lang="en-ZA" sz="1200">
            <a:latin typeface="+mn-lt"/>
          </a:endParaRPr>
        </a:p>
      </dgm:t>
    </dgm:pt>
    <dgm:pt modelId="{E120B3F9-A0F8-4578-944F-04CA34A2CF6F}" type="parTrans" cxnId="{CEA056CB-C01F-4EAB-B8FB-0795BBF8B24E}">
      <dgm:prSet/>
      <dgm:spPr/>
      <dgm:t>
        <a:bodyPr/>
        <a:lstStyle/>
        <a:p>
          <a:endParaRPr lang="en-ZA" sz="1200">
            <a:latin typeface="+mn-lt"/>
          </a:endParaRPr>
        </a:p>
      </dgm:t>
    </dgm:pt>
    <dgm:pt modelId="{3341B82B-4366-41AB-A300-C8B3DFE0B989}" type="pres">
      <dgm:prSet presAssocID="{28CF9A79-0AF9-47A7-A8C7-EA35036576CF}" presName="compositeShape" presStyleCnt="0">
        <dgm:presLayoutVars>
          <dgm:chMax val="7"/>
          <dgm:dir/>
          <dgm:resizeHandles val="exact"/>
        </dgm:presLayoutVars>
      </dgm:prSet>
      <dgm:spPr/>
    </dgm:pt>
    <dgm:pt modelId="{1AD6FEDF-CBD9-46B9-BC9A-15CF1A2E0FCE}" type="pres">
      <dgm:prSet presAssocID="{28CF9A79-0AF9-47A7-A8C7-EA35036576CF}" presName="wedge1" presStyleLbl="node1" presStyleIdx="0" presStyleCnt="4"/>
      <dgm:spPr>
        <a:prstGeom prst="pie">
          <a:avLst>
            <a:gd name="adj1" fmla="val 16200000"/>
            <a:gd name="adj2" fmla="val 0"/>
          </a:avLst>
        </a:prstGeom>
      </dgm:spPr>
      <dgm:t>
        <a:bodyPr/>
        <a:lstStyle/>
        <a:p>
          <a:endParaRPr lang="en-ZA"/>
        </a:p>
      </dgm:t>
    </dgm:pt>
    <dgm:pt modelId="{8B718310-EC6E-479B-AA3F-A8FE38CC1A54}" type="pres">
      <dgm:prSet presAssocID="{28CF9A79-0AF9-47A7-A8C7-EA35036576CF}" presName="dummy1a" presStyleCnt="0"/>
      <dgm:spPr/>
    </dgm:pt>
    <dgm:pt modelId="{F96DAD9E-7B11-4474-9770-932ECC27E014}" type="pres">
      <dgm:prSet presAssocID="{28CF9A79-0AF9-47A7-A8C7-EA35036576CF}" presName="dummy1b" presStyleCnt="0"/>
      <dgm:spPr/>
    </dgm:pt>
    <dgm:pt modelId="{8017D6AE-2068-45CD-8E49-8987E3EA1E1D}" type="pres">
      <dgm:prSet presAssocID="{28CF9A79-0AF9-47A7-A8C7-EA35036576CF}" presName="wedge1Tx" presStyleLbl="node1" presStyleIdx="0" presStyleCnt="4">
        <dgm:presLayoutVars>
          <dgm:chMax val="0"/>
          <dgm:chPref val="0"/>
          <dgm:bulletEnabled val="1"/>
        </dgm:presLayoutVars>
      </dgm:prSet>
      <dgm:spPr/>
      <dgm:t>
        <a:bodyPr/>
        <a:lstStyle/>
        <a:p>
          <a:endParaRPr lang="en-ZA"/>
        </a:p>
      </dgm:t>
    </dgm:pt>
    <dgm:pt modelId="{1D9108FE-972F-4176-ADBF-5EFBFC7FB02A}" type="pres">
      <dgm:prSet presAssocID="{28CF9A79-0AF9-47A7-A8C7-EA35036576CF}" presName="wedge2" presStyleLbl="node1" presStyleIdx="1" presStyleCnt="4"/>
      <dgm:spPr>
        <a:prstGeom prst="pie">
          <a:avLst>
            <a:gd name="adj1" fmla="val 0"/>
            <a:gd name="adj2" fmla="val 5400000"/>
          </a:avLst>
        </a:prstGeom>
      </dgm:spPr>
      <dgm:t>
        <a:bodyPr/>
        <a:lstStyle/>
        <a:p>
          <a:endParaRPr lang="en-ZA"/>
        </a:p>
      </dgm:t>
    </dgm:pt>
    <dgm:pt modelId="{17607FC2-E062-4406-A649-8500085F661D}" type="pres">
      <dgm:prSet presAssocID="{28CF9A79-0AF9-47A7-A8C7-EA35036576CF}" presName="dummy2a" presStyleCnt="0"/>
      <dgm:spPr/>
    </dgm:pt>
    <dgm:pt modelId="{F1108767-0092-4780-BE3C-A981C3CFFEE3}" type="pres">
      <dgm:prSet presAssocID="{28CF9A79-0AF9-47A7-A8C7-EA35036576CF}" presName="dummy2b" presStyleCnt="0"/>
      <dgm:spPr/>
    </dgm:pt>
    <dgm:pt modelId="{A531903A-6225-4F57-97F0-5BAD037ED3BA}" type="pres">
      <dgm:prSet presAssocID="{28CF9A79-0AF9-47A7-A8C7-EA35036576CF}" presName="wedge2Tx" presStyleLbl="node1" presStyleIdx="1" presStyleCnt="4">
        <dgm:presLayoutVars>
          <dgm:chMax val="0"/>
          <dgm:chPref val="0"/>
          <dgm:bulletEnabled val="1"/>
        </dgm:presLayoutVars>
      </dgm:prSet>
      <dgm:spPr/>
      <dgm:t>
        <a:bodyPr/>
        <a:lstStyle/>
        <a:p>
          <a:endParaRPr lang="en-ZA"/>
        </a:p>
      </dgm:t>
    </dgm:pt>
    <dgm:pt modelId="{85329CA9-1FBC-4E54-9D0A-47B02866BD86}" type="pres">
      <dgm:prSet presAssocID="{28CF9A79-0AF9-47A7-A8C7-EA35036576CF}" presName="wedge3" presStyleLbl="node1" presStyleIdx="2" presStyleCnt="4"/>
      <dgm:spPr>
        <a:prstGeom prst="pie">
          <a:avLst>
            <a:gd name="adj1" fmla="val 5400000"/>
            <a:gd name="adj2" fmla="val 10800000"/>
          </a:avLst>
        </a:prstGeom>
      </dgm:spPr>
      <dgm:t>
        <a:bodyPr/>
        <a:lstStyle/>
        <a:p>
          <a:endParaRPr lang="en-ZA"/>
        </a:p>
      </dgm:t>
    </dgm:pt>
    <dgm:pt modelId="{C9F684CD-733A-411F-B66E-939F3A45772C}" type="pres">
      <dgm:prSet presAssocID="{28CF9A79-0AF9-47A7-A8C7-EA35036576CF}" presName="dummy3a" presStyleCnt="0"/>
      <dgm:spPr/>
    </dgm:pt>
    <dgm:pt modelId="{4C2EE75E-C5D7-4570-AF58-5D897386C6DA}" type="pres">
      <dgm:prSet presAssocID="{28CF9A79-0AF9-47A7-A8C7-EA35036576CF}" presName="dummy3b" presStyleCnt="0"/>
      <dgm:spPr/>
    </dgm:pt>
    <dgm:pt modelId="{BB15505E-51F1-4696-9B22-96C72064767C}" type="pres">
      <dgm:prSet presAssocID="{28CF9A79-0AF9-47A7-A8C7-EA35036576CF}" presName="wedge3Tx" presStyleLbl="node1" presStyleIdx="2" presStyleCnt="4">
        <dgm:presLayoutVars>
          <dgm:chMax val="0"/>
          <dgm:chPref val="0"/>
          <dgm:bulletEnabled val="1"/>
        </dgm:presLayoutVars>
      </dgm:prSet>
      <dgm:spPr/>
      <dgm:t>
        <a:bodyPr/>
        <a:lstStyle/>
        <a:p>
          <a:endParaRPr lang="en-ZA"/>
        </a:p>
      </dgm:t>
    </dgm:pt>
    <dgm:pt modelId="{00A8186A-511E-487B-ABD5-45832C930C3E}" type="pres">
      <dgm:prSet presAssocID="{28CF9A79-0AF9-47A7-A8C7-EA35036576CF}" presName="wedge4" presStyleLbl="node1" presStyleIdx="3" presStyleCnt="4"/>
      <dgm:spPr>
        <a:prstGeom prst="pie">
          <a:avLst>
            <a:gd name="adj1" fmla="val 10800000"/>
            <a:gd name="adj2" fmla="val 16200000"/>
          </a:avLst>
        </a:prstGeom>
      </dgm:spPr>
      <dgm:t>
        <a:bodyPr/>
        <a:lstStyle/>
        <a:p>
          <a:endParaRPr lang="en-ZA"/>
        </a:p>
      </dgm:t>
    </dgm:pt>
    <dgm:pt modelId="{FC45182E-6BD2-48EB-8881-B907356E2824}" type="pres">
      <dgm:prSet presAssocID="{28CF9A79-0AF9-47A7-A8C7-EA35036576CF}" presName="dummy4a" presStyleCnt="0"/>
      <dgm:spPr/>
    </dgm:pt>
    <dgm:pt modelId="{EFBCCDC6-F488-4A1E-8E46-6B52D76CAA94}" type="pres">
      <dgm:prSet presAssocID="{28CF9A79-0AF9-47A7-A8C7-EA35036576CF}" presName="dummy4b" presStyleCnt="0"/>
      <dgm:spPr/>
    </dgm:pt>
    <dgm:pt modelId="{D7D2259C-50F2-4C8E-BDA6-18D2465BEEA3}" type="pres">
      <dgm:prSet presAssocID="{28CF9A79-0AF9-47A7-A8C7-EA35036576CF}" presName="wedge4Tx" presStyleLbl="node1" presStyleIdx="3" presStyleCnt="4">
        <dgm:presLayoutVars>
          <dgm:chMax val="0"/>
          <dgm:chPref val="0"/>
          <dgm:bulletEnabled val="1"/>
        </dgm:presLayoutVars>
      </dgm:prSet>
      <dgm:spPr/>
      <dgm:t>
        <a:bodyPr/>
        <a:lstStyle/>
        <a:p>
          <a:endParaRPr lang="en-ZA"/>
        </a:p>
      </dgm:t>
    </dgm:pt>
    <dgm:pt modelId="{92ACEB4F-C9F2-492E-B3FC-0801529B0A86}" type="pres">
      <dgm:prSet presAssocID="{7BA7390C-A880-462C-AB08-B4FB072B8B3E}" presName="arrowWedge1" presStyleLbl="fgSibTrans2D1" presStyleIdx="0" presStyleCnt="4"/>
      <dgm:spPr>
        <a:xfrm>
          <a:off x="1968994" y="46277"/>
          <a:ext cx="4365327" cy="4365327"/>
        </a:xfrm>
        <a:prstGeom prst="circularArrow">
          <a:avLst>
            <a:gd name="adj1" fmla="val 5085"/>
            <a:gd name="adj2" fmla="val 327528"/>
            <a:gd name="adj3" fmla="val 21272472"/>
            <a:gd name="adj4" fmla="val 16200000"/>
            <a:gd name="adj5" fmla="val 5932"/>
          </a:avLst>
        </a:prstGeom>
      </dgm:spPr>
    </dgm:pt>
    <dgm:pt modelId="{8FC86158-C86D-4D84-96A8-4956B3B422D0}" type="pres">
      <dgm:prSet presAssocID="{C7EAF409-DAB4-4F1B-AB58-DAFA838B87BE}" presName="arrowWedge2" presStyleLbl="fgSibTrans2D1" presStyleIdx="1" presStyleCnt="4"/>
      <dgm:spPr>
        <a:xfrm>
          <a:off x="1968994" y="176682"/>
          <a:ext cx="4365327" cy="4365327"/>
        </a:xfrm>
        <a:prstGeom prst="circularArrow">
          <a:avLst>
            <a:gd name="adj1" fmla="val 5085"/>
            <a:gd name="adj2" fmla="val 327528"/>
            <a:gd name="adj3" fmla="val 5072472"/>
            <a:gd name="adj4" fmla="val 0"/>
            <a:gd name="adj5" fmla="val 5932"/>
          </a:avLst>
        </a:prstGeom>
      </dgm:spPr>
    </dgm:pt>
    <dgm:pt modelId="{FD612FB1-01F1-478A-AA27-16B91D958D49}" type="pres">
      <dgm:prSet presAssocID="{BCE64B3F-DAF4-4788-88A3-D8687B24BFFB}" presName="arrowWedge3" presStyleLbl="fgSibTrans2D1" presStyleIdx="2" presStyleCnt="4"/>
      <dgm:spPr>
        <a:xfrm>
          <a:off x="1838589" y="176682"/>
          <a:ext cx="4365327" cy="4365327"/>
        </a:xfrm>
        <a:prstGeom prst="circularArrow">
          <a:avLst>
            <a:gd name="adj1" fmla="val 5085"/>
            <a:gd name="adj2" fmla="val 327528"/>
            <a:gd name="adj3" fmla="val 10472472"/>
            <a:gd name="adj4" fmla="val 5400000"/>
            <a:gd name="adj5" fmla="val 5932"/>
          </a:avLst>
        </a:prstGeom>
      </dgm:spPr>
    </dgm:pt>
    <dgm:pt modelId="{C3F19EF8-F75A-4901-BD29-161C9B261CC6}" type="pres">
      <dgm:prSet presAssocID="{ECDEC307-7027-452F-837C-2EE126459BC2}" presName="arrowWedge4" presStyleLbl="fgSibTrans2D1" presStyleIdx="3" presStyleCnt="4"/>
      <dgm:spPr>
        <a:xfrm>
          <a:off x="1838589" y="46277"/>
          <a:ext cx="4365327" cy="4365327"/>
        </a:xfrm>
        <a:prstGeom prst="circularArrow">
          <a:avLst>
            <a:gd name="adj1" fmla="val 5085"/>
            <a:gd name="adj2" fmla="val 327528"/>
            <a:gd name="adj3" fmla="val 15872472"/>
            <a:gd name="adj4" fmla="val 10800000"/>
            <a:gd name="adj5" fmla="val 5932"/>
          </a:avLst>
        </a:prstGeom>
      </dgm:spPr>
    </dgm:pt>
  </dgm:ptLst>
  <dgm:cxnLst>
    <dgm:cxn modelId="{050CB4B4-1B93-4CC9-BCCC-070705CDA7C3}" type="presOf" srcId="{C09E6A69-A378-4579-B416-09C1774B6189}" destId="{00A8186A-511E-487B-ABD5-45832C930C3E}" srcOrd="0" destOrd="0" presId="urn:microsoft.com/office/officeart/2005/8/layout/cycle8"/>
    <dgm:cxn modelId="{FF64AF3E-2E7A-4846-A1B4-A6BAACAE5086}" type="presOf" srcId="{F2C228FF-EB73-4E47-BBB7-227B49CC4CA3}" destId="{A531903A-6225-4F57-97F0-5BAD037ED3BA}" srcOrd="1" destOrd="0" presId="urn:microsoft.com/office/officeart/2005/8/layout/cycle8"/>
    <dgm:cxn modelId="{A88493AB-7BBD-4A55-BD24-8677CBD9C5C6}" type="presOf" srcId="{0E618C0D-174A-4857-A4F3-274B3CB7130F}" destId="{85329CA9-1FBC-4E54-9D0A-47B02866BD86}" srcOrd="0" destOrd="0" presId="urn:microsoft.com/office/officeart/2005/8/layout/cycle8"/>
    <dgm:cxn modelId="{CEA056CB-C01F-4EAB-B8FB-0795BBF8B24E}" srcId="{28CF9A79-0AF9-47A7-A8C7-EA35036576CF}" destId="{C09E6A69-A378-4579-B416-09C1774B6189}" srcOrd="3" destOrd="0" parTransId="{E120B3F9-A0F8-4578-944F-04CA34A2CF6F}" sibTransId="{ECDEC307-7027-452F-837C-2EE126459BC2}"/>
    <dgm:cxn modelId="{B855752D-8F2C-4C21-8A8E-AE95DC2C9F4D}" srcId="{28CF9A79-0AF9-47A7-A8C7-EA35036576CF}" destId="{0E618C0D-174A-4857-A4F3-274B3CB7130F}" srcOrd="2" destOrd="0" parTransId="{14DC9170-029B-46AA-9CA0-922BAF3055D4}" sibTransId="{BCE64B3F-DAF4-4788-88A3-D8687B24BFFB}"/>
    <dgm:cxn modelId="{CA0CADA4-FED8-4FB9-8F73-03DB6C930729}" type="presOf" srcId="{ABAB2C40-1992-4407-9DFB-14A698A94A1C}" destId="{8017D6AE-2068-45CD-8E49-8987E3EA1E1D}" srcOrd="1" destOrd="0" presId="urn:microsoft.com/office/officeart/2005/8/layout/cycle8"/>
    <dgm:cxn modelId="{131D79FE-B40A-4697-B2CB-7D1ECBD65F0D}" srcId="{28CF9A79-0AF9-47A7-A8C7-EA35036576CF}" destId="{ABAB2C40-1992-4407-9DFB-14A698A94A1C}" srcOrd="0" destOrd="0" parTransId="{5849991F-7066-49A1-B7DC-5EA049888F03}" sibTransId="{7BA7390C-A880-462C-AB08-B4FB072B8B3E}"/>
    <dgm:cxn modelId="{44B88892-9BE3-443A-9D10-57CDE8A5D86C}" srcId="{28CF9A79-0AF9-47A7-A8C7-EA35036576CF}" destId="{F2C228FF-EB73-4E47-BBB7-227B49CC4CA3}" srcOrd="1" destOrd="0" parTransId="{50218236-D827-463A-B4F1-D84EE50CE59C}" sibTransId="{C7EAF409-DAB4-4F1B-AB58-DAFA838B87BE}"/>
    <dgm:cxn modelId="{A9BE823D-F7F9-41A3-803B-A42BAAB736E9}" type="presOf" srcId="{F2C228FF-EB73-4E47-BBB7-227B49CC4CA3}" destId="{1D9108FE-972F-4176-ADBF-5EFBFC7FB02A}" srcOrd="0" destOrd="0" presId="urn:microsoft.com/office/officeart/2005/8/layout/cycle8"/>
    <dgm:cxn modelId="{95C7D9FF-6867-458E-9A6C-C3E521CF7D55}" type="presOf" srcId="{0E618C0D-174A-4857-A4F3-274B3CB7130F}" destId="{BB15505E-51F1-4696-9B22-96C72064767C}" srcOrd="1" destOrd="0" presId="urn:microsoft.com/office/officeart/2005/8/layout/cycle8"/>
    <dgm:cxn modelId="{ED35A979-6059-496B-886B-812C3674A32D}" type="presOf" srcId="{C09E6A69-A378-4579-B416-09C1774B6189}" destId="{D7D2259C-50F2-4C8E-BDA6-18D2465BEEA3}" srcOrd="1" destOrd="0" presId="urn:microsoft.com/office/officeart/2005/8/layout/cycle8"/>
    <dgm:cxn modelId="{99F6C94B-439F-47FB-BB72-B0D3D2601D7C}" type="presOf" srcId="{28CF9A79-0AF9-47A7-A8C7-EA35036576CF}" destId="{3341B82B-4366-41AB-A300-C8B3DFE0B989}" srcOrd="0" destOrd="0" presId="urn:microsoft.com/office/officeart/2005/8/layout/cycle8"/>
    <dgm:cxn modelId="{E1374857-D766-413B-9C9E-05F08AE5C57B}" type="presOf" srcId="{ABAB2C40-1992-4407-9DFB-14A698A94A1C}" destId="{1AD6FEDF-CBD9-46B9-BC9A-15CF1A2E0FCE}" srcOrd="0" destOrd="0" presId="urn:microsoft.com/office/officeart/2005/8/layout/cycle8"/>
    <dgm:cxn modelId="{7617653D-A209-48E5-A2FA-A94911EC0A76}" type="presParOf" srcId="{3341B82B-4366-41AB-A300-C8B3DFE0B989}" destId="{1AD6FEDF-CBD9-46B9-BC9A-15CF1A2E0FCE}" srcOrd="0" destOrd="0" presId="urn:microsoft.com/office/officeart/2005/8/layout/cycle8"/>
    <dgm:cxn modelId="{688607D2-9EFB-4DAB-A038-FF4D92FC5F99}" type="presParOf" srcId="{3341B82B-4366-41AB-A300-C8B3DFE0B989}" destId="{8B718310-EC6E-479B-AA3F-A8FE38CC1A54}" srcOrd="1" destOrd="0" presId="urn:microsoft.com/office/officeart/2005/8/layout/cycle8"/>
    <dgm:cxn modelId="{1F6AA2AB-2E6A-4033-9610-4EFFD27E2F10}" type="presParOf" srcId="{3341B82B-4366-41AB-A300-C8B3DFE0B989}" destId="{F96DAD9E-7B11-4474-9770-932ECC27E014}" srcOrd="2" destOrd="0" presId="urn:microsoft.com/office/officeart/2005/8/layout/cycle8"/>
    <dgm:cxn modelId="{33B56538-5651-4C4A-86E3-FCA76D92AB96}" type="presParOf" srcId="{3341B82B-4366-41AB-A300-C8B3DFE0B989}" destId="{8017D6AE-2068-45CD-8E49-8987E3EA1E1D}" srcOrd="3" destOrd="0" presId="urn:microsoft.com/office/officeart/2005/8/layout/cycle8"/>
    <dgm:cxn modelId="{F7E3E2F2-F294-47F1-A8C9-58A384011DEA}" type="presParOf" srcId="{3341B82B-4366-41AB-A300-C8B3DFE0B989}" destId="{1D9108FE-972F-4176-ADBF-5EFBFC7FB02A}" srcOrd="4" destOrd="0" presId="urn:microsoft.com/office/officeart/2005/8/layout/cycle8"/>
    <dgm:cxn modelId="{2AA081FC-6734-4496-BB40-8FC6F4BB3DE1}" type="presParOf" srcId="{3341B82B-4366-41AB-A300-C8B3DFE0B989}" destId="{17607FC2-E062-4406-A649-8500085F661D}" srcOrd="5" destOrd="0" presId="urn:microsoft.com/office/officeart/2005/8/layout/cycle8"/>
    <dgm:cxn modelId="{98A298D5-B5AC-46A7-9CB9-0F5F01C984A3}" type="presParOf" srcId="{3341B82B-4366-41AB-A300-C8B3DFE0B989}" destId="{F1108767-0092-4780-BE3C-A981C3CFFEE3}" srcOrd="6" destOrd="0" presId="urn:microsoft.com/office/officeart/2005/8/layout/cycle8"/>
    <dgm:cxn modelId="{A4BB5E64-FAAC-4964-AD1D-4D239C811274}" type="presParOf" srcId="{3341B82B-4366-41AB-A300-C8B3DFE0B989}" destId="{A531903A-6225-4F57-97F0-5BAD037ED3BA}" srcOrd="7" destOrd="0" presId="urn:microsoft.com/office/officeart/2005/8/layout/cycle8"/>
    <dgm:cxn modelId="{524BE0C9-37EE-4DB2-BC56-6251A40A213A}" type="presParOf" srcId="{3341B82B-4366-41AB-A300-C8B3DFE0B989}" destId="{85329CA9-1FBC-4E54-9D0A-47B02866BD86}" srcOrd="8" destOrd="0" presId="urn:microsoft.com/office/officeart/2005/8/layout/cycle8"/>
    <dgm:cxn modelId="{69F4A14B-6CFE-4304-BC3A-B6B3FFE4DB51}" type="presParOf" srcId="{3341B82B-4366-41AB-A300-C8B3DFE0B989}" destId="{C9F684CD-733A-411F-B66E-939F3A45772C}" srcOrd="9" destOrd="0" presId="urn:microsoft.com/office/officeart/2005/8/layout/cycle8"/>
    <dgm:cxn modelId="{32B29AEF-2667-48F7-90A6-CD5D2B0D4EF5}" type="presParOf" srcId="{3341B82B-4366-41AB-A300-C8B3DFE0B989}" destId="{4C2EE75E-C5D7-4570-AF58-5D897386C6DA}" srcOrd="10" destOrd="0" presId="urn:microsoft.com/office/officeart/2005/8/layout/cycle8"/>
    <dgm:cxn modelId="{59CB15BA-7685-4621-90E2-15F6A83B69D9}" type="presParOf" srcId="{3341B82B-4366-41AB-A300-C8B3DFE0B989}" destId="{BB15505E-51F1-4696-9B22-96C72064767C}" srcOrd="11" destOrd="0" presId="urn:microsoft.com/office/officeart/2005/8/layout/cycle8"/>
    <dgm:cxn modelId="{3F2C3DCF-560E-48F4-8DF8-B530CBF32DDF}" type="presParOf" srcId="{3341B82B-4366-41AB-A300-C8B3DFE0B989}" destId="{00A8186A-511E-487B-ABD5-45832C930C3E}" srcOrd="12" destOrd="0" presId="urn:microsoft.com/office/officeart/2005/8/layout/cycle8"/>
    <dgm:cxn modelId="{0744422E-6494-47A1-AF7D-9D5042921D99}" type="presParOf" srcId="{3341B82B-4366-41AB-A300-C8B3DFE0B989}" destId="{FC45182E-6BD2-48EB-8881-B907356E2824}" srcOrd="13" destOrd="0" presId="urn:microsoft.com/office/officeart/2005/8/layout/cycle8"/>
    <dgm:cxn modelId="{6761FEDA-4A0D-4B6A-8229-41014B6AC15E}" type="presParOf" srcId="{3341B82B-4366-41AB-A300-C8B3DFE0B989}" destId="{EFBCCDC6-F488-4A1E-8E46-6B52D76CAA94}" srcOrd="14" destOrd="0" presId="urn:microsoft.com/office/officeart/2005/8/layout/cycle8"/>
    <dgm:cxn modelId="{A9D65540-DB2F-43C9-94CA-53FD1B836AAA}" type="presParOf" srcId="{3341B82B-4366-41AB-A300-C8B3DFE0B989}" destId="{D7D2259C-50F2-4C8E-BDA6-18D2465BEEA3}" srcOrd="15" destOrd="0" presId="urn:microsoft.com/office/officeart/2005/8/layout/cycle8"/>
    <dgm:cxn modelId="{578921CD-1299-4DCD-B35A-F086762A024E}" type="presParOf" srcId="{3341B82B-4366-41AB-A300-C8B3DFE0B989}" destId="{92ACEB4F-C9F2-492E-B3FC-0801529B0A86}" srcOrd="16" destOrd="0" presId="urn:microsoft.com/office/officeart/2005/8/layout/cycle8"/>
    <dgm:cxn modelId="{184EC045-1A19-430E-AD24-B1565B902D42}" type="presParOf" srcId="{3341B82B-4366-41AB-A300-C8B3DFE0B989}" destId="{8FC86158-C86D-4D84-96A8-4956B3B422D0}" srcOrd="17" destOrd="0" presId="urn:microsoft.com/office/officeart/2005/8/layout/cycle8"/>
    <dgm:cxn modelId="{BCE00F55-0A76-4141-B0C9-C69759158F7A}" type="presParOf" srcId="{3341B82B-4366-41AB-A300-C8B3DFE0B989}" destId="{FD612FB1-01F1-478A-AA27-16B91D958D49}" srcOrd="18" destOrd="0" presId="urn:microsoft.com/office/officeart/2005/8/layout/cycle8"/>
    <dgm:cxn modelId="{CCB092F4-EDFB-4688-BB7B-7B463D2B0E16}" type="presParOf" srcId="{3341B82B-4366-41AB-A300-C8B3DFE0B989}" destId="{C3F19EF8-F75A-4901-BD29-161C9B261CC6}"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8446C1-DA31-425A-A6E4-907DC1E18FA0}">
      <dsp:nvSpPr>
        <dsp:cNvPr id="0" name=""/>
        <dsp:cNvSpPr/>
      </dsp:nvSpPr>
      <dsp:spPr>
        <a:xfrm>
          <a:off x="4914442" y="2585964"/>
          <a:ext cx="2910043" cy="405320"/>
        </a:xfrm>
        <a:custGeom>
          <a:avLst/>
          <a:gdLst/>
          <a:ahLst/>
          <a:cxnLst/>
          <a:rect l="0" t="0" r="0" b="0"/>
          <a:pathLst>
            <a:path>
              <a:moveTo>
                <a:pt x="0" y="0"/>
              </a:moveTo>
              <a:lnTo>
                <a:pt x="0" y="227981"/>
              </a:lnTo>
              <a:lnTo>
                <a:pt x="2910043" y="227981"/>
              </a:lnTo>
              <a:lnTo>
                <a:pt x="2910043" y="40532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932CC6-59AF-4FFC-BA4E-C55514C0046C}">
      <dsp:nvSpPr>
        <dsp:cNvPr id="0" name=""/>
        <dsp:cNvSpPr/>
      </dsp:nvSpPr>
      <dsp:spPr>
        <a:xfrm>
          <a:off x="4868722" y="657743"/>
          <a:ext cx="91440" cy="1928220"/>
        </a:xfrm>
        <a:custGeom>
          <a:avLst/>
          <a:gdLst/>
          <a:ahLst/>
          <a:cxnLst/>
          <a:rect l="0" t="0" r="0" b="0"/>
          <a:pathLst>
            <a:path>
              <a:moveTo>
                <a:pt x="45720" y="1928220"/>
              </a:moveTo>
              <a:lnTo>
                <a:pt x="54299"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20EAE4-991F-4E95-AF5E-52D7ADD06D4A}">
      <dsp:nvSpPr>
        <dsp:cNvPr id="0" name=""/>
        <dsp:cNvSpPr/>
      </dsp:nvSpPr>
      <dsp:spPr>
        <a:xfrm>
          <a:off x="4914442" y="2585964"/>
          <a:ext cx="919965" cy="398454"/>
        </a:xfrm>
        <a:custGeom>
          <a:avLst/>
          <a:gdLst/>
          <a:ahLst/>
          <a:cxnLst/>
          <a:rect l="0" t="0" r="0" b="0"/>
          <a:pathLst>
            <a:path>
              <a:moveTo>
                <a:pt x="0" y="0"/>
              </a:moveTo>
              <a:lnTo>
                <a:pt x="0" y="221116"/>
              </a:lnTo>
              <a:lnTo>
                <a:pt x="919965" y="221116"/>
              </a:lnTo>
              <a:lnTo>
                <a:pt x="919965" y="39845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18B7FB-B285-4AAF-939E-139052ABAFCB}">
      <dsp:nvSpPr>
        <dsp:cNvPr id="0" name=""/>
        <dsp:cNvSpPr/>
      </dsp:nvSpPr>
      <dsp:spPr>
        <a:xfrm>
          <a:off x="3892633" y="2585964"/>
          <a:ext cx="1021808" cy="398454"/>
        </a:xfrm>
        <a:custGeom>
          <a:avLst/>
          <a:gdLst/>
          <a:ahLst/>
          <a:cxnLst/>
          <a:rect l="0" t="0" r="0" b="0"/>
          <a:pathLst>
            <a:path>
              <a:moveTo>
                <a:pt x="1021808" y="0"/>
              </a:moveTo>
              <a:lnTo>
                <a:pt x="1021808" y="221116"/>
              </a:lnTo>
              <a:lnTo>
                <a:pt x="0" y="221116"/>
              </a:lnTo>
              <a:lnTo>
                <a:pt x="0" y="39845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3EFA72-F1DB-4AE6-A792-82226AE9C1A2}">
      <dsp:nvSpPr>
        <dsp:cNvPr id="0" name=""/>
        <dsp:cNvSpPr/>
      </dsp:nvSpPr>
      <dsp:spPr>
        <a:xfrm>
          <a:off x="1950859" y="2585964"/>
          <a:ext cx="2963583" cy="398454"/>
        </a:xfrm>
        <a:custGeom>
          <a:avLst/>
          <a:gdLst/>
          <a:ahLst/>
          <a:cxnLst/>
          <a:rect l="0" t="0" r="0" b="0"/>
          <a:pathLst>
            <a:path>
              <a:moveTo>
                <a:pt x="2963583" y="0"/>
              </a:moveTo>
              <a:lnTo>
                <a:pt x="2963583" y="221116"/>
              </a:lnTo>
              <a:lnTo>
                <a:pt x="0" y="221116"/>
              </a:lnTo>
              <a:lnTo>
                <a:pt x="0" y="39845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036B2A-486C-4E93-9F4C-B308FD0C163D}">
      <dsp:nvSpPr>
        <dsp:cNvPr id="0" name=""/>
        <dsp:cNvSpPr/>
      </dsp:nvSpPr>
      <dsp:spPr>
        <a:xfrm>
          <a:off x="4069972" y="1741494"/>
          <a:ext cx="1688940" cy="84447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latin typeface="Arial" panose="020B0604020202020204" pitchFamily="34" charset="0"/>
              <a:cs typeface="Arial" panose="020B0604020202020204" pitchFamily="34" charset="0"/>
            </a:rPr>
            <a:t>Office of the Chief Executive Officer</a:t>
          </a:r>
          <a:endParaRPr lang="en-ZA" sz="1400" kern="1200" dirty="0">
            <a:latin typeface="Arial" panose="020B0604020202020204" pitchFamily="34" charset="0"/>
            <a:cs typeface="Arial" panose="020B0604020202020204" pitchFamily="34" charset="0"/>
          </a:endParaRPr>
        </a:p>
      </dsp:txBody>
      <dsp:txXfrm>
        <a:off x="4069972" y="1741494"/>
        <a:ext cx="1688940" cy="844470"/>
      </dsp:txXfrm>
    </dsp:sp>
    <dsp:sp modelId="{61DAF45F-EF86-4FA6-9ECF-E278AB55C68A}">
      <dsp:nvSpPr>
        <dsp:cNvPr id="0" name=""/>
        <dsp:cNvSpPr/>
      </dsp:nvSpPr>
      <dsp:spPr>
        <a:xfrm>
          <a:off x="1106389" y="2984418"/>
          <a:ext cx="1688940" cy="84447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latin typeface="Arial" panose="020B0604020202020204" pitchFamily="34" charset="0"/>
              <a:cs typeface="Arial" panose="020B0604020202020204" pitchFamily="34" charset="0"/>
            </a:rPr>
            <a:t>Corporate Services Division </a:t>
          </a:r>
          <a:endParaRPr lang="en-ZA" sz="1400" kern="1200" dirty="0">
            <a:latin typeface="Arial" panose="020B0604020202020204" pitchFamily="34" charset="0"/>
            <a:cs typeface="Arial" panose="020B0604020202020204" pitchFamily="34" charset="0"/>
          </a:endParaRPr>
        </a:p>
      </dsp:txBody>
      <dsp:txXfrm>
        <a:off x="1106389" y="2984418"/>
        <a:ext cx="1688940" cy="844470"/>
      </dsp:txXfrm>
    </dsp:sp>
    <dsp:sp modelId="{A513BC3B-7FBD-40D4-B92B-FC21DF8C75C3}">
      <dsp:nvSpPr>
        <dsp:cNvPr id="0" name=""/>
        <dsp:cNvSpPr/>
      </dsp:nvSpPr>
      <dsp:spPr>
        <a:xfrm>
          <a:off x="3048163" y="2984418"/>
          <a:ext cx="1688940" cy="84447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latin typeface="Arial" panose="020B0604020202020204" pitchFamily="34" charset="0"/>
              <a:cs typeface="Arial" panose="020B0604020202020204" pitchFamily="34" charset="0"/>
            </a:rPr>
            <a:t>Mergers and Acquisition</a:t>
          </a:r>
          <a:endParaRPr lang="en-ZA" sz="1400" kern="1200" dirty="0">
            <a:latin typeface="Arial" panose="020B0604020202020204" pitchFamily="34" charset="0"/>
            <a:cs typeface="Arial" panose="020B0604020202020204" pitchFamily="34" charset="0"/>
          </a:endParaRPr>
        </a:p>
      </dsp:txBody>
      <dsp:txXfrm>
        <a:off x="3048163" y="2984418"/>
        <a:ext cx="1688940" cy="844470"/>
      </dsp:txXfrm>
    </dsp:sp>
    <dsp:sp modelId="{A16469AB-F0ED-46D3-86BB-F1FF297BA429}">
      <dsp:nvSpPr>
        <dsp:cNvPr id="0" name=""/>
        <dsp:cNvSpPr/>
      </dsp:nvSpPr>
      <dsp:spPr>
        <a:xfrm>
          <a:off x="4989938" y="2984418"/>
          <a:ext cx="1688940" cy="84447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latin typeface="Arial" panose="020B0604020202020204" pitchFamily="34" charset="0"/>
              <a:cs typeface="Arial" panose="020B0604020202020204" pitchFamily="34" charset="0"/>
            </a:rPr>
            <a:t>Restrictive Business Practices</a:t>
          </a:r>
          <a:endParaRPr lang="en-ZA" sz="1400" kern="1200" dirty="0">
            <a:latin typeface="Arial" panose="020B0604020202020204" pitchFamily="34" charset="0"/>
            <a:cs typeface="Arial" panose="020B0604020202020204" pitchFamily="34" charset="0"/>
          </a:endParaRPr>
        </a:p>
      </dsp:txBody>
      <dsp:txXfrm>
        <a:off x="4989938" y="2984418"/>
        <a:ext cx="1688940" cy="844470"/>
      </dsp:txXfrm>
    </dsp:sp>
    <dsp:sp modelId="{DF18105C-2C4F-4D2F-BF74-18C60BA35113}">
      <dsp:nvSpPr>
        <dsp:cNvPr id="0" name=""/>
        <dsp:cNvSpPr/>
      </dsp:nvSpPr>
      <dsp:spPr>
        <a:xfrm>
          <a:off x="4078552" y="657743"/>
          <a:ext cx="1688940" cy="84447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latin typeface="Arial" panose="020B0604020202020204" pitchFamily="34" charset="0"/>
              <a:cs typeface="Arial" panose="020B0604020202020204" pitchFamily="34" charset="0"/>
            </a:rPr>
            <a:t>Board</a:t>
          </a:r>
          <a:endParaRPr lang="en-ZA" sz="1400" kern="1200" dirty="0">
            <a:latin typeface="Arial" panose="020B0604020202020204" pitchFamily="34" charset="0"/>
            <a:cs typeface="Arial" panose="020B0604020202020204" pitchFamily="34" charset="0"/>
          </a:endParaRPr>
        </a:p>
      </dsp:txBody>
      <dsp:txXfrm>
        <a:off x="4078552" y="657743"/>
        <a:ext cx="1688940" cy="844470"/>
      </dsp:txXfrm>
    </dsp:sp>
    <dsp:sp modelId="{30D94818-D40C-4C3A-B8D6-F91FF70B682B}">
      <dsp:nvSpPr>
        <dsp:cNvPr id="0" name=""/>
        <dsp:cNvSpPr/>
      </dsp:nvSpPr>
      <dsp:spPr>
        <a:xfrm>
          <a:off x="6980016" y="2991284"/>
          <a:ext cx="1688940" cy="84447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ZA" sz="1400" kern="1200" dirty="0" smtClean="0">
              <a:latin typeface="Arial" panose="020B0604020202020204" pitchFamily="34" charset="0"/>
              <a:cs typeface="Arial" panose="020B0604020202020204" pitchFamily="34" charset="0"/>
            </a:rPr>
            <a:t>Economics and Sector Research</a:t>
          </a:r>
          <a:endParaRPr lang="en-ZA" sz="1400" kern="1200" dirty="0">
            <a:latin typeface="Arial" panose="020B0604020202020204" pitchFamily="34" charset="0"/>
            <a:cs typeface="Arial" panose="020B0604020202020204" pitchFamily="34" charset="0"/>
          </a:endParaRPr>
        </a:p>
      </dsp:txBody>
      <dsp:txXfrm>
        <a:off x="6980016" y="2991284"/>
        <a:ext cx="1688940" cy="8444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D6FEDF-CBD9-46B9-BC9A-15CF1A2E0FCE}">
      <dsp:nvSpPr>
        <dsp:cNvPr id="0" name=""/>
        <dsp:cNvSpPr/>
      </dsp:nvSpPr>
      <dsp:spPr>
        <a:xfrm>
          <a:off x="2209457" y="286740"/>
          <a:ext cx="3884401" cy="3884401"/>
        </a:xfrm>
        <a:prstGeom prst="pie">
          <a:avLst>
            <a:gd name="adj1" fmla="val 16200000"/>
            <a:gd name="adj2" fmla="val 0"/>
          </a:avLst>
        </a:prstGeom>
        <a:solidFill>
          <a:schemeClr val="accent3">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ZA" sz="2000" kern="1200" dirty="0">
            <a:solidFill>
              <a:sysClr val="window" lastClr="FFFFFF"/>
            </a:solidFill>
            <a:latin typeface="Calibri"/>
            <a:ea typeface="+mn-ea"/>
            <a:cs typeface="+mn-cs"/>
          </a:endParaRPr>
        </a:p>
      </dsp:txBody>
      <dsp:txXfrm>
        <a:off x="4271427" y="1091829"/>
        <a:ext cx="1433529" cy="1063586"/>
      </dsp:txXfrm>
    </dsp:sp>
    <dsp:sp modelId="{1D9108FE-972F-4176-ADBF-5EFBFC7FB02A}">
      <dsp:nvSpPr>
        <dsp:cNvPr id="0" name=""/>
        <dsp:cNvSpPr/>
      </dsp:nvSpPr>
      <dsp:spPr>
        <a:xfrm>
          <a:off x="2209457" y="417145"/>
          <a:ext cx="3884401" cy="3884401"/>
        </a:xfrm>
        <a:prstGeom prst="pie">
          <a:avLst>
            <a:gd name="adj1" fmla="val 0"/>
            <a:gd name="adj2" fmla="val 5400000"/>
          </a:avLst>
        </a:prstGeom>
        <a:solidFill>
          <a:schemeClr val="accent3">
            <a:shade val="50000"/>
            <a:hueOff val="93465"/>
            <a:satOff val="3592"/>
            <a:lumOff val="19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ZA" sz="2000" kern="1200" dirty="0">
            <a:solidFill>
              <a:sysClr val="window" lastClr="FFFFFF"/>
            </a:solidFill>
            <a:latin typeface="Calibri"/>
            <a:ea typeface="+mn-ea"/>
            <a:cs typeface="+mn-cs"/>
          </a:endParaRPr>
        </a:p>
      </dsp:txBody>
      <dsp:txXfrm>
        <a:off x="4271427" y="2432872"/>
        <a:ext cx="1433529" cy="1063586"/>
      </dsp:txXfrm>
    </dsp:sp>
    <dsp:sp modelId="{85329CA9-1FBC-4E54-9D0A-47B02866BD86}">
      <dsp:nvSpPr>
        <dsp:cNvPr id="0" name=""/>
        <dsp:cNvSpPr/>
      </dsp:nvSpPr>
      <dsp:spPr>
        <a:xfrm>
          <a:off x="2079052" y="417145"/>
          <a:ext cx="3884401" cy="3884401"/>
        </a:xfrm>
        <a:prstGeom prst="pie">
          <a:avLst>
            <a:gd name="adj1" fmla="val 5400000"/>
            <a:gd name="adj2" fmla="val 10800000"/>
          </a:avLst>
        </a:prstGeom>
        <a:solidFill>
          <a:schemeClr val="accent3">
            <a:shade val="50000"/>
            <a:hueOff val="186931"/>
            <a:satOff val="7184"/>
            <a:lumOff val="384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ZA" sz="2000" kern="1200" dirty="0">
            <a:solidFill>
              <a:sysClr val="window" lastClr="FFFFFF"/>
            </a:solidFill>
            <a:latin typeface="Calibri"/>
            <a:ea typeface="+mn-ea"/>
            <a:cs typeface="+mn-cs"/>
          </a:endParaRPr>
        </a:p>
      </dsp:txBody>
      <dsp:txXfrm>
        <a:off x="2467955" y="2432872"/>
        <a:ext cx="1433529" cy="1063586"/>
      </dsp:txXfrm>
    </dsp:sp>
    <dsp:sp modelId="{00A8186A-511E-487B-ABD5-45832C930C3E}">
      <dsp:nvSpPr>
        <dsp:cNvPr id="0" name=""/>
        <dsp:cNvSpPr/>
      </dsp:nvSpPr>
      <dsp:spPr>
        <a:xfrm>
          <a:off x="2079052" y="286740"/>
          <a:ext cx="3884401" cy="3884401"/>
        </a:xfrm>
        <a:prstGeom prst="pie">
          <a:avLst>
            <a:gd name="adj1" fmla="val 10800000"/>
            <a:gd name="adj2" fmla="val 16200000"/>
          </a:avLst>
        </a:prstGeom>
        <a:solidFill>
          <a:schemeClr val="accent3">
            <a:shade val="50000"/>
            <a:hueOff val="93465"/>
            <a:satOff val="3592"/>
            <a:lumOff val="192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ZA" sz="2000" kern="1200" dirty="0">
            <a:latin typeface="Calibri"/>
            <a:ea typeface="+mn-ea"/>
            <a:cs typeface="+mn-cs"/>
          </a:endParaRPr>
        </a:p>
      </dsp:txBody>
      <dsp:txXfrm>
        <a:off x="2467955" y="1091829"/>
        <a:ext cx="1433529" cy="1063586"/>
      </dsp:txXfrm>
    </dsp:sp>
    <dsp:sp modelId="{92ACEB4F-C9F2-492E-B3FC-0801529B0A86}">
      <dsp:nvSpPr>
        <dsp:cNvPr id="0" name=""/>
        <dsp:cNvSpPr/>
      </dsp:nvSpPr>
      <dsp:spPr>
        <a:xfrm>
          <a:off x="1968994" y="46277"/>
          <a:ext cx="4365327" cy="4365327"/>
        </a:xfrm>
        <a:prstGeom prst="circularArrow">
          <a:avLst>
            <a:gd name="adj1" fmla="val 5085"/>
            <a:gd name="adj2" fmla="val 327528"/>
            <a:gd name="adj3" fmla="val 21272472"/>
            <a:gd name="adj4" fmla="val 16200000"/>
            <a:gd name="adj5" fmla="val 5932"/>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86158-C86D-4D84-96A8-4956B3B422D0}">
      <dsp:nvSpPr>
        <dsp:cNvPr id="0" name=""/>
        <dsp:cNvSpPr/>
      </dsp:nvSpPr>
      <dsp:spPr>
        <a:xfrm>
          <a:off x="1968994" y="176682"/>
          <a:ext cx="4365327" cy="4365327"/>
        </a:xfrm>
        <a:prstGeom prst="circularArrow">
          <a:avLst>
            <a:gd name="adj1" fmla="val 5085"/>
            <a:gd name="adj2" fmla="val 327528"/>
            <a:gd name="adj3" fmla="val 5072472"/>
            <a:gd name="adj4" fmla="val 0"/>
            <a:gd name="adj5" fmla="val 5932"/>
          </a:avLst>
        </a:prstGeom>
        <a:solidFill>
          <a:schemeClr val="accent3">
            <a:shade val="90000"/>
            <a:hueOff val="98876"/>
            <a:satOff val="-1707"/>
            <a:lumOff val="133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612FB1-01F1-478A-AA27-16B91D958D49}">
      <dsp:nvSpPr>
        <dsp:cNvPr id="0" name=""/>
        <dsp:cNvSpPr/>
      </dsp:nvSpPr>
      <dsp:spPr>
        <a:xfrm>
          <a:off x="1838589" y="176682"/>
          <a:ext cx="4365327" cy="4365327"/>
        </a:xfrm>
        <a:prstGeom prst="circularArrow">
          <a:avLst>
            <a:gd name="adj1" fmla="val 5085"/>
            <a:gd name="adj2" fmla="val 327528"/>
            <a:gd name="adj3" fmla="val 10472472"/>
            <a:gd name="adj4" fmla="val 5400000"/>
            <a:gd name="adj5" fmla="val 5932"/>
          </a:avLst>
        </a:prstGeom>
        <a:solidFill>
          <a:schemeClr val="accent3">
            <a:shade val="90000"/>
            <a:hueOff val="197751"/>
            <a:satOff val="-3414"/>
            <a:lumOff val="26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F19EF8-F75A-4901-BD29-161C9B261CC6}">
      <dsp:nvSpPr>
        <dsp:cNvPr id="0" name=""/>
        <dsp:cNvSpPr/>
      </dsp:nvSpPr>
      <dsp:spPr>
        <a:xfrm>
          <a:off x="1838589" y="46277"/>
          <a:ext cx="4365327" cy="4365327"/>
        </a:xfrm>
        <a:prstGeom prst="circularArrow">
          <a:avLst>
            <a:gd name="adj1" fmla="val 5085"/>
            <a:gd name="adj2" fmla="val 327528"/>
            <a:gd name="adj3" fmla="val 15872472"/>
            <a:gd name="adj4" fmla="val 10800000"/>
            <a:gd name="adj5" fmla="val 5932"/>
          </a:avLst>
        </a:prstGeom>
        <a:solidFill>
          <a:schemeClr val="accent3">
            <a:shade val="90000"/>
            <a:hueOff val="98876"/>
            <a:satOff val="-1707"/>
            <a:lumOff val="1332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74" cy="49760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29010" y="0"/>
            <a:ext cx="2930574" cy="497603"/>
          </a:xfrm>
          <a:prstGeom prst="rect">
            <a:avLst/>
          </a:prstGeom>
        </p:spPr>
        <p:txBody>
          <a:bodyPr vert="horz" lIns="91440" tIns="45720" rIns="91440" bIns="45720" rtlCol="0"/>
          <a:lstStyle>
            <a:lvl1pPr algn="r">
              <a:defRPr sz="1200"/>
            </a:lvl1pPr>
          </a:lstStyle>
          <a:p>
            <a:fld id="{48E4244D-1F55-4375-B20C-D97D0146E149}" type="datetimeFigureOut">
              <a:rPr lang="en-ZA" smtClean="0"/>
              <a:pPr/>
              <a:t>2016-03-11</a:t>
            </a:fld>
            <a:endParaRPr lang="en-ZA"/>
          </a:p>
        </p:txBody>
      </p:sp>
      <p:sp>
        <p:nvSpPr>
          <p:cNvPr id="4" name="Footer Placeholder 3"/>
          <p:cNvSpPr>
            <a:spLocks noGrp="1"/>
          </p:cNvSpPr>
          <p:nvPr>
            <p:ph type="ftr" sz="quarter" idx="2"/>
          </p:nvPr>
        </p:nvSpPr>
        <p:spPr>
          <a:xfrm>
            <a:off x="0" y="9443321"/>
            <a:ext cx="2930574" cy="497603"/>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29010" y="9443321"/>
            <a:ext cx="2930574" cy="497603"/>
          </a:xfrm>
          <a:prstGeom prst="rect">
            <a:avLst/>
          </a:prstGeom>
        </p:spPr>
        <p:txBody>
          <a:bodyPr vert="horz" lIns="91440" tIns="45720" rIns="91440" bIns="45720" rtlCol="0" anchor="b"/>
          <a:lstStyle>
            <a:lvl1pPr algn="r">
              <a:defRPr sz="1200"/>
            </a:lvl1pPr>
          </a:lstStyle>
          <a:p>
            <a:fld id="{AE59D78F-C5D9-4132-9C37-666DBBDC5DC9}" type="slidenum">
              <a:rPr lang="en-ZA" smtClean="0"/>
              <a:pPr/>
              <a:t>‹#›</a:t>
            </a:fld>
            <a:endParaRPr lang="en-ZA"/>
          </a:p>
        </p:txBody>
      </p:sp>
    </p:spTree>
    <p:extLst>
      <p:ext uri="{BB962C8B-B14F-4D97-AF65-F5344CB8AC3E}">
        <p14:creationId xmlns:p14="http://schemas.microsoft.com/office/powerpoint/2010/main" val="2405298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30321" cy="497682"/>
          </a:xfrm>
          <a:prstGeom prst="rect">
            <a:avLst/>
          </a:prstGeom>
        </p:spPr>
        <p:txBody>
          <a:bodyPr vert="horz" lIns="92190" tIns="46095" rIns="92190" bIns="46095" rtlCol="0"/>
          <a:lstStyle>
            <a:lvl1pPr algn="l">
              <a:defRPr sz="1200"/>
            </a:lvl1pPr>
          </a:lstStyle>
          <a:p>
            <a:endParaRPr lang="en-ZA"/>
          </a:p>
        </p:txBody>
      </p:sp>
      <p:sp>
        <p:nvSpPr>
          <p:cNvPr id="3" name="Date Placeholder 2"/>
          <p:cNvSpPr>
            <a:spLocks noGrp="1"/>
          </p:cNvSpPr>
          <p:nvPr>
            <p:ph type="dt" idx="1"/>
          </p:nvPr>
        </p:nvSpPr>
        <p:spPr>
          <a:xfrm>
            <a:off x="3829232" y="1"/>
            <a:ext cx="2930320" cy="497682"/>
          </a:xfrm>
          <a:prstGeom prst="rect">
            <a:avLst/>
          </a:prstGeom>
        </p:spPr>
        <p:txBody>
          <a:bodyPr vert="horz" lIns="92190" tIns="46095" rIns="92190" bIns="46095" rtlCol="0"/>
          <a:lstStyle>
            <a:lvl1pPr algn="r">
              <a:defRPr sz="1200"/>
            </a:lvl1pPr>
          </a:lstStyle>
          <a:p>
            <a:fld id="{14F6E587-F07A-4CC8-9954-E2B243BDBFD5}" type="datetimeFigureOut">
              <a:rPr lang="en-ZA" smtClean="0"/>
              <a:pPr/>
              <a:t>2016-03-11</a:t>
            </a:fld>
            <a:endParaRPr lang="en-ZA"/>
          </a:p>
        </p:txBody>
      </p:sp>
      <p:sp>
        <p:nvSpPr>
          <p:cNvPr id="4" name="Slide Image Placeholder 3"/>
          <p:cNvSpPr>
            <a:spLocks noGrp="1" noRot="1" noChangeAspect="1"/>
          </p:cNvSpPr>
          <p:nvPr>
            <p:ph type="sldImg" idx="2"/>
          </p:nvPr>
        </p:nvSpPr>
        <p:spPr>
          <a:xfrm>
            <a:off x="896938" y="746125"/>
            <a:ext cx="4968875" cy="3727450"/>
          </a:xfrm>
          <a:prstGeom prst="rect">
            <a:avLst/>
          </a:prstGeom>
          <a:noFill/>
          <a:ln w="12700">
            <a:solidFill>
              <a:prstClr val="black"/>
            </a:solidFill>
          </a:ln>
        </p:spPr>
        <p:txBody>
          <a:bodyPr vert="horz" lIns="92190" tIns="46095" rIns="92190" bIns="46095" rtlCol="0" anchor="ctr"/>
          <a:lstStyle/>
          <a:p>
            <a:endParaRPr lang="en-ZA"/>
          </a:p>
        </p:txBody>
      </p:sp>
      <p:sp>
        <p:nvSpPr>
          <p:cNvPr id="5" name="Notes Placeholder 4"/>
          <p:cNvSpPr>
            <a:spLocks noGrp="1"/>
          </p:cNvSpPr>
          <p:nvPr>
            <p:ph type="body" sz="quarter" idx="3"/>
          </p:nvPr>
        </p:nvSpPr>
        <p:spPr>
          <a:xfrm>
            <a:off x="676600" y="4722416"/>
            <a:ext cx="5407964" cy="4474369"/>
          </a:xfrm>
          <a:prstGeom prst="rect">
            <a:avLst/>
          </a:prstGeom>
        </p:spPr>
        <p:txBody>
          <a:bodyPr vert="horz" lIns="92190" tIns="46095" rIns="92190" bIns="4609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43242"/>
            <a:ext cx="2930321" cy="497681"/>
          </a:xfrm>
          <a:prstGeom prst="rect">
            <a:avLst/>
          </a:prstGeom>
        </p:spPr>
        <p:txBody>
          <a:bodyPr vert="horz" lIns="92190" tIns="46095" rIns="92190" bIns="46095" rtlCol="0" anchor="b"/>
          <a:lstStyle>
            <a:lvl1pPr algn="l">
              <a:defRPr sz="1200"/>
            </a:lvl1pPr>
          </a:lstStyle>
          <a:p>
            <a:endParaRPr lang="en-ZA"/>
          </a:p>
        </p:txBody>
      </p:sp>
      <p:sp>
        <p:nvSpPr>
          <p:cNvPr id="7" name="Slide Number Placeholder 6"/>
          <p:cNvSpPr>
            <a:spLocks noGrp="1"/>
          </p:cNvSpPr>
          <p:nvPr>
            <p:ph type="sldNum" sz="quarter" idx="5"/>
          </p:nvPr>
        </p:nvSpPr>
        <p:spPr>
          <a:xfrm>
            <a:off x="3829232" y="9443242"/>
            <a:ext cx="2930320" cy="497681"/>
          </a:xfrm>
          <a:prstGeom prst="rect">
            <a:avLst/>
          </a:prstGeom>
        </p:spPr>
        <p:txBody>
          <a:bodyPr vert="horz" lIns="92190" tIns="46095" rIns="92190" bIns="46095" rtlCol="0" anchor="b"/>
          <a:lstStyle>
            <a:lvl1pPr algn="r">
              <a:defRPr sz="1200"/>
            </a:lvl1pPr>
          </a:lstStyle>
          <a:p>
            <a:fld id="{229FAC28-E75D-48F8-8DA7-404D24A417D9}" type="slidenum">
              <a:rPr lang="en-ZA" smtClean="0"/>
              <a:pPr/>
              <a:t>‹#›</a:t>
            </a:fld>
            <a:endParaRPr lang="en-ZA"/>
          </a:p>
        </p:txBody>
      </p:sp>
    </p:spTree>
    <p:extLst>
      <p:ext uri="{BB962C8B-B14F-4D97-AF65-F5344CB8AC3E}">
        <p14:creationId xmlns:p14="http://schemas.microsoft.com/office/powerpoint/2010/main" val="2514819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9FAC28-E75D-48F8-8DA7-404D24A417D9}" type="slidenum">
              <a:rPr lang="en-ZA" smtClean="0"/>
              <a:pPr/>
              <a:t>4</a:t>
            </a:fld>
            <a:endParaRPr lang="en-ZA"/>
          </a:p>
        </p:txBody>
      </p:sp>
    </p:spTree>
    <p:extLst>
      <p:ext uri="{BB962C8B-B14F-4D97-AF65-F5344CB8AC3E}">
        <p14:creationId xmlns:p14="http://schemas.microsoft.com/office/powerpoint/2010/main" val="4126620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9FAC28-E75D-48F8-8DA7-404D24A417D9}" type="slidenum">
              <a:rPr lang="en-ZA" smtClean="0"/>
              <a:pPr/>
              <a:t>13</a:t>
            </a:fld>
            <a:endParaRPr lang="en-ZA"/>
          </a:p>
        </p:txBody>
      </p:sp>
    </p:spTree>
    <p:extLst>
      <p:ext uri="{BB962C8B-B14F-4D97-AF65-F5344CB8AC3E}">
        <p14:creationId xmlns:p14="http://schemas.microsoft.com/office/powerpoint/2010/main" val="3139736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9FAC28-E75D-48F8-8DA7-404D24A417D9}" type="slidenum">
              <a:rPr lang="en-ZA" smtClean="0"/>
              <a:pPr/>
              <a:t>14</a:t>
            </a:fld>
            <a:endParaRPr lang="en-ZA"/>
          </a:p>
        </p:txBody>
      </p:sp>
    </p:spTree>
    <p:extLst>
      <p:ext uri="{BB962C8B-B14F-4D97-AF65-F5344CB8AC3E}">
        <p14:creationId xmlns:p14="http://schemas.microsoft.com/office/powerpoint/2010/main" val="3081344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9FAC28-E75D-48F8-8DA7-404D24A417D9}" type="slidenum">
              <a:rPr lang="en-ZA" smtClean="0"/>
              <a:pPr/>
              <a:t>15</a:t>
            </a:fld>
            <a:endParaRPr lang="en-ZA"/>
          </a:p>
        </p:txBody>
      </p:sp>
    </p:spTree>
    <p:extLst>
      <p:ext uri="{BB962C8B-B14F-4D97-AF65-F5344CB8AC3E}">
        <p14:creationId xmlns:p14="http://schemas.microsoft.com/office/powerpoint/2010/main" val="2141911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9FAC28-E75D-48F8-8DA7-404D24A417D9}" type="slidenum">
              <a:rPr lang="en-ZA" smtClean="0"/>
              <a:pPr/>
              <a:t>16</a:t>
            </a:fld>
            <a:endParaRPr lang="en-ZA"/>
          </a:p>
        </p:txBody>
      </p:sp>
    </p:spTree>
    <p:extLst>
      <p:ext uri="{BB962C8B-B14F-4D97-AF65-F5344CB8AC3E}">
        <p14:creationId xmlns:p14="http://schemas.microsoft.com/office/powerpoint/2010/main" val="155706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9FAC28-E75D-48F8-8DA7-404D24A417D9}" type="slidenum">
              <a:rPr lang="en-ZA" smtClean="0"/>
              <a:pPr/>
              <a:t>5</a:t>
            </a:fld>
            <a:endParaRPr lang="en-ZA"/>
          </a:p>
        </p:txBody>
      </p:sp>
    </p:spTree>
    <p:extLst>
      <p:ext uri="{BB962C8B-B14F-4D97-AF65-F5344CB8AC3E}">
        <p14:creationId xmlns:p14="http://schemas.microsoft.com/office/powerpoint/2010/main" val="35874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9FAC28-E75D-48F8-8DA7-404D24A417D9}" type="slidenum">
              <a:rPr lang="en-ZA" smtClean="0"/>
              <a:pPr/>
              <a:t>6</a:t>
            </a:fld>
            <a:endParaRPr lang="en-ZA"/>
          </a:p>
        </p:txBody>
      </p:sp>
    </p:spTree>
    <p:extLst>
      <p:ext uri="{BB962C8B-B14F-4D97-AF65-F5344CB8AC3E}">
        <p14:creationId xmlns:p14="http://schemas.microsoft.com/office/powerpoint/2010/main" val="751029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9FAC28-E75D-48F8-8DA7-404D24A417D9}" type="slidenum">
              <a:rPr lang="en-ZA" smtClean="0"/>
              <a:pPr/>
              <a:t>7</a:t>
            </a:fld>
            <a:endParaRPr lang="en-ZA"/>
          </a:p>
        </p:txBody>
      </p:sp>
    </p:spTree>
    <p:extLst>
      <p:ext uri="{BB962C8B-B14F-4D97-AF65-F5344CB8AC3E}">
        <p14:creationId xmlns:p14="http://schemas.microsoft.com/office/powerpoint/2010/main" val="658436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9FAC28-E75D-48F8-8DA7-404D24A417D9}" type="slidenum">
              <a:rPr lang="en-ZA" smtClean="0"/>
              <a:pPr/>
              <a:t>8</a:t>
            </a:fld>
            <a:endParaRPr lang="en-ZA"/>
          </a:p>
        </p:txBody>
      </p:sp>
    </p:spTree>
    <p:extLst>
      <p:ext uri="{BB962C8B-B14F-4D97-AF65-F5344CB8AC3E}">
        <p14:creationId xmlns:p14="http://schemas.microsoft.com/office/powerpoint/2010/main" val="2352251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9FAC28-E75D-48F8-8DA7-404D24A417D9}" type="slidenum">
              <a:rPr lang="en-ZA" smtClean="0"/>
              <a:pPr/>
              <a:t>9</a:t>
            </a:fld>
            <a:endParaRPr lang="en-ZA"/>
          </a:p>
        </p:txBody>
      </p:sp>
    </p:spTree>
    <p:extLst>
      <p:ext uri="{BB962C8B-B14F-4D97-AF65-F5344CB8AC3E}">
        <p14:creationId xmlns:p14="http://schemas.microsoft.com/office/powerpoint/2010/main" val="319122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9FAC28-E75D-48F8-8DA7-404D24A417D9}" type="slidenum">
              <a:rPr lang="en-ZA" smtClean="0"/>
              <a:pPr/>
              <a:t>10</a:t>
            </a:fld>
            <a:endParaRPr lang="en-ZA"/>
          </a:p>
        </p:txBody>
      </p:sp>
    </p:spTree>
    <p:extLst>
      <p:ext uri="{BB962C8B-B14F-4D97-AF65-F5344CB8AC3E}">
        <p14:creationId xmlns:p14="http://schemas.microsoft.com/office/powerpoint/2010/main" val="2130327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9FAC28-E75D-48F8-8DA7-404D24A417D9}" type="slidenum">
              <a:rPr lang="en-ZA" smtClean="0"/>
              <a:pPr/>
              <a:t>11</a:t>
            </a:fld>
            <a:endParaRPr lang="en-ZA"/>
          </a:p>
        </p:txBody>
      </p:sp>
    </p:spTree>
    <p:extLst>
      <p:ext uri="{BB962C8B-B14F-4D97-AF65-F5344CB8AC3E}">
        <p14:creationId xmlns:p14="http://schemas.microsoft.com/office/powerpoint/2010/main" val="2637031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229FAC28-E75D-48F8-8DA7-404D24A417D9}" type="slidenum">
              <a:rPr lang="en-ZA" smtClean="0"/>
              <a:pPr/>
              <a:t>12</a:t>
            </a:fld>
            <a:endParaRPr lang="en-ZA"/>
          </a:p>
        </p:txBody>
      </p:sp>
    </p:spTree>
    <p:extLst>
      <p:ext uri="{BB962C8B-B14F-4D97-AF65-F5344CB8AC3E}">
        <p14:creationId xmlns:p14="http://schemas.microsoft.com/office/powerpoint/2010/main" val="205894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A9EA2537-4013-4EF6-889C-DF46DE51CC02}" type="datetimeFigureOut">
              <a:rPr lang="en-US" smtClean="0"/>
              <a:pPr/>
              <a:t>3/11/2016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40A1E62-144B-4C6C-8370-6181F3421B1B}" type="slidenum">
              <a:rPr lang="en-ZA" smtClean="0"/>
              <a:pPr/>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9EA2537-4013-4EF6-889C-DF46DE51CC02}" type="datetimeFigureOut">
              <a:rPr lang="en-US" smtClean="0"/>
              <a:pPr/>
              <a:t>3/11/2016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40A1E62-144B-4C6C-8370-6181F3421B1B}"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9EA2537-4013-4EF6-889C-DF46DE51CC02}" type="datetimeFigureOut">
              <a:rPr lang="en-US" smtClean="0"/>
              <a:pPr/>
              <a:t>3/11/2016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40A1E62-144B-4C6C-8370-6181F3421B1B}"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A9EA2537-4013-4EF6-889C-DF46DE51CC02}" type="datetimeFigureOut">
              <a:rPr lang="en-US" smtClean="0"/>
              <a:pPr/>
              <a:t>3/11/2016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40A1E62-144B-4C6C-8370-6181F3421B1B}" type="slidenum">
              <a:rPr lang="en-ZA" smtClean="0"/>
              <a:pPr/>
              <a:t>‹#›</a:t>
            </a:fld>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EA2537-4013-4EF6-889C-DF46DE51CC02}" type="datetimeFigureOut">
              <a:rPr lang="en-US" smtClean="0"/>
              <a:pPr/>
              <a:t>3/11/2016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940A1E62-144B-4C6C-8370-6181F3421B1B}" type="slidenum">
              <a:rPr lang="en-ZA" smtClean="0"/>
              <a:pPr/>
              <a:t>‹#›</a:t>
            </a:fld>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A9EA2537-4013-4EF6-889C-DF46DE51CC02}" type="datetimeFigureOut">
              <a:rPr lang="en-US" smtClean="0"/>
              <a:pPr/>
              <a:t>3/11/2016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40A1E62-144B-4C6C-8370-6181F3421B1B}" type="slidenum">
              <a:rPr lang="en-ZA" smtClean="0"/>
              <a:pPr/>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A9EA2537-4013-4EF6-889C-DF46DE51CC02}" type="datetimeFigureOut">
              <a:rPr lang="en-US" smtClean="0"/>
              <a:pPr/>
              <a:t>3/11/2016</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940A1E62-144B-4C6C-8370-6181F3421B1B}" type="slidenum">
              <a:rPr lang="en-ZA" smtClean="0"/>
              <a:pPr/>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A9EA2537-4013-4EF6-889C-DF46DE51CC02}" type="datetimeFigureOut">
              <a:rPr lang="en-US" smtClean="0"/>
              <a:pPr/>
              <a:t>3/11/2016</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940A1E62-144B-4C6C-8370-6181F3421B1B}" type="slidenum">
              <a:rPr lang="en-ZA" smtClean="0"/>
              <a:pPr/>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A2537-4013-4EF6-889C-DF46DE51CC02}" type="datetimeFigureOut">
              <a:rPr lang="en-US" smtClean="0"/>
              <a:pPr/>
              <a:t>3/11/2016</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940A1E62-144B-4C6C-8370-6181F3421B1B}" type="slidenum">
              <a:rPr lang="en-ZA" smtClean="0"/>
              <a:pPr/>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A2537-4013-4EF6-889C-DF46DE51CC02}" type="datetimeFigureOut">
              <a:rPr lang="en-US" smtClean="0"/>
              <a:pPr/>
              <a:t>3/11/2016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40A1E62-144B-4C6C-8370-6181F3421B1B}" type="slidenum">
              <a:rPr lang="en-ZA" smtClean="0"/>
              <a:pPr/>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EA2537-4013-4EF6-889C-DF46DE51CC02}" type="datetimeFigureOut">
              <a:rPr lang="en-US" smtClean="0"/>
              <a:pPr/>
              <a:t>3/11/2016</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940A1E62-144B-4C6C-8370-6181F3421B1B}"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40000">
              <a:schemeClr val="bg1">
                <a:tint val="45000"/>
                <a:shade val="99000"/>
                <a:satMod val="350000"/>
              </a:schemeClr>
            </a:gs>
            <a:gs pos="100000">
              <a:schemeClr val="bg1">
                <a:shade val="20000"/>
                <a:satMod val="255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A2537-4013-4EF6-889C-DF46DE51CC02}" type="datetimeFigureOut">
              <a:rPr lang="en-US" smtClean="0"/>
              <a:pPr/>
              <a:t>3/11/2016</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1E62-144B-4C6C-8370-6181F3421B1B}" type="slidenum">
              <a:rPr lang="en-ZA" smtClean="0"/>
              <a:pPr/>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3" Type="http://schemas.openxmlformats.org/officeDocument/2006/relationships/tags" Target="../tags/tag3.xml"/><Relationship Id="rId21" Type="http://schemas.openxmlformats.org/officeDocument/2006/relationships/slideLayout" Target="../slideLayouts/slideLayout2.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image" Target="../media/image1.jpeg"/><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tags" Target="../tags/tag22.xml"/><Relationship Id="rId16" Type="http://schemas.openxmlformats.org/officeDocument/2006/relationships/image" Target="../media/image1.jpe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notesSlide" Target="../notesSlides/notesSlide10.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3" Type="http://schemas.openxmlformats.org/officeDocument/2006/relationships/tags" Target="../tags/tag36.xml"/><Relationship Id="rId21" Type="http://schemas.openxmlformats.org/officeDocument/2006/relationships/notesSlide" Target="../notesSlides/notesSlide11.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tags" Target="../tags/tag52.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Layout" Target="../slideLayouts/slideLayout2.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image" Target="../media/image1.jpeg"/><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0042"/>
            <a:ext cx="7772400" cy="4000528"/>
          </a:xfrm>
        </p:spPr>
        <p:txBody>
          <a:bodyPr>
            <a:normAutofit/>
          </a:bodyPr>
          <a:lstStyle/>
          <a:p>
            <a:r>
              <a:rPr lang="en-ZA" dirty="0"/>
              <a:t/>
            </a:r>
            <a:br>
              <a:rPr lang="en-ZA" dirty="0"/>
            </a:br>
            <a:r>
              <a:rPr lang="en-ZA" dirty="0" smtClean="0"/>
              <a:t/>
            </a:r>
            <a:br>
              <a:rPr lang="en-ZA" dirty="0" smtClean="0"/>
            </a:br>
            <a:endParaRPr lang="en-ZA" sz="4000" dirty="0">
              <a:solidFill>
                <a:schemeClr val="tx1">
                  <a:lumMod val="95000"/>
                  <a:lumOff val="5000"/>
                </a:schemeClr>
              </a:solidFill>
            </a:endParaRPr>
          </a:p>
        </p:txBody>
      </p:sp>
      <p:sp>
        <p:nvSpPr>
          <p:cNvPr id="3" name="Subtitle 2"/>
          <p:cNvSpPr>
            <a:spLocks noGrp="1"/>
          </p:cNvSpPr>
          <p:nvPr>
            <p:ph type="subTitle" idx="1"/>
          </p:nvPr>
        </p:nvSpPr>
        <p:spPr>
          <a:xfrm>
            <a:off x="1043608" y="3501008"/>
            <a:ext cx="6785920" cy="3356992"/>
          </a:xfrm>
        </p:spPr>
        <p:txBody>
          <a:bodyPr>
            <a:noAutofit/>
          </a:bodyPr>
          <a:lstStyle/>
          <a:p>
            <a:r>
              <a:rPr lang="en-ZA" b="1" dirty="0" smtClean="0">
                <a:solidFill>
                  <a:schemeClr val="tx1"/>
                </a:solidFill>
              </a:rPr>
              <a:t>ICN Agency Effectiveness workshop</a:t>
            </a:r>
          </a:p>
          <a:p>
            <a:endParaRPr lang="en-ZA" sz="2800" b="1" dirty="0" smtClean="0">
              <a:solidFill>
                <a:schemeClr val="tx1"/>
              </a:solidFill>
            </a:endParaRPr>
          </a:p>
          <a:p>
            <a:r>
              <a:rPr lang="en-ZA" sz="2800" b="1" dirty="0" smtClean="0">
                <a:solidFill>
                  <a:schemeClr val="tx1"/>
                </a:solidFill>
              </a:rPr>
              <a:t>Mr. Mihe Heinrich Gaomab II</a:t>
            </a:r>
          </a:p>
          <a:p>
            <a:r>
              <a:rPr lang="en-ZA" sz="2400" dirty="0" smtClean="0">
                <a:solidFill>
                  <a:schemeClr val="tx1"/>
                </a:solidFill>
              </a:rPr>
              <a:t>Chief Executive Officer</a:t>
            </a:r>
          </a:p>
          <a:p>
            <a:r>
              <a:rPr lang="en-ZA" sz="2000" dirty="0" smtClean="0">
                <a:solidFill>
                  <a:schemeClr val="tx1"/>
                </a:solidFill>
              </a:rPr>
              <a:t>Gaborone, Botswana</a:t>
            </a:r>
          </a:p>
          <a:p>
            <a:r>
              <a:rPr lang="en-ZA" sz="2000" smtClean="0">
                <a:solidFill>
                  <a:schemeClr val="tx1"/>
                </a:solidFill>
              </a:rPr>
              <a:t>10 - 11 </a:t>
            </a:r>
            <a:r>
              <a:rPr lang="en-ZA" sz="2000" dirty="0" smtClean="0">
                <a:solidFill>
                  <a:schemeClr val="tx1"/>
                </a:solidFill>
              </a:rPr>
              <a:t>March 2016</a:t>
            </a:r>
          </a:p>
          <a:p>
            <a:endParaRPr lang="en-ZA" sz="2600" b="1" dirty="0" smtClean="0">
              <a:solidFill>
                <a:srgbClr val="002060"/>
              </a:solidFill>
            </a:endParaRPr>
          </a:p>
        </p:txBody>
      </p:sp>
      <p:pic>
        <p:nvPicPr>
          <p:cNvPr id="4" name="Picture 3" descr="NaCC Logo-01.jpg"/>
          <p:cNvPicPr/>
          <p:nvPr/>
        </p:nvPicPr>
        <p:blipFill>
          <a:blip r:embed="rId2" cstate="print"/>
          <a:srcRect l="21423" t="11240" r="22314" b="48300"/>
          <a:stretch>
            <a:fillRect/>
          </a:stretch>
        </p:blipFill>
        <p:spPr bwMode="auto">
          <a:xfrm>
            <a:off x="1071538" y="357166"/>
            <a:ext cx="6929486" cy="23517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a:bodyPr>
          <a:lstStyle/>
          <a:p>
            <a:r>
              <a:rPr lang="en-ZA" sz="3200" dirty="0" smtClean="0">
                <a:solidFill>
                  <a:schemeClr val="accent1">
                    <a:lumMod val="40000"/>
                    <a:lumOff val="60000"/>
                  </a:schemeClr>
                </a:solidFill>
                <a:latin typeface="Arial" panose="020B0604020202020204" pitchFamily="34" charset="0"/>
                <a:cs typeface="Arial" panose="020B0604020202020204" pitchFamily="34" charset="0"/>
              </a:rPr>
              <a:t>A Note on the Organisational Life Cycle</a:t>
            </a:r>
            <a:endParaRPr lang="en-ZA" sz="32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4784"/>
            <a:ext cx="8229600" cy="4641379"/>
          </a:xfrm>
        </p:spPr>
        <p:txBody>
          <a:bodyPr>
            <a:normAutofit/>
          </a:bodyPr>
          <a:lstStyle/>
          <a:p>
            <a:pPr algn="just">
              <a:lnSpc>
                <a:spcPct val="80000"/>
              </a:lnSpc>
              <a:buNone/>
              <a:defRPr/>
            </a:pPr>
            <a:endParaRPr lang="en-US" b="1" dirty="0" smtClean="0">
              <a:solidFill>
                <a:srgbClr val="002060"/>
              </a:solidFill>
              <a:latin typeface="Calibri" pitchFamily="34" charset="0"/>
              <a:cs typeface="Calibri" pitchFamily="34" charset="0"/>
            </a:endParaRPr>
          </a:p>
          <a:p>
            <a:pPr algn="just">
              <a:buNone/>
            </a:pPr>
            <a:endParaRPr lang="en-ZA" dirty="0"/>
          </a:p>
        </p:txBody>
      </p:sp>
      <p:sp>
        <p:nvSpPr>
          <p:cNvPr id="7" name="Content Placeholder 2"/>
          <p:cNvSpPr txBox="1">
            <a:spLocks/>
          </p:cNvSpPr>
          <p:nvPr/>
        </p:nvSpPr>
        <p:spPr>
          <a:xfrm>
            <a:off x="36512" y="2245568"/>
            <a:ext cx="9144000" cy="4495800"/>
          </a:xfrm>
          <a:prstGeom prst="rect">
            <a:avLst/>
          </a:prstGeom>
        </p:spPr>
        <p:txBody>
          <a:bodyPr vert="horz" lIns="91440" tIns="45720" rIns="91440" bIns="45720" rtlCol="0">
            <a:normAutofit/>
          </a:bodyPr>
          <a:lstStyle/>
          <a:p>
            <a:pPr marL="0" marR="0" lvl="1" indent="-274638" defTabSz="914400" eaLnBrk="1" fontAlgn="auto" latinLnBrk="0" hangingPunct="1">
              <a:lnSpc>
                <a:spcPct val="100000"/>
              </a:lnSpc>
              <a:spcBef>
                <a:spcPts val="0"/>
              </a:spcBef>
              <a:spcAft>
                <a:spcPts val="0"/>
              </a:spcAft>
              <a:buClrTx/>
              <a:buSzTx/>
              <a:buFontTx/>
              <a:buChar char="-"/>
              <a:tabLst/>
              <a:defRPr/>
            </a:pPr>
            <a:endParaRPr kumimoji="0" lang="en-US" sz="2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274638"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2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1" indent="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defTabSz="91440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8" name="Freeform 7"/>
          <p:cNvSpPr/>
          <p:nvPr/>
        </p:nvSpPr>
        <p:spPr>
          <a:xfrm>
            <a:off x="798512" y="3669466"/>
            <a:ext cx="6896100" cy="2272046"/>
          </a:xfrm>
          <a:custGeom>
            <a:avLst/>
            <a:gdLst>
              <a:gd name="connsiteX0" fmla="*/ 0 w 6096000"/>
              <a:gd name="connsiteY0" fmla="*/ 2271802 h 2272046"/>
              <a:gd name="connsiteX1" fmla="*/ 863600 w 6096000"/>
              <a:gd name="connsiteY1" fmla="*/ 2195602 h 2272046"/>
              <a:gd name="connsiteX2" fmla="*/ 2311400 w 6096000"/>
              <a:gd name="connsiteY2" fmla="*/ 1801902 h 2272046"/>
              <a:gd name="connsiteX3" fmla="*/ 4279900 w 6096000"/>
              <a:gd name="connsiteY3" fmla="*/ 100102 h 2272046"/>
              <a:gd name="connsiteX4" fmla="*/ 6096000 w 6096000"/>
              <a:gd name="connsiteY4" fmla="*/ 189002 h 2272046"/>
              <a:gd name="connsiteX5" fmla="*/ 6096000 w 6096000"/>
              <a:gd name="connsiteY5" fmla="*/ 189002 h 227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2272046">
                <a:moveTo>
                  <a:pt x="0" y="2271802"/>
                </a:moveTo>
                <a:cubicBezTo>
                  <a:pt x="239183" y="2272860"/>
                  <a:pt x="478367" y="2273919"/>
                  <a:pt x="863600" y="2195602"/>
                </a:cubicBezTo>
                <a:cubicBezTo>
                  <a:pt x="1248833" y="2117285"/>
                  <a:pt x="1742017" y="2151152"/>
                  <a:pt x="2311400" y="1801902"/>
                </a:cubicBezTo>
                <a:cubicBezTo>
                  <a:pt x="2880783" y="1452652"/>
                  <a:pt x="3649133" y="368919"/>
                  <a:pt x="4279900" y="100102"/>
                </a:cubicBezTo>
                <a:cubicBezTo>
                  <a:pt x="4910667" y="-168715"/>
                  <a:pt x="6096000" y="189002"/>
                  <a:pt x="6096000" y="189002"/>
                </a:cubicBezTo>
                <a:lnTo>
                  <a:pt x="6096000" y="189002"/>
                </a:lnTo>
              </a:path>
            </a:pathLst>
          </a:custGeom>
          <a:noFill/>
          <a:ln w="3810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9" name="Freeform 8"/>
          <p:cNvSpPr/>
          <p:nvPr/>
        </p:nvSpPr>
        <p:spPr>
          <a:xfrm>
            <a:off x="6538912" y="2994868"/>
            <a:ext cx="1536700" cy="626492"/>
          </a:xfrm>
          <a:custGeom>
            <a:avLst/>
            <a:gdLst>
              <a:gd name="connsiteX0" fmla="*/ 0 w 1536700"/>
              <a:gd name="connsiteY0" fmla="*/ 571500 h 626492"/>
              <a:gd name="connsiteX1" fmla="*/ 609600 w 1536700"/>
              <a:gd name="connsiteY1" fmla="*/ 571500 h 626492"/>
              <a:gd name="connsiteX2" fmla="*/ 1536700 w 1536700"/>
              <a:gd name="connsiteY2" fmla="*/ 0 h 626492"/>
            </a:gdLst>
            <a:ahLst/>
            <a:cxnLst>
              <a:cxn ang="0">
                <a:pos x="connsiteX0" y="connsiteY0"/>
              </a:cxn>
              <a:cxn ang="0">
                <a:pos x="connsiteX1" y="connsiteY1"/>
              </a:cxn>
              <a:cxn ang="0">
                <a:pos x="connsiteX2" y="connsiteY2"/>
              </a:cxn>
            </a:cxnLst>
            <a:rect l="l" t="t" r="r" b="b"/>
            <a:pathLst>
              <a:path w="1536700" h="626492">
                <a:moveTo>
                  <a:pt x="0" y="571500"/>
                </a:moveTo>
                <a:cubicBezTo>
                  <a:pt x="176741" y="619125"/>
                  <a:pt x="353483" y="666750"/>
                  <a:pt x="609600" y="571500"/>
                </a:cubicBezTo>
                <a:cubicBezTo>
                  <a:pt x="865717" y="476250"/>
                  <a:pt x="1201208" y="238125"/>
                  <a:pt x="1536700" y="0"/>
                </a:cubicBezTo>
              </a:path>
            </a:pathLst>
          </a:custGeom>
          <a:noFill/>
          <a:ln w="38100" cap="flat" cmpd="sng" algn="ctr">
            <a:solidFill>
              <a:schemeClr val="bg1">
                <a:lumMod val="50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ysClr val="windowText" lastClr="000000"/>
              </a:solidFill>
              <a:effectLst/>
              <a:uLnTx/>
              <a:uFillTx/>
              <a:latin typeface="Arial" panose="020B0604020202020204" pitchFamily="34" charset="0"/>
              <a:cs typeface="Arial" panose="020B0604020202020204" pitchFamily="34" charset="0"/>
            </a:endParaRPr>
          </a:p>
        </p:txBody>
      </p:sp>
      <p:cxnSp>
        <p:nvCxnSpPr>
          <p:cNvPr id="10" name="Straight Arrow Connector 9"/>
          <p:cNvCxnSpPr/>
          <p:nvPr/>
        </p:nvCxnSpPr>
        <p:spPr>
          <a:xfrm>
            <a:off x="646112" y="6131768"/>
            <a:ext cx="7696200" cy="0"/>
          </a:xfrm>
          <a:prstGeom prst="straightConnector1">
            <a:avLst/>
          </a:prstGeom>
          <a:noFill/>
          <a:ln w="57150" cap="flat" cmpd="sng" algn="ctr">
            <a:solidFill>
              <a:schemeClr val="bg1">
                <a:lumMod val="50000"/>
              </a:schemeClr>
            </a:solidFill>
            <a:prstDash val="solid"/>
            <a:tailEnd type="arrow"/>
          </a:ln>
          <a:effectLst/>
        </p:spPr>
      </p:cxnSp>
      <p:cxnSp>
        <p:nvCxnSpPr>
          <p:cNvPr id="11" name="Straight Arrow Connector 10"/>
          <p:cNvCxnSpPr/>
          <p:nvPr/>
        </p:nvCxnSpPr>
        <p:spPr>
          <a:xfrm flipV="1">
            <a:off x="646112" y="2474168"/>
            <a:ext cx="0" cy="3657600"/>
          </a:xfrm>
          <a:prstGeom prst="straightConnector1">
            <a:avLst/>
          </a:prstGeom>
          <a:noFill/>
          <a:ln w="57150" cap="flat" cmpd="sng" algn="ctr">
            <a:solidFill>
              <a:schemeClr val="bg1">
                <a:lumMod val="50000"/>
              </a:schemeClr>
            </a:solidFill>
            <a:prstDash val="solid"/>
            <a:tailEnd type="arrow"/>
          </a:ln>
          <a:effectLst/>
        </p:spPr>
      </p:cxnSp>
      <p:sp>
        <p:nvSpPr>
          <p:cNvPr id="12" name="TextBox 11"/>
          <p:cNvSpPr txBox="1"/>
          <p:nvPr/>
        </p:nvSpPr>
        <p:spPr>
          <a:xfrm>
            <a:off x="188912" y="3464768"/>
            <a:ext cx="400110" cy="838200"/>
          </a:xfrm>
          <a:prstGeom prst="rect">
            <a:avLst/>
          </a:prstGeom>
          <a:noFill/>
        </p:spPr>
        <p:txBody>
          <a:bodyPr vert="vert270" wrap="square" rtlCol="0">
            <a:spAutoFit/>
          </a:bodyPr>
          <a:lstStyle/>
          <a:p>
            <a:r>
              <a:rPr lang="en-ZA" sz="1400" b="1" dirty="0" smtClean="0">
                <a:latin typeface="Arial" panose="020B0604020202020204" pitchFamily="34" charset="0"/>
                <a:cs typeface="Arial" panose="020B0604020202020204" pitchFamily="34" charset="0"/>
              </a:rPr>
              <a:t>Growth</a:t>
            </a:r>
            <a:endParaRPr lang="en-ZA" sz="1400" b="1" dirty="0">
              <a:latin typeface="Arial" panose="020B0604020202020204" pitchFamily="34" charset="0"/>
              <a:cs typeface="Arial" panose="020B0604020202020204" pitchFamily="34" charset="0"/>
            </a:endParaRPr>
          </a:p>
        </p:txBody>
      </p:sp>
      <p:sp>
        <p:nvSpPr>
          <p:cNvPr id="13" name="TextBox 12"/>
          <p:cNvSpPr txBox="1"/>
          <p:nvPr/>
        </p:nvSpPr>
        <p:spPr>
          <a:xfrm>
            <a:off x="3160712" y="6360368"/>
            <a:ext cx="2895600" cy="307777"/>
          </a:xfrm>
          <a:prstGeom prst="rect">
            <a:avLst/>
          </a:prstGeom>
          <a:noFill/>
        </p:spPr>
        <p:txBody>
          <a:bodyPr wrap="square" rtlCol="0">
            <a:spAutoFit/>
          </a:bodyPr>
          <a:lstStyle/>
          <a:p>
            <a:pPr algn="ctr"/>
            <a:r>
              <a:rPr lang="en-ZA" sz="1400" b="1" dirty="0" smtClean="0">
                <a:latin typeface="Arial" panose="020B0604020202020204" pitchFamily="34" charset="0"/>
                <a:cs typeface="Arial" panose="020B0604020202020204" pitchFamily="34" charset="0"/>
              </a:rPr>
              <a:t>Time</a:t>
            </a:r>
            <a:endParaRPr lang="en-ZA" sz="1400" b="1" dirty="0">
              <a:latin typeface="Arial" panose="020B0604020202020204" pitchFamily="34" charset="0"/>
              <a:cs typeface="Arial" panose="020B0604020202020204" pitchFamily="34" charset="0"/>
            </a:endParaRPr>
          </a:p>
        </p:txBody>
      </p:sp>
      <p:sp>
        <p:nvSpPr>
          <p:cNvPr id="14" name="Rectangle 13"/>
          <p:cNvSpPr/>
          <p:nvPr/>
        </p:nvSpPr>
        <p:spPr>
          <a:xfrm>
            <a:off x="646112" y="5369768"/>
            <a:ext cx="1409700" cy="762000"/>
          </a:xfrm>
          <a:prstGeom prst="rect">
            <a:avLst/>
          </a:prstGeom>
          <a:noFill/>
          <a:ln w="25400" cap="flat" cmpd="sng" algn="ctr">
            <a:solidFill>
              <a:schemeClr val="bg1">
                <a:lumMod val="50000"/>
              </a:schemeClr>
            </a:solidFill>
            <a:prstDash val="sysDash"/>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Inception</a:t>
            </a:r>
            <a:endParaRPr kumimoji="0" lang="en-ZA"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5" name="Rectangle 14"/>
          <p:cNvSpPr/>
          <p:nvPr/>
        </p:nvSpPr>
        <p:spPr>
          <a:xfrm>
            <a:off x="2055812" y="4805489"/>
            <a:ext cx="1409700" cy="1326279"/>
          </a:xfrm>
          <a:prstGeom prst="rect">
            <a:avLst/>
          </a:prstGeom>
          <a:noFill/>
          <a:ln w="25400" cap="flat" cmpd="sng" algn="ctr">
            <a:solidFill>
              <a:schemeClr val="bg1">
                <a:lumMod val="50000"/>
              </a:schemeClr>
            </a:solidFill>
            <a:prstDash val="sysDash"/>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Early Development</a:t>
            </a:r>
            <a:endParaRPr kumimoji="0" lang="en-ZA"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6" name="Rectangle 15"/>
          <p:cNvSpPr/>
          <p:nvPr/>
        </p:nvSpPr>
        <p:spPr>
          <a:xfrm>
            <a:off x="3465512" y="4226768"/>
            <a:ext cx="1409700" cy="1905000"/>
          </a:xfrm>
          <a:prstGeom prst="rect">
            <a:avLst/>
          </a:prstGeom>
          <a:noFill/>
          <a:ln w="25400" cap="flat" cmpd="sng" algn="ctr">
            <a:solidFill>
              <a:schemeClr val="bg1">
                <a:lumMod val="50000"/>
              </a:schemeClr>
            </a:solidFill>
            <a:prstDash val="sysDash"/>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Growth</a:t>
            </a:r>
            <a:endParaRPr kumimoji="0" lang="en-ZA"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7" name="Rectangle 16"/>
          <p:cNvSpPr/>
          <p:nvPr/>
        </p:nvSpPr>
        <p:spPr>
          <a:xfrm>
            <a:off x="4875212" y="3308114"/>
            <a:ext cx="1409700" cy="2823654"/>
          </a:xfrm>
          <a:prstGeom prst="rect">
            <a:avLst/>
          </a:prstGeom>
          <a:noFill/>
          <a:ln w="25400" cap="flat" cmpd="sng" algn="ctr">
            <a:solidFill>
              <a:schemeClr val="bg1">
                <a:lumMod val="50000"/>
              </a:schemeClr>
            </a:solidFill>
            <a:prstDash val="sysDash"/>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Maturity</a:t>
            </a:r>
            <a:endParaRPr kumimoji="0" lang="en-ZA"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8" name="Rectangle 17"/>
          <p:cNvSpPr/>
          <p:nvPr/>
        </p:nvSpPr>
        <p:spPr>
          <a:xfrm>
            <a:off x="6284912" y="3883868"/>
            <a:ext cx="1409700" cy="2247900"/>
          </a:xfrm>
          <a:prstGeom prst="rect">
            <a:avLst/>
          </a:prstGeom>
          <a:noFill/>
          <a:ln w="25400" cap="flat" cmpd="sng" algn="ctr">
            <a:solidFill>
              <a:schemeClr val="bg1">
                <a:lumMod val="50000"/>
              </a:schemeClr>
            </a:solidFill>
            <a:prstDash val="sysDash"/>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Decline</a:t>
            </a:r>
            <a:endParaRPr kumimoji="0" lang="en-ZA"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19" name="Rectangle 18"/>
          <p:cNvSpPr/>
          <p:nvPr/>
        </p:nvSpPr>
        <p:spPr>
          <a:xfrm>
            <a:off x="6284912" y="2626568"/>
            <a:ext cx="1409700" cy="1257300"/>
          </a:xfrm>
          <a:prstGeom prst="rect">
            <a:avLst/>
          </a:prstGeom>
          <a:noFill/>
          <a:ln w="25400" cap="flat" cmpd="sng" algn="ctr">
            <a:solidFill>
              <a:schemeClr val="bg1">
                <a:lumMod val="50000"/>
              </a:schemeClr>
            </a:solidFill>
            <a:prstDash val="sysDash"/>
          </a:ln>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ZA" sz="1400" b="1" i="0" u="none" strike="noStrike" kern="0" cap="none" spc="0" normalizeH="0" baseline="0" noProof="0" dirty="0" smtClean="0">
                <a:ln>
                  <a:noFill/>
                </a:ln>
                <a:solidFill>
                  <a:sysClr val="windowText" lastClr="000000"/>
                </a:solidFill>
                <a:effectLst/>
                <a:uLnTx/>
                <a:uFillTx/>
                <a:latin typeface="Arial" panose="020B0604020202020204" pitchFamily="34" charset="0"/>
                <a:cs typeface="Arial" panose="020B0604020202020204" pitchFamily="34" charset="0"/>
              </a:rPr>
              <a:t>Renewal</a:t>
            </a:r>
            <a:endParaRPr kumimoji="0" lang="en-ZA" sz="14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20" name="Rectangle 19"/>
          <p:cNvSpPr/>
          <p:nvPr/>
        </p:nvSpPr>
        <p:spPr>
          <a:xfrm>
            <a:off x="646112" y="1583903"/>
            <a:ext cx="7696200" cy="461665"/>
          </a:xfrm>
          <a:prstGeom prst="rect">
            <a:avLst/>
          </a:prstGeom>
        </p:spPr>
        <p:txBody>
          <a:bodyPr wrap="square">
            <a:spAutoFit/>
          </a:bodyPr>
          <a:lstStyle/>
          <a:p>
            <a:pPr lvl="0" algn="ctr"/>
            <a:r>
              <a:rPr lang="en-US" sz="1200" b="1" dirty="0">
                <a:solidFill>
                  <a:prstClr val="black"/>
                </a:solidFill>
                <a:latin typeface="Arial" panose="020B0604020202020204" pitchFamily="34" charset="0"/>
                <a:cs typeface="Arial" panose="020B0604020202020204" pitchFamily="34" charset="0"/>
              </a:rPr>
              <a:t>According to organisational theorists all organisations pass through predictable stages of growth, and their strategies and structures and activities correspond with the stage of growth </a:t>
            </a:r>
          </a:p>
        </p:txBody>
      </p:sp>
      <p:pic>
        <p:nvPicPr>
          <p:cNvPr id="21" name="Picture 5" descr="NaCC Logo-01.jpg"/>
          <p:cNvPicPr>
            <a:picLocks noChangeAspect="1" noChangeArrowheads="1"/>
          </p:cNvPicPr>
          <p:nvPr/>
        </p:nvPicPr>
        <p:blipFill>
          <a:blip r:embed="rId3" cstate="print"/>
          <a:srcRect l="21423" t="11240" r="22314" b="48300"/>
          <a:stretch>
            <a:fillRect/>
          </a:stretch>
        </p:blipFill>
        <p:spPr bwMode="auto">
          <a:xfrm>
            <a:off x="7415808" y="6368346"/>
            <a:ext cx="1728192" cy="489654"/>
          </a:xfrm>
          <a:prstGeom prst="rect">
            <a:avLst/>
          </a:prstGeom>
          <a:noFill/>
          <a:ln w="9525">
            <a:noFill/>
            <a:miter lim="800000"/>
            <a:headEnd/>
            <a:tailEnd/>
          </a:ln>
        </p:spPr>
      </p:pic>
    </p:spTree>
    <p:extLst>
      <p:ext uri="{BB962C8B-B14F-4D97-AF65-F5344CB8AC3E}">
        <p14:creationId xmlns:p14="http://schemas.microsoft.com/office/powerpoint/2010/main" val="55222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a:bodyPr>
          <a:lstStyle/>
          <a:p>
            <a:r>
              <a:rPr lang="en-ZA" dirty="0" smtClean="0">
                <a:solidFill>
                  <a:schemeClr val="accent1">
                    <a:lumMod val="40000"/>
                    <a:lumOff val="60000"/>
                  </a:schemeClr>
                </a:solidFill>
                <a:latin typeface="Arial" panose="020B0604020202020204" pitchFamily="34" charset="0"/>
                <a:cs typeface="Arial" panose="020B0604020202020204" pitchFamily="34" charset="0"/>
              </a:rPr>
              <a:t>Current situation</a:t>
            </a:r>
            <a:endParaRPr lang="en-ZA"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4784"/>
            <a:ext cx="8229600" cy="4641379"/>
          </a:xfrm>
        </p:spPr>
        <p:txBody>
          <a:bodyPr>
            <a:normAutofit fontScale="85000" lnSpcReduction="20000"/>
          </a:bodyPr>
          <a:lstStyle/>
          <a:p>
            <a:pPr algn="just">
              <a:lnSpc>
                <a:spcPct val="80000"/>
              </a:lnSpc>
              <a:defRPr/>
            </a:pPr>
            <a:r>
              <a:rPr lang="en-ZA" sz="1800" dirty="0" smtClean="0">
                <a:latin typeface="Arial" pitchFamily="34" charset="0"/>
                <a:cs typeface="Arial" pitchFamily="34" charset="0"/>
              </a:rPr>
              <a:t>The developmental status of the NaCC lies between Stage II and III</a:t>
            </a:r>
          </a:p>
          <a:p>
            <a:pPr algn="just">
              <a:lnSpc>
                <a:spcPct val="80000"/>
              </a:lnSpc>
              <a:defRPr/>
            </a:pPr>
            <a:endParaRPr lang="en-ZA" sz="1800" dirty="0" smtClean="0">
              <a:latin typeface="Arial" pitchFamily="34" charset="0"/>
              <a:cs typeface="Arial" pitchFamily="34" charset="0"/>
            </a:endParaRPr>
          </a:p>
          <a:p>
            <a:pPr algn="just">
              <a:lnSpc>
                <a:spcPct val="80000"/>
              </a:lnSpc>
              <a:buNone/>
              <a:defRPr/>
            </a:pPr>
            <a:endParaRPr lang="en-ZA" sz="1800" dirty="0" smtClean="0">
              <a:latin typeface="Arial" pitchFamily="34" charset="0"/>
              <a:cs typeface="Arial" pitchFamily="34" charset="0"/>
            </a:endParaRPr>
          </a:p>
          <a:p>
            <a:pPr algn="just">
              <a:lnSpc>
                <a:spcPct val="80000"/>
              </a:lnSpc>
              <a:defRPr/>
            </a:pPr>
            <a:r>
              <a:rPr lang="en-ZA" sz="1800" dirty="0" smtClean="0">
                <a:latin typeface="Arial" pitchFamily="34" charset="0"/>
                <a:cs typeface="Arial" pitchFamily="34" charset="0"/>
              </a:rPr>
              <a:t>The Commission has seen considerable progress in enforcement, with finalisations of investigations with contraventions, in the glass, agro processing and the health industries.</a:t>
            </a:r>
          </a:p>
          <a:p>
            <a:pPr algn="just">
              <a:lnSpc>
                <a:spcPct val="80000"/>
              </a:lnSpc>
              <a:defRPr/>
            </a:pPr>
            <a:endParaRPr lang="en-ZA" sz="1800" dirty="0" smtClean="0">
              <a:latin typeface="Arial" pitchFamily="34" charset="0"/>
              <a:cs typeface="Arial" pitchFamily="34" charset="0"/>
            </a:endParaRPr>
          </a:p>
          <a:p>
            <a:pPr algn="just">
              <a:lnSpc>
                <a:spcPct val="80000"/>
              </a:lnSpc>
              <a:defRPr/>
            </a:pPr>
            <a:r>
              <a:rPr lang="en-ZA" sz="1800" dirty="0" smtClean="0">
                <a:latin typeface="Arial" pitchFamily="34" charset="0"/>
                <a:cs typeface="Arial" pitchFamily="34" charset="0"/>
              </a:rPr>
              <a:t>Considerable number of mergers and acquisitions cases have been handled since establishment (over 350 cases).</a:t>
            </a:r>
          </a:p>
          <a:p>
            <a:pPr algn="just">
              <a:lnSpc>
                <a:spcPct val="80000"/>
              </a:lnSpc>
              <a:defRPr/>
            </a:pPr>
            <a:endParaRPr lang="en-ZA" sz="1800" dirty="0" smtClean="0">
              <a:latin typeface="Arial" pitchFamily="34" charset="0"/>
              <a:cs typeface="Arial" pitchFamily="34" charset="0"/>
            </a:endParaRPr>
          </a:p>
          <a:p>
            <a:pPr algn="just">
              <a:lnSpc>
                <a:spcPct val="80000"/>
              </a:lnSpc>
              <a:defRPr/>
            </a:pPr>
            <a:r>
              <a:rPr lang="en-ZA" sz="1800" dirty="0" smtClean="0">
                <a:latin typeface="Arial" pitchFamily="34" charset="0"/>
                <a:cs typeface="Arial" pitchFamily="34" charset="0"/>
              </a:rPr>
              <a:t>A number of market studies has been undertaken in the retail, cement, poultry and the automotive industries.</a:t>
            </a:r>
          </a:p>
          <a:p>
            <a:pPr algn="just">
              <a:lnSpc>
                <a:spcPct val="80000"/>
              </a:lnSpc>
              <a:defRPr/>
            </a:pPr>
            <a:endParaRPr lang="en-ZA" sz="1800" dirty="0" smtClean="0">
              <a:latin typeface="Arial" pitchFamily="34" charset="0"/>
              <a:cs typeface="Arial" pitchFamily="34" charset="0"/>
            </a:endParaRPr>
          </a:p>
          <a:p>
            <a:pPr algn="just">
              <a:lnSpc>
                <a:spcPct val="80000"/>
              </a:lnSpc>
              <a:defRPr/>
            </a:pPr>
            <a:r>
              <a:rPr lang="en-ZA" sz="1800" dirty="0" smtClean="0">
                <a:latin typeface="Arial" pitchFamily="34" charset="0"/>
                <a:cs typeface="Arial" pitchFamily="34" charset="0"/>
              </a:rPr>
              <a:t>Stakeholder engagement and advocacy through workshops, media and trade fairs</a:t>
            </a:r>
          </a:p>
          <a:p>
            <a:pPr algn="just">
              <a:lnSpc>
                <a:spcPct val="80000"/>
              </a:lnSpc>
              <a:defRPr/>
            </a:pPr>
            <a:endParaRPr lang="en-ZA" sz="1800" dirty="0" smtClean="0">
              <a:latin typeface="Arial" pitchFamily="34" charset="0"/>
              <a:cs typeface="Arial" pitchFamily="34" charset="0"/>
            </a:endParaRPr>
          </a:p>
          <a:p>
            <a:pPr algn="just">
              <a:lnSpc>
                <a:spcPct val="80000"/>
              </a:lnSpc>
              <a:defRPr/>
            </a:pPr>
            <a:r>
              <a:rPr lang="en-ZA" sz="1800" dirty="0" smtClean="0">
                <a:latin typeface="Arial" pitchFamily="34" charset="0"/>
                <a:cs typeface="Arial" pitchFamily="34" charset="0"/>
              </a:rPr>
              <a:t>Since establishment the Commission has been active in the building and  development of the organizational capacity</a:t>
            </a:r>
          </a:p>
          <a:p>
            <a:pPr algn="just">
              <a:lnSpc>
                <a:spcPct val="80000"/>
              </a:lnSpc>
              <a:defRPr/>
            </a:pPr>
            <a:endParaRPr lang="en-ZA" sz="1800" dirty="0" smtClean="0">
              <a:latin typeface="Arial" pitchFamily="34" charset="0"/>
              <a:cs typeface="Arial" pitchFamily="34" charset="0"/>
            </a:endParaRPr>
          </a:p>
          <a:p>
            <a:pPr algn="just">
              <a:lnSpc>
                <a:spcPct val="80000"/>
              </a:lnSpc>
              <a:defRPr/>
            </a:pPr>
            <a:r>
              <a:rPr lang="en-ZA" sz="1800" dirty="0" smtClean="0">
                <a:latin typeface="Arial" pitchFamily="34" charset="0"/>
                <a:cs typeface="Arial" pitchFamily="34" charset="0"/>
              </a:rPr>
              <a:t>Conclusions of </a:t>
            </a:r>
            <a:r>
              <a:rPr lang="en-ZA" sz="1800" dirty="0" err="1" smtClean="0">
                <a:latin typeface="Arial" pitchFamily="34" charset="0"/>
                <a:cs typeface="Arial" pitchFamily="34" charset="0"/>
              </a:rPr>
              <a:t>MoUs</a:t>
            </a:r>
            <a:r>
              <a:rPr lang="en-ZA" sz="1800" dirty="0" smtClean="0">
                <a:latin typeface="Arial" pitchFamily="34" charset="0"/>
                <a:cs typeface="Arial" pitchFamily="34" charset="0"/>
              </a:rPr>
              <a:t> with sector regulators and the CCSA </a:t>
            </a:r>
          </a:p>
          <a:p>
            <a:pPr algn="just">
              <a:lnSpc>
                <a:spcPct val="80000"/>
              </a:lnSpc>
              <a:defRPr/>
            </a:pPr>
            <a:endParaRPr lang="en-ZA" sz="1800" dirty="0" smtClean="0">
              <a:latin typeface="Arial" pitchFamily="34" charset="0"/>
              <a:cs typeface="Arial" pitchFamily="34" charset="0"/>
            </a:endParaRPr>
          </a:p>
          <a:p>
            <a:pPr algn="just">
              <a:lnSpc>
                <a:spcPct val="80000"/>
              </a:lnSpc>
              <a:defRPr/>
            </a:pPr>
            <a:r>
              <a:rPr lang="en-ZA" sz="1800" dirty="0" smtClean="0">
                <a:latin typeface="Arial" pitchFamily="34" charset="0"/>
                <a:cs typeface="Arial" pitchFamily="34" charset="0"/>
              </a:rPr>
              <a:t>Review of the competition Act</a:t>
            </a:r>
          </a:p>
          <a:p>
            <a:pPr algn="just">
              <a:lnSpc>
                <a:spcPct val="80000"/>
              </a:lnSpc>
              <a:defRPr/>
            </a:pPr>
            <a:endParaRPr lang="en-ZA" sz="1800" dirty="0" smtClean="0">
              <a:latin typeface="Arial" pitchFamily="34" charset="0"/>
              <a:cs typeface="Arial" pitchFamily="34" charset="0"/>
            </a:endParaRPr>
          </a:p>
          <a:p>
            <a:pPr algn="just">
              <a:lnSpc>
                <a:spcPct val="80000"/>
              </a:lnSpc>
              <a:defRPr/>
            </a:pPr>
            <a:r>
              <a:rPr lang="en-ZA" sz="1800" dirty="0" smtClean="0">
                <a:latin typeface="Arial" pitchFamily="34" charset="0"/>
                <a:cs typeface="Arial" pitchFamily="34" charset="0"/>
              </a:rPr>
              <a:t>Finalization of the Competition Policy</a:t>
            </a:r>
          </a:p>
          <a:p>
            <a:pPr algn="just">
              <a:lnSpc>
                <a:spcPct val="80000"/>
              </a:lnSpc>
              <a:defRPr/>
            </a:pPr>
            <a:endParaRPr lang="en-ZA" sz="1800" dirty="0" smtClean="0">
              <a:latin typeface="Arial" pitchFamily="34" charset="0"/>
              <a:cs typeface="Arial" pitchFamily="34" charset="0"/>
            </a:endParaRPr>
          </a:p>
          <a:p>
            <a:pPr algn="just">
              <a:lnSpc>
                <a:spcPct val="80000"/>
              </a:lnSpc>
              <a:defRPr/>
            </a:pPr>
            <a:r>
              <a:rPr lang="en-ZA" sz="1800" dirty="0" smtClean="0">
                <a:latin typeface="Arial" pitchFamily="34" charset="0"/>
                <a:cs typeface="Arial" pitchFamily="34" charset="0"/>
              </a:rPr>
              <a:t>Under the 2015 – 2020 Strategic plan, the Commission has earmarked advocacy as a strategic goal towards the fulfilment of sound competition principles and practices.</a:t>
            </a:r>
          </a:p>
          <a:p>
            <a:pPr algn="just">
              <a:lnSpc>
                <a:spcPct val="80000"/>
              </a:lnSpc>
              <a:defRPr/>
            </a:pPr>
            <a:endParaRPr lang="en-ZA" sz="1800" dirty="0" smtClean="0">
              <a:latin typeface="Arial" pitchFamily="34" charset="0"/>
              <a:cs typeface="Arial" pitchFamily="34" charset="0"/>
            </a:endParaRPr>
          </a:p>
          <a:p>
            <a:pPr algn="just">
              <a:lnSpc>
                <a:spcPct val="80000"/>
              </a:lnSpc>
              <a:defRPr/>
            </a:pPr>
            <a:endParaRPr lang="en-ZA" sz="1800" dirty="0"/>
          </a:p>
        </p:txBody>
      </p:sp>
      <p:pic>
        <p:nvPicPr>
          <p:cNvPr id="5" name="Picture 4" descr="NaCC Logo-01.jpg"/>
          <p:cNvPicPr/>
          <p:nvPr/>
        </p:nvPicPr>
        <p:blipFill>
          <a:blip r:embed="rId3" cstate="print"/>
          <a:srcRect l="21423" t="11240" r="22314" b="48300"/>
          <a:stretch>
            <a:fillRect/>
          </a:stretch>
        </p:blipFill>
        <p:spPr bwMode="auto">
          <a:xfrm>
            <a:off x="6786578" y="5949280"/>
            <a:ext cx="2052635" cy="703946"/>
          </a:xfrm>
          <a:prstGeom prst="rect">
            <a:avLst/>
          </a:prstGeom>
          <a:noFill/>
          <a:ln w="9525">
            <a:noFill/>
            <a:miter lim="800000"/>
            <a:headEnd/>
            <a:tailEnd/>
          </a:ln>
        </p:spPr>
      </p:pic>
    </p:spTree>
    <p:extLst>
      <p:ext uri="{BB962C8B-B14F-4D97-AF65-F5344CB8AC3E}">
        <p14:creationId xmlns:p14="http://schemas.microsoft.com/office/powerpoint/2010/main" val="1492557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869842"/>
          </a:xfrm>
          <a:solidFill>
            <a:srgbClr val="0070C0"/>
          </a:solidFill>
        </p:spPr>
        <p:txBody>
          <a:bodyPr>
            <a:normAutofit/>
          </a:bodyPr>
          <a:lstStyle/>
          <a:p>
            <a:r>
              <a:rPr lang="en-ZA" sz="3200" dirty="0" smtClean="0">
                <a:solidFill>
                  <a:schemeClr val="accent1">
                    <a:lumMod val="40000"/>
                    <a:lumOff val="60000"/>
                  </a:schemeClr>
                </a:solidFill>
                <a:latin typeface="Arial" panose="020B0604020202020204" pitchFamily="34" charset="0"/>
                <a:cs typeface="Arial" panose="020B0604020202020204" pitchFamily="34" charset="0"/>
              </a:rPr>
              <a:t>Situational Analysis </a:t>
            </a:r>
            <a:endParaRPr lang="en-ZA" sz="32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2886"/>
            <a:ext cx="8229600" cy="4641379"/>
          </a:xfrm>
        </p:spPr>
        <p:txBody>
          <a:bodyPr>
            <a:normAutofit/>
          </a:bodyPr>
          <a:lstStyle/>
          <a:p>
            <a:pPr algn="just">
              <a:lnSpc>
                <a:spcPct val="80000"/>
              </a:lnSpc>
              <a:buNone/>
              <a:defRPr/>
            </a:pPr>
            <a:endParaRPr lang="en-US" b="1" dirty="0" smtClean="0">
              <a:latin typeface="Calibri" pitchFamily="34" charset="0"/>
              <a:cs typeface="Calibri" pitchFamily="34" charset="0"/>
            </a:endParaRPr>
          </a:p>
          <a:p>
            <a:pPr algn="just">
              <a:buNone/>
            </a:pPr>
            <a:endParaRPr lang="en-ZA" dirty="0"/>
          </a:p>
        </p:txBody>
      </p:sp>
      <p:sp>
        <p:nvSpPr>
          <p:cNvPr id="29" name="Rectangle 28"/>
          <p:cNvSpPr/>
          <p:nvPr>
            <p:custDataLst>
              <p:tags r:id="rId1"/>
            </p:custDataLst>
          </p:nvPr>
        </p:nvSpPr>
        <p:spPr>
          <a:xfrm>
            <a:off x="1634066" y="1577539"/>
            <a:ext cx="2345163" cy="5195187"/>
          </a:xfrm>
          <a:prstGeom prst="rect">
            <a:avLst/>
          </a:prstGeom>
          <a:solidFill>
            <a:schemeClr val="accent1">
              <a:lumMod val="40000"/>
              <a:lumOff val="60000"/>
            </a:schemeClr>
          </a:solidFill>
          <a:ln w="6350" cap="flat" cmpd="sng" algn="ctr">
            <a:solidFill>
              <a:schemeClr val="accent1">
                <a:lumMod val="40000"/>
                <a:lumOff val="60000"/>
              </a:scheme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effectLst/>
              <a:uLnTx/>
              <a:uFillTx/>
              <a:latin typeface="Calibri"/>
            </a:endParaRPr>
          </a:p>
        </p:txBody>
      </p:sp>
      <p:sp>
        <p:nvSpPr>
          <p:cNvPr id="30" name="Rectangle 49"/>
          <p:cNvSpPr>
            <a:spLocks noChangeAspect="1" noChangeArrowheads="1"/>
          </p:cNvSpPr>
          <p:nvPr>
            <p:custDataLst>
              <p:tags r:id="rId2"/>
            </p:custDataLst>
          </p:nvPr>
        </p:nvSpPr>
        <p:spPr bwMode="gray">
          <a:xfrm>
            <a:off x="1731956" y="1236227"/>
            <a:ext cx="2247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Issues</a:t>
            </a:r>
          </a:p>
        </p:txBody>
      </p:sp>
      <p:cxnSp>
        <p:nvCxnSpPr>
          <p:cNvPr id="31" name="Straight Connector 30"/>
          <p:cNvCxnSpPr/>
          <p:nvPr>
            <p:custDataLst>
              <p:tags r:id="rId3"/>
            </p:custDataLst>
          </p:nvPr>
        </p:nvCxnSpPr>
        <p:spPr>
          <a:xfrm>
            <a:off x="1731957" y="1466415"/>
            <a:ext cx="1671643" cy="0"/>
          </a:xfrm>
          <a:prstGeom prst="line">
            <a:avLst/>
          </a:prstGeom>
          <a:noFill/>
          <a:ln w="6350" cap="flat" cmpd="sng" algn="ctr">
            <a:solidFill>
              <a:srgbClr val="17375E"/>
            </a:solidFill>
            <a:prstDash val="solid"/>
          </a:ln>
          <a:effectLst/>
        </p:spPr>
      </p:cxnSp>
      <p:sp>
        <p:nvSpPr>
          <p:cNvPr id="32" name="Rectangle 49"/>
          <p:cNvSpPr>
            <a:spLocks noChangeAspect="1" noChangeArrowheads="1"/>
          </p:cNvSpPr>
          <p:nvPr>
            <p:custDataLst>
              <p:tags r:id="rId4"/>
            </p:custDataLst>
          </p:nvPr>
        </p:nvSpPr>
        <p:spPr bwMode="gray">
          <a:xfrm>
            <a:off x="1731956" y="1577540"/>
            <a:ext cx="2247279"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Changes to the act will lead to changes in powers and functions</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Important to ensure that competition regime is strengthened </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Important to balance international standards against national relevance</a:t>
            </a:r>
            <a:endParaRPr lang="en-US" sz="1200" kern="0" dirty="0">
              <a:latin typeface="Arial" pitchFamily="34" charset="0"/>
              <a:cs typeface="Arial" pitchFamily="34" charset="0"/>
              <a:sym typeface="Arial" pitchFamily="34" charset="0"/>
            </a:endParaRPr>
          </a:p>
        </p:txBody>
      </p:sp>
      <p:sp>
        <p:nvSpPr>
          <p:cNvPr id="33" name="Rectangle 32"/>
          <p:cNvSpPr/>
          <p:nvPr>
            <p:custDataLst>
              <p:tags r:id="rId5"/>
            </p:custDataLst>
          </p:nvPr>
        </p:nvSpPr>
        <p:spPr>
          <a:xfrm>
            <a:off x="76200" y="1577540"/>
            <a:ext cx="1401671" cy="1071562"/>
          </a:xfrm>
          <a:prstGeom prst="rect">
            <a:avLst/>
          </a:prstGeom>
          <a:solidFill>
            <a:srgbClr val="FFFFFF"/>
          </a:solidFill>
          <a:ln w="6350"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effectLst/>
                <a:uLnTx/>
                <a:uFillTx/>
                <a:latin typeface="Arial" pitchFamily="34" charset="0"/>
                <a:cs typeface="Arial" pitchFamily="34" charset="0"/>
              </a:rPr>
              <a:t>Review of the Competition Act</a:t>
            </a:r>
            <a:endParaRPr kumimoji="0" lang="en-GB" sz="1200" b="1" i="0" u="none" strike="noStrike" kern="0" cap="none" spc="0" normalizeH="0" baseline="0" noProof="0" dirty="0" smtClean="0">
              <a:ln>
                <a:noFill/>
              </a:ln>
              <a:effectLst/>
              <a:uLnTx/>
              <a:uFillTx/>
              <a:latin typeface="Arial" pitchFamily="34" charset="0"/>
              <a:cs typeface="Arial" pitchFamily="34" charset="0"/>
            </a:endParaRPr>
          </a:p>
        </p:txBody>
      </p:sp>
      <p:cxnSp>
        <p:nvCxnSpPr>
          <p:cNvPr id="34" name="Straight Connector 33"/>
          <p:cNvCxnSpPr/>
          <p:nvPr/>
        </p:nvCxnSpPr>
        <p:spPr>
          <a:xfrm>
            <a:off x="76200" y="3272659"/>
            <a:ext cx="8305800" cy="0"/>
          </a:xfrm>
          <a:prstGeom prst="line">
            <a:avLst/>
          </a:prstGeom>
          <a:noFill/>
          <a:ln w="6350" cap="flat" cmpd="sng" algn="ctr">
            <a:solidFill>
              <a:srgbClr val="17375E"/>
            </a:solidFill>
            <a:prstDash val="dash"/>
          </a:ln>
          <a:effectLst/>
        </p:spPr>
      </p:cxnSp>
      <p:sp>
        <p:nvSpPr>
          <p:cNvPr id="35" name="Rectangle 49"/>
          <p:cNvSpPr>
            <a:spLocks noChangeAspect="1" noChangeArrowheads="1"/>
          </p:cNvSpPr>
          <p:nvPr>
            <p:custDataLst>
              <p:tags r:id="rId6"/>
            </p:custDataLst>
          </p:nvPr>
        </p:nvSpPr>
        <p:spPr bwMode="gray">
          <a:xfrm>
            <a:off x="97820" y="1236221"/>
            <a:ext cx="16102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External</a:t>
            </a:r>
          </a:p>
        </p:txBody>
      </p:sp>
      <p:cxnSp>
        <p:nvCxnSpPr>
          <p:cNvPr id="36" name="Straight Connector 35"/>
          <p:cNvCxnSpPr/>
          <p:nvPr>
            <p:custDataLst>
              <p:tags r:id="rId7"/>
            </p:custDataLst>
          </p:nvPr>
        </p:nvCxnSpPr>
        <p:spPr>
          <a:xfrm>
            <a:off x="97820" y="1466409"/>
            <a:ext cx="1206047" cy="6"/>
          </a:xfrm>
          <a:prstGeom prst="line">
            <a:avLst/>
          </a:prstGeom>
          <a:noFill/>
          <a:ln w="6350" cap="flat" cmpd="sng" algn="ctr">
            <a:solidFill>
              <a:srgbClr val="17375E"/>
            </a:solidFill>
            <a:prstDash val="solid"/>
          </a:ln>
          <a:effectLst/>
        </p:spPr>
      </p:cxnSp>
      <p:sp>
        <p:nvSpPr>
          <p:cNvPr id="37" name="Rectangle 49"/>
          <p:cNvSpPr>
            <a:spLocks noChangeAspect="1" noChangeArrowheads="1"/>
          </p:cNvSpPr>
          <p:nvPr>
            <p:custDataLst>
              <p:tags r:id="rId8"/>
            </p:custDataLst>
          </p:nvPr>
        </p:nvSpPr>
        <p:spPr bwMode="gray">
          <a:xfrm>
            <a:off x="4102710" y="1236221"/>
            <a:ext cx="2247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Opportunities</a:t>
            </a:r>
          </a:p>
        </p:txBody>
      </p:sp>
      <p:cxnSp>
        <p:nvCxnSpPr>
          <p:cNvPr id="38" name="Straight Connector 37"/>
          <p:cNvCxnSpPr/>
          <p:nvPr>
            <p:custDataLst>
              <p:tags r:id="rId9"/>
            </p:custDataLst>
          </p:nvPr>
        </p:nvCxnSpPr>
        <p:spPr>
          <a:xfrm>
            <a:off x="4204315" y="1466409"/>
            <a:ext cx="1654615" cy="0"/>
          </a:xfrm>
          <a:prstGeom prst="line">
            <a:avLst/>
          </a:prstGeom>
          <a:noFill/>
          <a:ln w="6350" cap="flat" cmpd="sng" algn="ctr">
            <a:solidFill>
              <a:srgbClr val="17375E"/>
            </a:solidFill>
            <a:prstDash val="solid"/>
          </a:ln>
          <a:effectLst/>
        </p:spPr>
      </p:cxnSp>
      <p:sp>
        <p:nvSpPr>
          <p:cNvPr id="39" name="Rectangle 49"/>
          <p:cNvSpPr>
            <a:spLocks noChangeAspect="1" noChangeArrowheads="1"/>
          </p:cNvSpPr>
          <p:nvPr>
            <p:custDataLst>
              <p:tags r:id="rId10"/>
            </p:custDataLst>
          </p:nvPr>
        </p:nvSpPr>
        <p:spPr bwMode="gray">
          <a:xfrm>
            <a:off x="4102710" y="1577534"/>
            <a:ext cx="2247279"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Use the review of the Act to strengthen the mandate, powers and function of the Commission</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Provide greater clarity on matters of legal uncertainty</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Influence the substance of the legal review </a:t>
            </a:r>
          </a:p>
          <a:p>
            <a:pPr marL="177800" indent="-177800" defTabSz="1041400">
              <a:buClr>
                <a:srgbClr val="17375E"/>
              </a:buClr>
              <a:buSzPct val="120000"/>
              <a:buFont typeface="Arial" pitchFamily="34" charset="0"/>
              <a:buChar char="•"/>
              <a:defRPr/>
            </a:pPr>
            <a:endParaRPr lang="en-US" sz="1200" kern="0" dirty="0">
              <a:latin typeface="Arial" pitchFamily="34" charset="0"/>
              <a:cs typeface="Arial" pitchFamily="34" charset="0"/>
              <a:sym typeface="Arial" pitchFamily="34" charset="0"/>
            </a:endParaRPr>
          </a:p>
        </p:txBody>
      </p:sp>
      <p:sp>
        <p:nvSpPr>
          <p:cNvPr id="40" name="Rectangle 49"/>
          <p:cNvSpPr>
            <a:spLocks noChangeAspect="1" noChangeArrowheads="1"/>
          </p:cNvSpPr>
          <p:nvPr>
            <p:custDataLst>
              <p:tags r:id="rId11"/>
            </p:custDataLst>
          </p:nvPr>
        </p:nvSpPr>
        <p:spPr bwMode="gray">
          <a:xfrm>
            <a:off x="6693606" y="1236215"/>
            <a:ext cx="2247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Threats</a:t>
            </a:r>
          </a:p>
        </p:txBody>
      </p:sp>
      <p:cxnSp>
        <p:nvCxnSpPr>
          <p:cNvPr id="41" name="Straight Connector 40"/>
          <p:cNvCxnSpPr/>
          <p:nvPr>
            <p:custDataLst>
              <p:tags r:id="rId12"/>
            </p:custDataLst>
          </p:nvPr>
        </p:nvCxnSpPr>
        <p:spPr>
          <a:xfrm>
            <a:off x="6693607" y="1466403"/>
            <a:ext cx="1654615" cy="0"/>
          </a:xfrm>
          <a:prstGeom prst="line">
            <a:avLst/>
          </a:prstGeom>
          <a:noFill/>
          <a:ln w="6350" cap="flat" cmpd="sng" algn="ctr">
            <a:solidFill>
              <a:srgbClr val="17375E"/>
            </a:solidFill>
            <a:prstDash val="solid"/>
          </a:ln>
          <a:effectLst/>
        </p:spPr>
      </p:cxnSp>
      <p:sp>
        <p:nvSpPr>
          <p:cNvPr id="42" name="Rectangle 49"/>
          <p:cNvSpPr>
            <a:spLocks noChangeAspect="1" noChangeArrowheads="1"/>
          </p:cNvSpPr>
          <p:nvPr>
            <p:custDataLst>
              <p:tags r:id="rId13"/>
            </p:custDataLst>
          </p:nvPr>
        </p:nvSpPr>
        <p:spPr bwMode="gray">
          <a:xfrm>
            <a:off x="1731950" y="3387367"/>
            <a:ext cx="2247279"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ZA" sz="1200" kern="0" dirty="0" smtClean="0">
                <a:latin typeface="Arial" pitchFamily="34" charset="0"/>
                <a:cs typeface="Arial" pitchFamily="34" charset="0"/>
                <a:sym typeface="Arial" pitchFamily="34" charset="0"/>
              </a:rPr>
              <a:t>Changing the structure of the economy (narrow, shallow) </a:t>
            </a:r>
            <a:r>
              <a:rPr lang="en-ZA" sz="1200" kern="0" dirty="0" err="1" smtClean="0">
                <a:latin typeface="Arial" pitchFamily="34" charset="0"/>
                <a:cs typeface="Arial" pitchFamily="34" charset="0"/>
                <a:sym typeface="Arial" pitchFamily="34" charset="0"/>
              </a:rPr>
              <a:t>Sectoral</a:t>
            </a:r>
            <a:r>
              <a:rPr lang="en-ZA" sz="1200" kern="0" dirty="0" smtClean="0">
                <a:latin typeface="Arial" pitchFamily="34" charset="0"/>
                <a:cs typeface="Arial" pitchFamily="34" charset="0"/>
                <a:sym typeface="Arial" pitchFamily="34" charset="0"/>
              </a:rPr>
              <a:t> targeted approach </a:t>
            </a:r>
          </a:p>
          <a:p>
            <a:pPr marL="177800" indent="-177800" defTabSz="1041400">
              <a:buClr>
                <a:srgbClr val="17375E"/>
              </a:buClr>
              <a:buSzPct val="120000"/>
              <a:buFont typeface="Arial" pitchFamily="34" charset="0"/>
              <a:buChar char="•"/>
              <a:defRPr/>
            </a:pPr>
            <a:r>
              <a:rPr lang="en-ZA" sz="1200" kern="0" dirty="0" smtClean="0">
                <a:latin typeface="Arial" pitchFamily="34" charset="0"/>
                <a:cs typeface="Arial" pitchFamily="34" charset="0"/>
                <a:sym typeface="Arial" pitchFamily="34" charset="0"/>
              </a:rPr>
              <a:t>Infant Industry Protection (IIP)</a:t>
            </a:r>
          </a:p>
          <a:p>
            <a:pPr marL="177800" indent="-177800" defTabSz="1041400">
              <a:buClr>
                <a:srgbClr val="17375E"/>
              </a:buClr>
              <a:buSzPct val="120000"/>
              <a:buFont typeface="Arial" pitchFamily="34" charset="0"/>
              <a:buChar char="•"/>
              <a:defRPr/>
            </a:pPr>
            <a:r>
              <a:rPr lang="en-ZA" sz="1200" kern="0" dirty="0" smtClean="0">
                <a:latin typeface="Arial" pitchFamily="34" charset="0"/>
                <a:cs typeface="Arial" pitchFamily="34" charset="0"/>
                <a:sym typeface="Arial" pitchFamily="34" charset="0"/>
              </a:rPr>
              <a:t>State-led development in terms of the role of SOEs</a:t>
            </a:r>
          </a:p>
          <a:p>
            <a:pPr marL="177800" indent="-177800" defTabSz="1041400">
              <a:buClr>
                <a:srgbClr val="17375E"/>
              </a:buClr>
              <a:buSzPct val="120000"/>
              <a:buFont typeface="Arial" pitchFamily="34" charset="0"/>
              <a:buChar char="•"/>
              <a:defRPr/>
            </a:pPr>
            <a:r>
              <a:rPr lang="en-ZA" sz="1200" kern="0" dirty="0" smtClean="0">
                <a:latin typeface="Arial" pitchFamily="34" charset="0"/>
                <a:cs typeface="Arial" pitchFamily="34" charset="0"/>
                <a:sym typeface="Arial" pitchFamily="34" charset="0"/>
              </a:rPr>
              <a:t>Commitments to international and regional economic bodies (SACU, SADC, WTO) and EPAs</a:t>
            </a:r>
          </a:p>
          <a:p>
            <a:pPr marL="177800" indent="-177800" defTabSz="1041400">
              <a:buClr>
                <a:srgbClr val="17375E"/>
              </a:buClr>
              <a:buSzPct val="120000"/>
              <a:buFont typeface="Arial" pitchFamily="34" charset="0"/>
              <a:buChar char="•"/>
              <a:defRPr/>
            </a:pPr>
            <a:r>
              <a:rPr lang="en-ZA" sz="1200" kern="0" dirty="0" smtClean="0">
                <a:latin typeface="Arial" pitchFamily="34" charset="0"/>
                <a:cs typeface="Arial" pitchFamily="34" charset="0"/>
                <a:sym typeface="Arial" pitchFamily="34" charset="0"/>
              </a:rPr>
              <a:t>Investment Bill (ownership)</a:t>
            </a:r>
            <a:endParaRPr lang="en-US" sz="1200" kern="0" dirty="0">
              <a:latin typeface="Arial" pitchFamily="34" charset="0"/>
              <a:cs typeface="Arial" pitchFamily="34" charset="0"/>
              <a:sym typeface="Arial" pitchFamily="34" charset="0"/>
            </a:endParaRPr>
          </a:p>
        </p:txBody>
      </p:sp>
      <p:sp>
        <p:nvSpPr>
          <p:cNvPr id="43" name="Rectangle 42"/>
          <p:cNvSpPr/>
          <p:nvPr>
            <p:custDataLst>
              <p:tags r:id="rId14"/>
            </p:custDataLst>
          </p:nvPr>
        </p:nvSpPr>
        <p:spPr>
          <a:xfrm>
            <a:off x="76194" y="3387367"/>
            <a:ext cx="1401671" cy="1107996"/>
          </a:xfrm>
          <a:prstGeom prst="rect">
            <a:avLst/>
          </a:prstGeom>
          <a:solidFill>
            <a:srgbClr val="FFFFFF"/>
          </a:solidFill>
          <a:ln w="6350"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effectLst/>
                <a:uLnTx/>
                <a:uFillTx/>
                <a:latin typeface="Arial" pitchFamily="34" charset="0"/>
                <a:cs typeface="Arial" pitchFamily="34" charset="0"/>
              </a:rPr>
              <a:t>Economic policy development and implementation</a:t>
            </a:r>
            <a:endParaRPr kumimoji="0" lang="en-GB" sz="1200" b="1" i="0" u="none" strike="noStrike" kern="0" cap="none" spc="0" normalizeH="0" baseline="0" noProof="0" dirty="0" smtClean="0">
              <a:ln>
                <a:noFill/>
              </a:ln>
              <a:effectLst/>
              <a:uLnTx/>
              <a:uFillTx/>
              <a:latin typeface="Arial" pitchFamily="34" charset="0"/>
              <a:cs typeface="Arial" pitchFamily="34" charset="0"/>
            </a:endParaRPr>
          </a:p>
        </p:txBody>
      </p:sp>
      <p:cxnSp>
        <p:nvCxnSpPr>
          <p:cNvPr id="44" name="Straight Connector 43"/>
          <p:cNvCxnSpPr/>
          <p:nvPr/>
        </p:nvCxnSpPr>
        <p:spPr>
          <a:xfrm>
            <a:off x="76194" y="5445224"/>
            <a:ext cx="8305800" cy="0"/>
          </a:xfrm>
          <a:prstGeom prst="line">
            <a:avLst/>
          </a:prstGeom>
          <a:noFill/>
          <a:ln w="6350" cap="flat" cmpd="sng" algn="ctr">
            <a:solidFill>
              <a:srgbClr val="17375E"/>
            </a:solidFill>
            <a:prstDash val="dash"/>
          </a:ln>
          <a:effectLst/>
        </p:spPr>
      </p:cxnSp>
      <p:sp>
        <p:nvSpPr>
          <p:cNvPr id="45" name="Rectangle 49"/>
          <p:cNvSpPr>
            <a:spLocks noChangeAspect="1" noChangeArrowheads="1"/>
          </p:cNvSpPr>
          <p:nvPr>
            <p:custDataLst>
              <p:tags r:id="rId15"/>
            </p:custDataLst>
          </p:nvPr>
        </p:nvSpPr>
        <p:spPr bwMode="gray">
          <a:xfrm>
            <a:off x="1731950" y="5480064"/>
            <a:ext cx="224727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Greater public awareness leads to more complaints by the public, and further to increase in workload</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Public also demands greater impact by the Commission</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 </a:t>
            </a:r>
            <a:endParaRPr lang="en-US" sz="1200" kern="0" dirty="0">
              <a:latin typeface="Arial" pitchFamily="34" charset="0"/>
              <a:cs typeface="Arial" pitchFamily="34" charset="0"/>
              <a:sym typeface="Arial" pitchFamily="34" charset="0"/>
            </a:endParaRPr>
          </a:p>
        </p:txBody>
      </p:sp>
      <p:sp>
        <p:nvSpPr>
          <p:cNvPr id="46" name="Rectangle 45"/>
          <p:cNvSpPr/>
          <p:nvPr>
            <p:custDataLst>
              <p:tags r:id="rId16"/>
            </p:custDataLst>
          </p:nvPr>
        </p:nvSpPr>
        <p:spPr>
          <a:xfrm>
            <a:off x="76194" y="5480064"/>
            <a:ext cx="1401671" cy="1292662"/>
          </a:xfrm>
          <a:prstGeom prst="rect">
            <a:avLst/>
          </a:prstGeom>
          <a:solidFill>
            <a:srgbClr val="FFFFFF"/>
          </a:solidFill>
          <a:ln w="6350"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effectLst/>
                <a:uLnTx/>
                <a:uFillTx/>
                <a:latin typeface="Arial" pitchFamily="34" charset="0"/>
                <a:cs typeface="Arial" pitchFamily="34" charset="0"/>
              </a:rPr>
              <a:t>Increasing public awareness of the role of the Commission</a:t>
            </a:r>
            <a:endParaRPr kumimoji="0" lang="en-GB" sz="1800" b="0" i="0" u="none" strike="noStrike" kern="0" cap="none" spc="0" normalizeH="0" baseline="0" noProof="0" dirty="0" smtClean="0">
              <a:ln>
                <a:noFill/>
              </a:ln>
              <a:effectLst/>
              <a:uLnTx/>
              <a:uFillTx/>
              <a:latin typeface="Calibri"/>
            </a:endParaRPr>
          </a:p>
        </p:txBody>
      </p:sp>
      <p:cxnSp>
        <p:nvCxnSpPr>
          <p:cNvPr id="47" name="Straight Connector 46"/>
          <p:cNvCxnSpPr/>
          <p:nvPr/>
        </p:nvCxnSpPr>
        <p:spPr>
          <a:xfrm>
            <a:off x="76194" y="6813376"/>
            <a:ext cx="8305800" cy="0"/>
          </a:xfrm>
          <a:prstGeom prst="line">
            <a:avLst/>
          </a:prstGeom>
          <a:noFill/>
          <a:ln w="6350" cap="flat" cmpd="sng" algn="ctr">
            <a:solidFill>
              <a:srgbClr val="17375E"/>
            </a:solidFill>
            <a:prstDash val="dash"/>
          </a:ln>
          <a:effectLst/>
        </p:spPr>
      </p:cxnSp>
      <p:sp>
        <p:nvSpPr>
          <p:cNvPr id="48" name="Rectangle 49"/>
          <p:cNvSpPr>
            <a:spLocks noChangeAspect="1" noChangeArrowheads="1"/>
          </p:cNvSpPr>
          <p:nvPr>
            <p:custDataLst>
              <p:tags r:id="rId17"/>
            </p:custDataLst>
          </p:nvPr>
        </p:nvSpPr>
        <p:spPr bwMode="gray">
          <a:xfrm>
            <a:off x="4102704" y="5496992"/>
            <a:ext cx="224727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Educate the public on the role of the Commission</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Interact with public as a critical stakeholder grouping and develop </a:t>
            </a:r>
            <a:r>
              <a:rPr lang="en-US" sz="1200" kern="0" dirty="0" err="1" smtClean="0">
                <a:latin typeface="Arial" pitchFamily="34" charset="0"/>
                <a:cs typeface="Arial" pitchFamily="34" charset="0"/>
                <a:sym typeface="Arial" pitchFamily="34" charset="0"/>
              </a:rPr>
              <a:t>favourable</a:t>
            </a:r>
            <a:r>
              <a:rPr lang="en-US" sz="1200" kern="0" dirty="0" smtClean="0">
                <a:latin typeface="Arial" pitchFamily="34" charset="0"/>
                <a:cs typeface="Arial" pitchFamily="34" charset="0"/>
                <a:sym typeface="Arial" pitchFamily="34" charset="0"/>
              </a:rPr>
              <a:t> public sentiment</a:t>
            </a:r>
          </a:p>
          <a:p>
            <a:pPr marL="177800" indent="-177800" defTabSz="1041400">
              <a:buClr>
                <a:srgbClr val="17375E"/>
              </a:buClr>
              <a:buSzPct val="120000"/>
              <a:buFont typeface="Arial" pitchFamily="34" charset="0"/>
              <a:buChar char="•"/>
              <a:defRPr/>
            </a:pPr>
            <a:endParaRPr lang="en-US" sz="1200" kern="0" dirty="0">
              <a:latin typeface="Arial" pitchFamily="34" charset="0"/>
              <a:cs typeface="Arial" pitchFamily="34" charset="0"/>
              <a:sym typeface="Arial" pitchFamily="34" charset="0"/>
            </a:endParaRPr>
          </a:p>
        </p:txBody>
      </p:sp>
      <p:sp>
        <p:nvSpPr>
          <p:cNvPr id="49" name="Rectangle 49"/>
          <p:cNvSpPr>
            <a:spLocks noChangeAspect="1" noChangeArrowheads="1"/>
          </p:cNvSpPr>
          <p:nvPr>
            <p:custDataLst>
              <p:tags r:id="rId18"/>
            </p:custDataLst>
          </p:nvPr>
        </p:nvSpPr>
        <p:spPr bwMode="gray">
          <a:xfrm>
            <a:off x="4113592" y="3397023"/>
            <a:ext cx="22472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Embed competition concerns in the implementation of industrial policy, e.g. in the design of the IIP</a:t>
            </a: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p:txBody>
      </p:sp>
      <p:sp>
        <p:nvSpPr>
          <p:cNvPr id="50" name="Rectangle 49"/>
          <p:cNvSpPr>
            <a:spLocks noChangeAspect="1" noChangeArrowheads="1"/>
          </p:cNvSpPr>
          <p:nvPr>
            <p:custDataLst>
              <p:tags r:id="rId19"/>
            </p:custDataLst>
          </p:nvPr>
        </p:nvSpPr>
        <p:spPr bwMode="gray">
          <a:xfrm>
            <a:off x="6562936" y="5507874"/>
            <a:ext cx="2247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marL="177800" indent="-177800" defTabSz="1041400">
              <a:buClr>
                <a:srgbClr val="17375E"/>
              </a:buClr>
              <a:buSzPct val="120000"/>
              <a:buFont typeface="Arial" pitchFamily="34" charset="0"/>
              <a:buChar char="•"/>
              <a:defRPr/>
            </a:pPr>
            <a:endParaRPr lang="en-US" sz="1200" kern="0" dirty="0">
              <a:latin typeface="Arial" pitchFamily="34" charset="0"/>
              <a:cs typeface="Arial" pitchFamily="34" charset="0"/>
              <a:sym typeface="Arial" pitchFamily="34" charset="0"/>
            </a:endParaRPr>
          </a:p>
        </p:txBody>
      </p:sp>
      <p:sp>
        <p:nvSpPr>
          <p:cNvPr id="51" name="Rectangle 49"/>
          <p:cNvSpPr>
            <a:spLocks noChangeAspect="1" noChangeArrowheads="1"/>
          </p:cNvSpPr>
          <p:nvPr>
            <p:custDataLst>
              <p:tags r:id="rId20"/>
            </p:custDataLst>
          </p:nvPr>
        </p:nvSpPr>
        <p:spPr bwMode="gray">
          <a:xfrm>
            <a:off x="6562936" y="3397280"/>
            <a:ext cx="224727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Competition policy goals and the competition regime can be undermined in the process of state-led economic development (monopolies) </a:t>
            </a: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p:txBody>
      </p:sp>
      <p:pic>
        <p:nvPicPr>
          <p:cNvPr id="27" name="Picture 5" descr="NaCC Logo-01.jpg"/>
          <p:cNvPicPr>
            <a:picLocks noChangeAspect="1" noChangeArrowheads="1"/>
          </p:cNvPicPr>
          <p:nvPr/>
        </p:nvPicPr>
        <p:blipFill>
          <a:blip r:embed="rId23" cstate="print"/>
          <a:srcRect l="21423" t="11240" r="22314" b="48300"/>
          <a:stretch>
            <a:fillRect/>
          </a:stretch>
        </p:blipFill>
        <p:spPr bwMode="auto">
          <a:xfrm>
            <a:off x="7207482" y="6309319"/>
            <a:ext cx="1468974" cy="416209"/>
          </a:xfrm>
          <a:prstGeom prst="rect">
            <a:avLst/>
          </a:prstGeom>
          <a:noFill/>
          <a:ln w="9525">
            <a:noFill/>
            <a:miter lim="800000"/>
            <a:headEnd/>
            <a:tailEnd/>
          </a:ln>
        </p:spPr>
      </p:pic>
    </p:spTree>
    <p:extLst>
      <p:ext uri="{BB962C8B-B14F-4D97-AF65-F5344CB8AC3E}">
        <p14:creationId xmlns:p14="http://schemas.microsoft.com/office/powerpoint/2010/main" val="3456786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869842"/>
          </a:xfrm>
          <a:solidFill>
            <a:srgbClr val="0070C0"/>
          </a:solidFill>
        </p:spPr>
        <p:txBody>
          <a:bodyPr>
            <a:normAutofit/>
          </a:bodyPr>
          <a:lstStyle/>
          <a:p>
            <a:r>
              <a:rPr lang="en-ZA" sz="3200" dirty="0" smtClean="0">
                <a:solidFill>
                  <a:schemeClr val="accent1">
                    <a:lumMod val="40000"/>
                    <a:lumOff val="60000"/>
                  </a:schemeClr>
                </a:solidFill>
                <a:latin typeface="Arial" panose="020B0604020202020204" pitchFamily="34" charset="0"/>
                <a:cs typeface="Arial" panose="020B0604020202020204" pitchFamily="34" charset="0"/>
              </a:rPr>
              <a:t>Situational Analysis</a:t>
            </a:r>
            <a:endParaRPr lang="en-ZA" sz="32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212886"/>
            <a:ext cx="8229600" cy="4641379"/>
          </a:xfrm>
        </p:spPr>
        <p:txBody>
          <a:bodyPr>
            <a:normAutofit/>
          </a:bodyPr>
          <a:lstStyle/>
          <a:p>
            <a:pPr algn="just">
              <a:lnSpc>
                <a:spcPct val="80000"/>
              </a:lnSpc>
              <a:buNone/>
              <a:defRPr/>
            </a:pPr>
            <a:endParaRPr lang="en-US" b="1" dirty="0" smtClean="0">
              <a:latin typeface="Calibri" pitchFamily="34" charset="0"/>
              <a:cs typeface="Calibri" pitchFamily="34" charset="0"/>
            </a:endParaRPr>
          </a:p>
          <a:p>
            <a:pPr algn="just">
              <a:buNone/>
            </a:pPr>
            <a:endParaRPr lang="en-ZA" dirty="0"/>
          </a:p>
        </p:txBody>
      </p:sp>
      <p:sp>
        <p:nvSpPr>
          <p:cNvPr id="29" name="Rectangle 28"/>
          <p:cNvSpPr/>
          <p:nvPr>
            <p:custDataLst>
              <p:tags r:id="rId1"/>
            </p:custDataLst>
          </p:nvPr>
        </p:nvSpPr>
        <p:spPr>
          <a:xfrm>
            <a:off x="1634066" y="1577540"/>
            <a:ext cx="2345163" cy="1896695"/>
          </a:xfrm>
          <a:prstGeom prst="rect">
            <a:avLst/>
          </a:prstGeom>
          <a:solidFill>
            <a:schemeClr val="accent1">
              <a:lumMod val="40000"/>
              <a:lumOff val="60000"/>
            </a:schemeClr>
          </a:solidFill>
          <a:ln w="6350" cap="flat" cmpd="sng" algn="ctr">
            <a:solidFill>
              <a:schemeClr val="accent1">
                <a:lumMod val="40000"/>
                <a:lumOff val="60000"/>
              </a:scheme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effectLst/>
              <a:uLnTx/>
              <a:uFillTx/>
              <a:latin typeface="Calibri"/>
            </a:endParaRPr>
          </a:p>
        </p:txBody>
      </p:sp>
      <p:sp>
        <p:nvSpPr>
          <p:cNvPr id="30" name="Rectangle 49"/>
          <p:cNvSpPr>
            <a:spLocks noChangeAspect="1" noChangeArrowheads="1"/>
          </p:cNvSpPr>
          <p:nvPr>
            <p:custDataLst>
              <p:tags r:id="rId2"/>
            </p:custDataLst>
          </p:nvPr>
        </p:nvSpPr>
        <p:spPr bwMode="gray">
          <a:xfrm>
            <a:off x="1731956" y="1236227"/>
            <a:ext cx="2247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Issues</a:t>
            </a:r>
          </a:p>
        </p:txBody>
      </p:sp>
      <p:cxnSp>
        <p:nvCxnSpPr>
          <p:cNvPr id="31" name="Straight Connector 30"/>
          <p:cNvCxnSpPr/>
          <p:nvPr>
            <p:custDataLst>
              <p:tags r:id="rId3"/>
            </p:custDataLst>
          </p:nvPr>
        </p:nvCxnSpPr>
        <p:spPr>
          <a:xfrm>
            <a:off x="1731957" y="1466415"/>
            <a:ext cx="1671643" cy="0"/>
          </a:xfrm>
          <a:prstGeom prst="line">
            <a:avLst/>
          </a:prstGeom>
          <a:noFill/>
          <a:ln w="6350" cap="flat" cmpd="sng" algn="ctr">
            <a:solidFill>
              <a:srgbClr val="17375E"/>
            </a:solidFill>
            <a:prstDash val="solid"/>
          </a:ln>
          <a:effectLst/>
        </p:spPr>
      </p:cxnSp>
      <p:sp>
        <p:nvSpPr>
          <p:cNvPr id="35" name="Rectangle 49"/>
          <p:cNvSpPr>
            <a:spLocks noChangeAspect="1" noChangeArrowheads="1"/>
          </p:cNvSpPr>
          <p:nvPr>
            <p:custDataLst>
              <p:tags r:id="rId4"/>
            </p:custDataLst>
          </p:nvPr>
        </p:nvSpPr>
        <p:spPr bwMode="gray">
          <a:xfrm>
            <a:off x="97820" y="1236221"/>
            <a:ext cx="16102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External</a:t>
            </a:r>
          </a:p>
        </p:txBody>
      </p:sp>
      <p:cxnSp>
        <p:nvCxnSpPr>
          <p:cNvPr id="36" name="Straight Connector 35"/>
          <p:cNvCxnSpPr/>
          <p:nvPr>
            <p:custDataLst>
              <p:tags r:id="rId5"/>
            </p:custDataLst>
          </p:nvPr>
        </p:nvCxnSpPr>
        <p:spPr>
          <a:xfrm>
            <a:off x="97820" y="1466409"/>
            <a:ext cx="1206047" cy="6"/>
          </a:xfrm>
          <a:prstGeom prst="line">
            <a:avLst/>
          </a:prstGeom>
          <a:noFill/>
          <a:ln w="6350" cap="flat" cmpd="sng" algn="ctr">
            <a:solidFill>
              <a:srgbClr val="17375E"/>
            </a:solidFill>
            <a:prstDash val="solid"/>
          </a:ln>
          <a:effectLst/>
        </p:spPr>
      </p:cxnSp>
      <p:sp>
        <p:nvSpPr>
          <p:cNvPr id="37" name="Rectangle 49"/>
          <p:cNvSpPr>
            <a:spLocks noChangeAspect="1" noChangeArrowheads="1"/>
          </p:cNvSpPr>
          <p:nvPr>
            <p:custDataLst>
              <p:tags r:id="rId6"/>
            </p:custDataLst>
          </p:nvPr>
        </p:nvSpPr>
        <p:spPr bwMode="gray">
          <a:xfrm>
            <a:off x="4102710" y="1236221"/>
            <a:ext cx="2247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Opportunities</a:t>
            </a:r>
          </a:p>
        </p:txBody>
      </p:sp>
      <p:cxnSp>
        <p:nvCxnSpPr>
          <p:cNvPr id="38" name="Straight Connector 37"/>
          <p:cNvCxnSpPr/>
          <p:nvPr>
            <p:custDataLst>
              <p:tags r:id="rId7"/>
            </p:custDataLst>
          </p:nvPr>
        </p:nvCxnSpPr>
        <p:spPr>
          <a:xfrm>
            <a:off x="4204315" y="1466409"/>
            <a:ext cx="1654615" cy="0"/>
          </a:xfrm>
          <a:prstGeom prst="line">
            <a:avLst/>
          </a:prstGeom>
          <a:noFill/>
          <a:ln w="6350" cap="flat" cmpd="sng" algn="ctr">
            <a:solidFill>
              <a:srgbClr val="17375E"/>
            </a:solidFill>
            <a:prstDash val="solid"/>
          </a:ln>
          <a:effectLst/>
        </p:spPr>
      </p:cxnSp>
      <p:sp>
        <p:nvSpPr>
          <p:cNvPr id="40" name="Rectangle 49"/>
          <p:cNvSpPr>
            <a:spLocks noChangeAspect="1" noChangeArrowheads="1"/>
          </p:cNvSpPr>
          <p:nvPr>
            <p:custDataLst>
              <p:tags r:id="rId8"/>
            </p:custDataLst>
          </p:nvPr>
        </p:nvSpPr>
        <p:spPr bwMode="gray">
          <a:xfrm>
            <a:off x="6693606" y="1236215"/>
            <a:ext cx="2247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Threats</a:t>
            </a:r>
          </a:p>
        </p:txBody>
      </p:sp>
      <p:cxnSp>
        <p:nvCxnSpPr>
          <p:cNvPr id="41" name="Straight Connector 40"/>
          <p:cNvCxnSpPr/>
          <p:nvPr>
            <p:custDataLst>
              <p:tags r:id="rId9"/>
            </p:custDataLst>
          </p:nvPr>
        </p:nvCxnSpPr>
        <p:spPr>
          <a:xfrm>
            <a:off x="6693607" y="1466403"/>
            <a:ext cx="1654615" cy="0"/>
          </a:xfrm>
          <a:prstGeom prst="line">
            <a:avLst/>
          </a:prstGeom>
          <a:noFill/>
          <a:ln w="6350" cap="flat" cmpd="sng" algn="ctr">
            <a:solidFill>
              <a:srgbClr val="17375E"/>
            </a:solidFill>
            <a:prstDash val="solid"/>
          </a:ln>
          <a:effectLst/>
        </p:spPr>
      </p:cxnSp>
      <p:sp>
        <p:nvSpPr>
          <p:cNvPr id="42" name="Rectangle 49"/>
          <p:cNvSpPr>
            <a:spLocks noChangeAspect="1" noChangeArrowheads="1"/>
          </p:cNvSpPr>
          <p:nvPr>
            <p:custDataLst>
              <p:tags r:id="rId10"/>
            </p:custDataLst>
          </p:nvPr>
        </p:nvSpPr>
        <p:spPr bwMode="gray">
          <a:xfrm>
            <a:off x="1731950" y="1628800"/>
            <a:ext cx="224727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ZA" sz="1200" kern="0" dirty="0" smtClean="0">
                <a:latin typeface="Arial" pitchFamily="34" charset="0"/>
                <a:cs typeface="Arial" pitchFamily="34" charset="0"/>
                <a:sym typeface="Arial" pitchFamily="34" charset="0"/>
              </a:rPr>
              <a:t>Commission need to consult with other regulators in regulated sectors</a:t>
            </a:r>
          </a:p>
          <a:p>
            <a:pPr marL="177800" indent="-177800" defTabSz="1041400">
              <a:buClr>
                <a:srgbClr val="17375E"/>
              </a:buClr>
              <a:buSzPct val="120000"/>
              <a:buFont typeface="Arial" pitchFamily="34" charset="0"/>
              <a:buChar char="•"/>
              <a:defRPr/>
            </a:pPr>
            <a:r>
              <a:rPr lang="en-ZA" sz="1200" kern="0" dirty="0" smtClean="0">
                <a:latin typeface="Arial" pitchFamily="34" charset="0"/>
                <a:cs typeface="Arial" pitchFamily="34" charset="0"/>
                <a:sym typeface="Arial" pitchFamily="34" charset="0"/>
              </a:rPr>
              <a:t>Need for cooperation to effectively regulate competition in regulated sectors</a:t>
            </a:r>
          </a:p>
          <a:p>
            <a:pPr marL="177800" indent="-177800" defTabSz="1041400">
              <a:buClr>
                <a:srgbClr val="17375E"/>
              </a:buClr>
              <a:buSzPct val="120000"/>
              <a:buFont typeface="Arial" pitchFamily="34" charset="0"/>
              <a:buChar char="•"/>
              <a:defRPr/>
            </a:pPr>
            <a:r>
              <a:rPr lang="en-ZA" sz="1200" kern="0" dirty="0" smtClean="0">
                <a:latin typeface="Arial" pitchFamily="34" charset="0"/>
                <a:cs typeface="Arial" pitchFamily="34" charset="0"/>
                <a:sym typeface="Arial" pitchFamily="34" charset="0"/>
              </a:rPr>
              <a:t>Already commenced with establishing working relationships the MoA</a:t>
            </a:r>
            <a:endParaRPr lang="en-US" sz="1200" kern="0" dirty="0">
              <a:latin typeface="Arial" pitchFamily="34" charset="0"/>
              <a:cs typeface="Arial" pitchFamily="34" charset="0"/>
              <a:sym typeface="Arial" pitchFamily="34" charset="0"/>
            </a:endParaRPr>
          </a:p>
        </p:txBody>
      </p:sp>
      <p:sp>
        <p:nvSpPr>
          <p:cNvPr id="43" name="Rectangle 42"/>
          <p:cNvSpPr/>
          <p:nvPr>
            <p:custDataLst>
              <p:tags r:id="rId11"/>
            </p:custDataLst>
          </p:nvPr>
        </p:nvSpPr>
        <p:spPr>
          <a:xfrm>
            <a:off x="76194" y="1628800"/>
            <a:ext cx="1401671" cy="1107996"/>
          </a:xfrm>
          <a:prstGeom prst="rect">
            <a:avLst/>
          </a:prstGeom>
          <a:solidFill>
            <a:srgbClr val="FFFFFF"/>
          </a:solidFill>
          <a:ln w="6350"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effectLst/>
                <a:uLnTx/>
                <a:uFillTx/>
                <a:latin typeface="Arial" pitchFamily="34" charset="0"/>
                <a:cs typeface="Arial" pitchFamily="34" charset="0"/>
              </a:rPr>
              <a:t>Overlapping jurisdiction with regulators</a:t>
            </a:r>
            <a:endParaRPr kumimoji="0" lang="en-GB" sz="1200" b="1" i="0" u="none" strike="noStrike" kern="0" cap="none" spc="0" normalizeH="0" baseline="0" noProof="0" dirty="0" smtClean="0">
              <a:ln>
                <a:noFill/>
              </a:ln>
              <a:effectLst/>
              <a:uLnTx/>
              <a:uFillTx/>
              <a:latin typeface="Arial" pitchFamily="34" charset="0"/>
              <a:cs typeface="Arial" pitchFamily="34" charset="0"/>
            </a:endParaRPr>
          </a:p>
        </p:txBody>
      </p:sp>
      <p:cxnSp>
        <p:nvCxnSpPr>
          <p:cNvPr id="44" name="Straight Connector 43"/>
          <p:cNvCxnSpPr/>
          <p:nvPr/>
        </p:nvCxnSpPr>
        <p:spPr>
          <a:xfrm>
            <a:off x="76194" y="3542641"/>
            <a:ext cx="8305800" cy="0"/>
          </a:xfrm>
          <a:prstGeom prst="line">
            <a:avLst/>
          </a:prstGeom>
          <a:noFill/>
          <a:ln w="6350" cap="flat" cmpd="sng" algn="ctr">
            <a:solidFill>
              <a:srgbClr val="17375E"/>
            </a:solidFill>
            <a:prstDash val="dash"/>
          </a:ln>
          <a:effectLst/>
        </p:spPr>
      </p:cxnSp>
      <p:sp>
        <p:nvSpPr>
          <p:cNvPr id="49" name="Rectangle 49"/>
          <p:cNvSpPr>
            <a:spLocks noChangeAspect="1" noChangeArrowheads="1"/>
          </p:cNvSpPr>
          <p:nvPr>
            <p:custDataLst>
              <p:tags r:id="rId12"/>
            </p:custDataLst>
          </p:nvPr>
        </p:nvSpPr>
        <p:spPr bwMode="gray">
          <a:xfrm>
            <a:off x="4113592" y="1638456"/>
            <a:ext cx="224727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Address competition concerns in regulated sectors and network industries through close collaboration with other economic regulators</a:t>
            </a: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p:txBody>
      </p:sp>
      <p:sp>
        <p:nvSpPr>
          <p:cNvPr id="51" name="Rectangle 49"/>
          <p:cNvSpPr>
            <a:spLocks noChangeAspect="1" noChangeArrowheads="1"/>
          </p:cNvSpPr>
          <p:nvPr>
            <p:custDataLst>
              <p:tags r:id="rId13"/>
            </p:custDataLst>
          </p:nvPr>
        </p:nvSpPr>
        <p:spPr bwMode="gray">
          <a:xfrm>
            <a:off x="6562936" y="1638713"/>
            <a:ext cx="2247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p:txBody>
      </p:sp>
      <p:pic>
        <p:nvPicPr>
          <p:cNvPr id="18" name="Picture 5" descr="NaCC Logo-01.jpg"/>
          <p:cNvPicPr>
            <a:picLocks noChangeAspect="1" noChangeArrowheads="1"/>
          </p:cNvPicPr>
          <p:nvPr/>
        </p:nvPicPr>
        <p:blipFill>
          <a:blip r:embed="rId16" cstate="print"/>
          <a:srcRect l="21423" t="11240" r="22314" b="48300"/>
          <a:stretch>
            <a:fillRect/>
          </a:stretch>
        </p:blipFill>
        <p:spPr bwMode="auto">
          <a:xfrm>
            <a:off x="6348391" y="6065911"/>
            <a:ext cx="2328065" cy="659618"/>
          </a:xfrm>
          <a:prstGeom prst="rect">
            <a:avLst/>
          </a:prstGeom>
          <a:noFill/>
          <a:ln w="9525">
            <a:noFill/>
            <a:miter lim="800000"/>
            <a:headEnd/>
            <a:tailEnd/>
          </a:ln>
        </p:spPr>
      </p:pic>
    </p:spTree>
    <p:extLst>
      <p:ext uri="{BB962C8B-B14F-4D97-AF65-F5344CB8AC3E}">
        <p14:creationId xmlns:p14="http://schemas.microsoft.com/office/powerpoint/2010/main" val="2907690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869842"/>
          </a:xfrm>
          <a:solidFill>
            <a:srgbClr val="0070C0"/>
          </a:solidFill>
        </p:spPr>
        <p:txBody>
          <a:bodyPr>
            <a:normAutofit/>
          </a:bodyPr>
          <a:lstStyle/>
          <a:p>
            <a:r>
              <a:rPr lang="en-ZA" sz="3200" dirty="0" smtClean="0">
                <a:solidFill>
                  <a:schemeClr val="accent1">
                    <a:lumMod val="40000"/>
                    <a:lumOff val="60000"/>
                  </a:schemeClr>
                </a:solidFill>
                <a:latin typeface="Arial" panose="020B0604020202020204" pitchFamily="34" charset="0"/>
                <a:cs typeface="Arial" panose="020B0604020202020204" pitchFamily="34" charset="0"/>
              </a:rPr>
              <a:t>Situational Analysis</a:t>
            </a:r>
            <a:endParaRPr lang="en-ZA" sz="32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9" name="Rectangle 28"/>
          <p:cNvSpPr/>
          <p:nvPr>
            <p:custDataLst>
              <p:tags r:id="rId1"/>
            </p:custDataLst>
          </p:nvPr>
        </p:nvSpPr>
        <p:spPr>
          <a:xfrm>
            <a:off x="1634066" y="1849437"/>
            <a:ext cx="2345163" cy="4662281"/>
          </a:xfrm>
          <a:prstGeom prst="rect">
            <a:avLst/>
          </a:prstGeom>
          <a:solidFill>
            <a:schemeClr val="accent1">
              <a:lumMod val="40000"/>
              <a:lumOff val="60000"/>
            </a:schemeClr>
          </a:solidFill>
          <a:ln w="6350" cap="flat" cmpd="sng" algn="ctr">
            <a:solidFill>
              <a:schemeClr val="accent1">
                <a:lumMod val="40000"/>
                <a:lumOff val="60000"/>
              </a:scheme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effectLst/>
              <a:uLnTx/>
              <a:uFillTx/>
              <a:latin typeface="Calibri"/>
            </a:endParaRPr>
          </a:p>
        </p:txBody>
      </p:sp>
      <p:sp>
        <p:nvSpPr>
          <p:cNvPr id="30" name="Rectangle 49"/>
          <p:cNvSpPr>
            <a:spLocks noChangeAspect="1" noChangeArrowheads="1"/>
          </p:cNvSpPr>
          <p:nvPr>
            <p:custDataLst>
              <p:tags r:id="rId2"/>
            </p:custDataLst>
          </p:nvPr>
        </p:nvSpPr>
        <p:spPr bwMode="gray">
          <a:xfrm>
            <a:off x="1731956" y="1508125"/>
            <a:ext cx="2247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Issues</a:t>
            </a:r>
          </a:p>
        </p:txBody>
      </p:sp>
      <p:cxnSp>
        <p:nvCxnSpPr>
          <p:cNvPr id="31" name="Straight Connector 30"/>
          <p:cNvCxnSpPr/>
          <p:nvPr>
            <p:custDataLst>
              <p:tags r:id="rId3"/>
            </p:custDataLst>
          </p:nvPr>
        </p:nvCxnSpPr>
        <p:spPr>
          <a:xfrm>
            <a:off x="1731957" y="1738313"/>
            <a:ext cx="1671643" cy="0"/>
          </a:xfrm>
          <a:prstGeom prst="line">
            <a:avLst/>
          </a:prstGeom>
          <a:noFill/>
          <a:ln w="6350" cap="flat" cmpd="sng" algn="ctr">
            <a:solidFill>
              <a:srgbClr val="17375E"/>
            </a:solidFill>
            <a:prstDash val="solid"/>
          </a:ln>
          <a:effectLst/>
        </p:spPr>
      </p:cxnSp>
      <p:sp>
        <p:nvSpPr>
          <p:cNvPr id="32" name="Rectangle 49"/>
          <p:cNvSpPr>
            <a:spLocks noChangeAspect="1" noChangeArrowheads="1"/>
          </p:cNvSpPr>
          <p:nvPr>
            <p:custDataLst>
              <p:tags r:id="rId4"/>
            </p:custDataLst>
          </p:nvPr>
        </p:nvSpPr>
        <p:spPr bwMode="gray">
          <a:xfrm>
            <a:off x="1731956" y="1849438"/>
            <a:ext cx="22472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Require economic analysis and competition law competencies</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Initial discussions with University of Namibia on curriculum</a:t>
            </a:r>
            <a:endParaRPr lang="en-US" sz="1200" kern="0" dirty="0">
              <a:latin typeface="Arial" pitchFamily="34" charset="0"/>
              <a:cs typeface="Arial" pitchFamily="34" charset="0"/>
              <a:sym typeface="Arial" pitchFamily="34" charset="0"/>
            </a:endParaRPr>
          </a:p>
        </p:txBody>
      </p:sp>
      <p:sp>
        <p:nvSpPr>
          <p:cNvPr id="33" name="Rectangle 32"/>
          <p:cNvSpPr/>
          <p:nvPr>
            <p:custDataLst>
              <p:tags r:id="rId5"/>
            </p:custDataLst>
          </p:nvPr>
        </p:nvSpPr>
        <p:spPr>
          <a:xfrm>
            <a:off x="76200" y="1849438"/>
            <a:ext cx="1227667" cy="1071562"/>
          </a:xfrm>
          <a:prstGeom prst="rect">
            <a:avLst/>
          </a:prstGeom>
          <a:solidFill>
            <a:srgbClr val="FFFFFF"/>
          </a:solidFill>
          <a:ln w="6350"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effectLst/>
                <a:uLnTx/>
                <a:uFillTx/>
                <a:latin typeface="Arial" pitchFamily="34" charset="0"/>
                <a:cs typeface="Arial" pitchFamily="34" charset="0"/>
              </a:rPr>
              <a:t>Building </a:t>
            </a:r>
            <a:r>
              <a:rPr lang="en-ZA" sz="1200" b="1" kern="0" dirty="0" smtClean="0">
                <a:latin typeface="Arial" pitchFamily="34" charset="0"/>
                <a:cs typeface="Arial" pitchFamily="34" charset="0"/>
              </a:rPr>
              <a:t>internal competencies</a:t>
            </a:r>
            <a:endParaRPr kumimoji="0" lang="en-GB" sz="1200" b="1" i="0" u="none" strike="noStrike" kern="0" cap="none" spc="0" normalizeH="0" baseline="0" noProof="0" dirty="0" smtClean="0">
              <a:ln>
                <a:noFill/>
              </a:ln>
              <a:effectLst/>
              <a:uLnTx/>
              <a:uFillTx/>
              <a:latin typeface="Arial" pitchFamily="34" charset="0"/>
              <a:cs typeface="Arial" pitchFamily="34" charset="0"/>
            </a:endParaRPr>
          </a:p>
        </p:txBody>
      </p:sp>
      <p:cxnSp>
        <p:nvCxnSpPr>
          <p:cNvPr id="34" name="Straight Connector 33"/>
          <p:cNvCxnSpPr/>
          <p:nvPr/>
        </p:nvCxnSpPr>
        <p:spPr>
          <a:xfrm>
            <a:off x="76200" y="2987840"/>
            <a:ext cx="8305800" cy="0"/>
          </a:xfrm>
          <a:prstGeom prst="line">
            <a:avLst/>
          </a:prstGeom>
          <a:noFill/>
          <a:ln w="6350" cap="flat" cmpd="sng" algn="ctr">
            <a:solidFill>
              <a:srgbClr val="17375E"/>
            </a:solidFill>
            <a:prstDash val="dash"/>
          </a:ln>
          <a:effectLst/>
        </p:spPr>
      </p:cxnSp>
      <p:sp>
        <p:nvSpPr>
          <p:cNvPr id="35" name="Rectangle 49"/>
          <p:cNvSpPr>
            <a:spLocks noChangeAspect="1" noChangeArrowheads="1"/>
          </p:cNvSpPr>
          <p:nvPr>
            <p:custDataLst>
              <p:tags r:id="rId6"/>
            </p:custDataLst>
          </p:nvPr>
        </p:nvSpPr>
        <p:spPr bwMode="gray">
          <a:xfrm>
            <a:off x="97820" y="1508119"/>
            <a:ext cx="16102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Internal</a:t>
            </a:r>
          </a:p>
        </p:txBody>
      </p:sp>
      <p:cxnSp>
        <p:nvCxnSpPr>
          <p:cNvPr id="36" name="Straight Connector 35"/>
          <p:cNvCxnSpPr/>
          <p:nvPr>
            <p:custDataLst>
              <p:tags r:id="rId7"/>
            </p:custDataLst>
          </p:nvPr>
        </p:nvCxnSpPr>
        <p:spPr>
          <a:xfrm>
            <a:off x="97820" y="1738307"/>
            <a:ext cx="1206047" cy="6"/>
          </a:xfrm>
          <a:prstGeom prst="line">
            <a:avLst/>
          </a:prstGeom>
          <a:noFill/>
          <a:ln w="6350" cap="flat" cmpd="sng" algn="ctr">
            <a:solidFill>
              <a:srgbClr val="17375E"/>
            </a:solidFill>
            <a:prstDash val="solid"/>
          </a:ln>
          <a:effectLst/>
        </p:spPr>
      </p:cxnSp>
      <p:sp>
        <p:nvSpPr>
          <p:cNvPr id="37" name="Rectangle 49"/>
          <p:cNvSpPr>
            <a:spLocks noChangeAspect="1" noChangeArrowheads="1"/>
          </p:cNvSpPr>
          <p:nvPr>
            <p:custDataLst>
              <p:tags r:id="rId8"/>
            </p:custDataLst>
          </p:nvPr>
        </p:nvSpPr>
        <p:spPr bwMode="gray">
          <a:xfrm>
            <a:off x="4139952" y="1484784"/>
            <a:ext cx="224727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Strengths</a:t>
            </a:r>
          </a:p>
          <a:p>
            <a:pPr defTabSz="1041400">
              <a:buSzPct val="120000"/>
              <a:defRPr/>
            </a:pPr>
            <a:endParaRPr lang="en-US" sz="1400" b="1" kern="0" dirty="0" smtClean="0">
              <a:latin typeface="Arial" pitchFamily="34" charset="0"/>
              <a:cs typeface="Arial" pitchFamily="34" charset="0"/>
              <a:sym typeface="Arial" pitchFamily="34" charset="0"/>
            </a:endParaRPr>
          </a:p>
          <a:p>
            <a:pPr defTabSz="1041400">
              <a:buSzPct val="120000"/>
              <a:buFont typeface="Arial" pitchFamily="34" charset="0"/>
              <a:buChar char="•"/>
              <a:defRPr/>
            </a:pPr>
            <a:r>
              <a:rPr lang="en-US" sz="1200" kern="0" dirty="0" smtClean="0">
                <a:latin typeface="Arial" pitchFamily="34" charset="0"/>
                <a:cs typeface="Arial" pitchFamily="34" charset="0"/>
                <a:sym typeface="Arial" pitchFamily="34" charset="0"/>
              </a:rPr>
              <a:t> Internship and balanced legal     and economics skill set</a:t>
            </a:r>
          </a:p>
          <a:p>
            <a:pPr defTabSz="1041400">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defTabSz="1041400">
              <a:buSzPct val="120000"/>
              <a:defRPr/>
            </a:pPr>
            <a:endParaRPr lang="en-US" sz="1400" b="1" kern="0" dirty="0" smtClean="0">
              <a:latin typeface="Arial" pitchFamily="34" charset="0"/>
              <a:cs typeface="Arial" pitchFamily="34" charset="0"/>
              <a:sym typeface="Arial" pitchFamily="34" charset="0"/>
            </a:endParaRPr>
          </a:p>
          <a:p>
            <a:pPr defTabSz="1041400">
              <a:buSzPct val="120000"/>
              <a:defRPr/>
            </a:pPr>
            <a:endParaRPr lang="en-US" sz="1400" b="1" kern="0" dirty="0" smtClean="0">
              <a:latin typeface="Arial" pitchFamily="34" charset="0"/>
              <a:cs typeface="Arial" pitchFamily="34" charset="0"/>
              <a:sym typeface="Arial" pitchFamily="34" charset="0"/>
            </a:endParaRPr>
          </a:p>
          <a:p>
            <a:pPr defTabSz="1041400">
              <a:buSzPct val="120000"/>
              <a:defRPr/>
            </a:pPr>
            <a:endParaRPr lang="en-US" sz="1400" b="1" kern="0" dirty="0" smtClean="0">
              <a:latin typeface="Arial" pitchFamily="34" charset="0"/>
              <a:cs typeface="Arial" pitchFamily="34" charset="0"/>
              <a:sym typeface="Arial" pitchFamily="34" charset="0"/>
            </a:endParaRPr>
          </a:p>
          <a:p>
            <a:pPr defTabSz="1041400">
              <a:buSzPct val="120000"/>
              <a:defRPr/>
            </a:pPr>
            <a:endParaRPr lang="en-US" sz="1400" b="1" kern="0" dirty="0" smtClean="0">
              <a:latin typeface="Arial" pitchFamily="34" charset="0"/>
              <a:cs typeface="Arial" pitchFamily="34" charset="0"/>
              <a:sym typeface="Arial" pitchFamily="34" charset="0"/>
            </a:endParaRPr>
          </a:p>
        </p:txBody>
      </p:sp>
      <p:cxnSp>
        <p:nvCxnSpPr>
          <p:cNvPr id="38" name="Straight Connector 37"/>
          <p:cNvCxnSpPr/>
          <p:nvPr>
            <p:custDataLst>
              <p:tags r:id="rId9"/>
            </p:custDataLst>
          </p:nvPr>
        </p:nvCxnSpPr>
        <p:spPr>
          <a:xfrm>
            <a:off x="4204315" y="1738307"/>
            <a:ext cx="1654615" cy="0"/>
          </a:xfrm>
          <a:prstGeom prst="line">
            <a:avLst/>
          </a:prstGeom>
          <a:noFill/>
          <a:ln w="6350" cap="flat" cmpd="sng" algn="ctr">
            <a:solidFill>
              <a:srgbClr val="17375E"/>
            </a:solidFill>
            <a:prstDash val="solid"/>
          </a:ln>
          <a:effectLst/>
        </p:spPr>
      </p:cxnSp>
      <p:sp>
        <p:nvSpPr>
          <p:cNvPr id="40" name="Rectangle 49"/>
          <p:cNvSpPr>
            <a:spLocks noChangeAspect="1" noChangeArrowheads="1"/>
          </p:cNvSpPr>
          <p:nvPr>
            <p:custDataLst>
              <p:tags r:id="rId10"/>
            </p:custDataLst>
          </p:nvPr>
        </p:nvSpPr>
        <p:spPr bwMode="gray">
          <a:xfrm>
            <a:off x="6693606" y="1508113"/>
            <a:ext cx="2247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Weaknesses</a:t>
            </a:r>
          </a:p>
        </p:txBody>
      </p:sp>
      <p:cxnSp>
        <p:nvCxnSpPr>
          <p:cNvPr id="41" name="Straight Connector 40"/>
          <p:cNvCxnSpPr/>
          <p:nvPr>
            <p:custDataLst>
              <p:tags r:id="rId11"/>
            </p:custDataLst>
          </p:nvPr>
        </p:nvCxnSpPr>
        <p:spPr>
          <a:xfrm>
            <a:off x="6693607" y="1738301"/>
            <a:ext cx="1654615" cy="0"/>
          </a:xfrm>
          <a:prstGeom prst="line">
            <a:avLst/>
          </a:prstGeom>
          <a:noFill/>
          <a:ln w="6350" cap="flat" cmpd="sng" algn="ctr">
            <a:solidFill>
              <a:srgbClr val="17375E"/>
            </a:solidFill>
            <a:prstDash val="solid"/>
          </a:ln>
          <a:effectLst/>
        </p:spPr>
      </p:cxnSp>
      <p:sp>
        <p:nvSpPr>
          <p:cNvPr id="42" name="Rectangle 49"/>
          <p:cNvSpPr>
            <a:spLocks noChangeAspect="1" noChangeArrowheads="1"/>
          </p:cNvSpPr>
          <p:nvPr>
            <p:custDataLst>
              <p:tags r:id="rId12"/>
            </p:custDataLst>
          </p:nvPr>
        </p:nvSpPr>
        <p:spPr bwMode="gray">
          <a:xfrm>
            <a:off x="1731950" y="3102548"/>
            <a:ext cx="224727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ZA" sz="1200" kern="0" dirty="0" smtClean="0">
                <a:latin typeface="Arial" pitchFamily="34" charset="0"/>
                <a:cs typeface="Arial" pitchFamily="34" charset="0"/>
                <a:sym typeface="Arial" pitchFamily="34" charset="0"/>
              </a:rPr>
              <a:t>Policies and frameworks are in place to govern and manage the work</a:t>
            </a:r>
          </a:p>
          <a:p>
            <a:pPr marL="177800" indent="-177800" defTabSz="1041400">
              <a:buClr>
                <a:srgbClr val="17375E"/>
              </a:buClr>
              <a:buSzPct val="120000"/>
              <a:buFont typeface="Arial" pitchFamily="34" charset="0"/>
              <a:buChar char="•"/>
              <a:defRPr/>
            </a:pPr>
            <a:r>
              <a:rPr lang="en-ZA" sz="1200" kern="0" dirty="0" smtClean="0">
                <a:latin typeface="Arial" pitchFamily="34" charset="0"/>
                <a:cs typeface="Arial" pitchFamily="34" charset="0"/>
                <a:sym typeface="Arial" pitchFamily="34" charset="0"/>
              </a:rPr>
              <a:t>Technical infrastructure to support an increase in workload, while maintaining the quality is required</a:t>
            </a:r>
            <a:endParaRPr lang="en-US" sz="1200" kern="0" dirty="0">
              <a:latin typeface="Arial" pitchFamily="34" charset="0"/>
              <a:cs typeface="Arial" pitchFamily="34" charset="0"/>
              <a:sym typeface="Arial" pitchFamily="34" charset="0"/>
            </a:endParaRPr>
          </a:p>
        </p:txBody>
      </p:sp>
      <p:sp>
        <p:nvSpPr>
          <p:cNvPr id="43" name="Rectangle 42"/>
          <p:cNvSpPr/>
          <p:nvPr>
            <p:custDataLst>
              <p:tags r:id="rId13"/>
            </p:custDataLst>
          </p:nvPr>
        </p:nvSpPr>
        <p:spPr>
          <a:xfrm>
            <a:off x="76194" y="3102548"/>
            <a:ext cx="1227667" cy="1107996"/>
          </a:xfrm>
          <a:prstGeom prst="rect">
            <a:avLst/>
          </a:prstGeom>
          <a:solidFill>
            <a:srgbClr val="FFFFFF"/>
          </a:solidFill>
          <a:ln w="6350"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effectLst/>
                <a:uLnTx/>
                <a:uFillTx/>
                <a:latin typeface="Arial" pitchFamily="34" charset="0"/>
                <a:cs typeface="Arial" pitchFamily="34" charset="0"/>
              </a:rPr>
              <a:t>Scope and quality of regulatory activities</a:t>
            </a:r>
            <a:endParaRPr kumimoji="0" lang="en-GB" sz="1200" b="1" i="0" u="none" strike="noStrike" kern="0" cap="none" spc="0" normalizeH="0" baseline="0" noProof="0" dirty="0" smtClean="0">
              <a:ln>
                <a:noFill/>
              </a:ln>
              <a:effectLst/>
              <a:uLnTx/>
              <a:uFillTx/>
              <a:latin typeface="Arial" pitchFamily="34" charset="0"/>
              <a:cs typeface="Arial" pitchFamily="34" charset="0"/>
            </a:endParaRPr>
          </a:p>
        </p:txBody>
      </p:sp>
      <p:cxnSp>
        <p:nvCxnSpPr>
          <p:cNvPr id="44" name="Straight Connector 43"/>
          <p:cNvCxnSpPr/>
          <p:nvPr/>
        </p:nvCxnSpPr>
        <p:spPr>
          <a:xfrm>
            <a:off x="76194" y="4962383"/>
            <a:ext cx="8305800" cy="0"/>
          </a:xfrm>
          <a:prstGeom prst="line">
            <a:avLst/>
          </a:prstGeom>
          <a:noFill/>
          <a:ln w="6350" cap="flat" cmpd="sng" algn="ctr">
            <a:solidFill>
              <a:srgbClr val="17375E"/>
            </a:solidFill>
            <a:prstDash val="dash"/>
          </a:ln>
          <a:effectLst/>
        </p:spPr>
      </p:cxnSp>
      <p:sp>
        <p:nvSpPr>
          <p:cNvPr id="45" name="Rectangle 49"/>
          <p:cNvSpPr>
            <a:spLocks noChangeAspect="1" noChangeArrowheads="1"/>
          </p:cNvSpPr>
          <p:nvPr>
            <p:custDataLst>
              <p:tags r:id="rId14"/>
            </p:custDataLst>
          </p:nvPr>
        </p:nvSpPr>
        <p:spPr bwMode="gray">
          <a:xfrm>
            <a:off x="1731950" y="5034391"/>
            <a:ext cx="224727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Minimum standards of professional behaviours are required </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Cohesive culture has to be established </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Rewarding climate has to be encourages</a:t>
            </a:r>
          </a:p>
        </p:txBody>
      </p:sp>
      <p:sp>
        <p:nvSpPr>
          <p:cNvPr id="46" name="Rectangle 45"/>
          <p:cNvSpPr/>
          <p:nvPr>
            <p:custDataLst>
              <p:tags r:id="rId15"/>
            </p:custDataLst>
          </p:nvPr>
        </p:nvSpPr>
        <p:spPr>
          <a:xfrm>
            <a:off x="76194" y="5034391"/>
            <a:ext cx="1227667" cy="1477328"/>
          </a:xfrm>
          <a:prstGeom prst="rect">
            <a:avLst/>
          </a:prstGeom>
          <a:solidFill>
            <a:srgbClr val="FFFFFF"/>
          </a:solidFill>
          <a:ln w="6350"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effectLst/>
                <a:uLnTx/>
                <a:uFillTx/>
                <a:latin typeface="Arial" pitchFamily="34" charset="0"/>
                <a:cs typeface="Arial" pitchFamily="34" charset="0"/>
              </a:rPr>
              <a:t>Culture and climate</a:t>
            </a:r>
            <a:endParaRPr kumimoji="0" lang="en-GB" sz="1800" b="0" i="0" u="none" strike="noStrike" kern="0" cap="none" spc="0" normalizeH="0" baseline="0" noProof="0" dirty="0" smtClean="0">
              <a:ln>
                <a:noFill/>
              </a:ln>
              <a:effectLst/>
              <a:uLnTx/>
              <a:uFillTx/>
              <a:latin typeface="Calibri"/>
            </a:endParaRPr>
          </a:p>
        </p:txBody>
      </p:sp>
      <p:cxnSp>
        <p:nvCxnSpPr>
          <p:cNvPr id="47" name="Straight Connector 46"/>
          <p:cNvCxnSpPr/>
          <p:nvPr/>
        </p:nvCxnSpPr>
        <p:spPr>
          <a:xfrm>
            <a:off x="76194" y="6597352"/>
            <a:ext cx="8305800" cy="0"/>
          </a:xfrm>
          <a:prstGeom prst="line">
            <a:avLst/>
          </a:prstGeom>
          <a:noFill/>
          <a:ln w="6350" cap="flat" cmpd="sng" algn="ctr">
            <a:solidFill>
              <a:srgbClr val="17375E"/>
            </a:solidFill>
            <a:prstDash val="dash"/>
          </a:ln>
          <a:effectLst/>
        </p:spPr>
      </p:cxnSp>
      <p:sp>
        <p:nvSpPr>
          <p:cNvPr id="50" name="Rectangle 49"/>
          <p:cNvSpPr>
            <a:spLocks noChangeAspect="1" noChangeArrowheads="1"/>
          </p:cNvSpPr>
          <p:nvPr>
            <p:custDataLst>
              <p:tags r:id="rId16"/>
            </p:custDataLst>
          </p:nvPr>
        </p:nvSpPr>
        <p:spPr bwMode="gray">
          <a:xfrm>
            <a:off x="6588224" y="5062201"/>
            <a:ext cx="224727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Work culture and environment is still in formation phase and not yet developed at a standard according to which an organisation such as the Commission should operate</a:t>
            </a:r>
          </a:p>
          <a:p>
            <a:pPr marL="177800" indent="-177800" defTabSz="1041400">
              <a:buClr>
                <a:srgbClr val="17375E"/>
              </a:buClr>
              <a:buSzPct val="120000"/>
              <a:buFont typeface="Arial" pitchFamily="34" charset="0"/>
              <a:buChar char="•"/>
              <a:defRPr/>
            </a:pPr>
            <a:endParaRPr lang="en-US" sz="1200" kern="0" dirty="0">
              <a:latin typeface="Arial" pitchFamily="34" charset="0"/>
              <a:cs typeface="Arial" pitchFamily="34" charset="0"/>
              <a:sym typeface="Arial" pitchFamily="34" charset="0"/>
            </a:endParaRPr>
          </a:p>
        </p:txBody>
      </p:sp>
      <p:sp>
        <p:nvSpPr>
          <p:cNvPr id="28" name="Rectangle 49"/>
          <p:cNvSpPr>
            <a:spLocks noChangeAspect="1" noChangeArrowheads="1"/>
          </p:cNvSpPr>
          <p:nvPr>
            <p:custDataLst>
              <p:tags r:id="rId17"/>
            </p:custDataLst>
          </p:nvPr>
        </p:nvSpPr>
        <p:spPr bwMode="gray">
          <a:xfrm>
            <a:off x="6645201" y="1848306"/>
            <a:ext cx="22472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Need to develop graduate recruitment programme to develop skills</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Focus on skills for middle and senior analysts and legal professionals</a:t>
            </a:r>
            <a:endParaRPr lang="en-US" sz="1200" kern="0" dirty="0">
              <a:latin typeface="Arial" pitchFamily="34" charset="0"/>
              <a:cs typeface="Arial" pitchFamily="34" charset="0"/>
              <a:sym typeface="Arial" pitchFamily="34" charset="0"/>
            </a:endParaRPr>
          </a:p>
        </p:txBody>
      </p:sp>
      <p:sp>
        <p:nvSpPr>
          <p:cNvPr id="51" name="Rectangle 49"/>
          <p:cNvSpPr>
            <a:spLocks noChangeAspect="1" noChangeArrowheads="1"/>
          </p:cNvSpPr>
          <p:nvPr>
            <p:custDataLst>
              <p:tags r:id="rId18"/>
            </p:custDataLst>
          </p:nvPr>
        </p:nvSpPr>
        <p:spPr bwMode="gray">
          <a:xfrm>
            <a:off x="6645201" y="3068960"/>
            <a:ext cx="224727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Technical infrastructure such as case, document, information and knowledge management is yet to be developed (file plan, registry, version control)</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Current information, communication and networking capabilities have been outgrown </a:t>
            </a:r>
            <a:endParaRPr lang="en-US" sz="1200" kern="0" dirty="0">
              <a:latin typeface="Arial" pitchFamily="34" charset="0"/>
              <a:cs typeface="Arial" pitchFamily="34" charset="0"/>
              <a:sym typeface="Arial" pitchFamily="34" charset="0"/>
            </a:endParaRPr>
          </a:p>
        </p:txBody>
      </p:sp>
      <p:sp>
        <p:nvSpPr>
          <p:cNvPr id="52" name="Rectangle 49"/>
          <p:cNvSpPr>
            <a:spLocks noChangeAspect="1" noChangeArrowheads="1"/>
          </p:cNvSpPr>
          <p:nvPr>
            <p:custDataLst>
              <p:tags r:id="rId19"/>
            </p:custDataLst>
          </p:nvPr>
        </p:nvSpPr>
        <p:spPr bwMode="gray">
          <a:xfrm>
            <a:off x="4124921" y="3068960"/>
            <a:ext cx="252028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Basic policy framework established to guide action and decision-taking in the Commission – provides a sound basis for the growth and development of the institution</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Operational capacity and platform established </a:t>
            </a: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Support from key stakeholders, including Ministry </a:t>
            </a: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Climate audit</a:t>
            </a: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marL="177800" indent="-177800" defTabSz="1041400">
              <a:buClr>
                <a:srgbClr val="17375E"/>
              </a:buClr>
              <a:buSzPct val="120000"/>
              <a:buFont typeface="Arial" pitchFamily="34" charset="0"/>
              <a:buChar char="•"/>
              <a:defRPr/>
            </a:pPr>
            <a:endParaRPr lang="en-US" sz="1200" kern="0" dirty="0" smtClean="0">
              <a:latin typeface="Arial" pitchFamily="34" charset="0"/>
              <a:cs typeface="Arial" pitchFamily="34" charset="0"/>
              <a:sym typeface="Arial" pitchFamily="34" charset="0"/>
            </a:endParaRPr>
          </a:p>
          <a:p>
            <a:pPr marL="177800" indent="-177800" defTabSz="1041400">
              <a:buClr>
                <a:srgbClr val="17375E"/>
              </a:buClr>
              <a:buSzPct val="120000"/>
              <a:buFont typeface="Arial" pitchFamily="34" charset="0"/>
              <a:buChar char="•"/>
              <a:defRPr/>
            </a:pPr>
            <a:endParaRPr lang="en-US" sz="1200" kern="0" dirty="0">
              <a:latin typeface="Arial" pitchFamily="34" charset="0"/>
              <a:cs typeface="Arial" pitchFamily="34" charset="0"/>
              <a:sym typeface="Arial" pitchFamily="34" charset="0"/>
            </a:endParaRPr>
          </a:p>
        </p:txBody>
      </p:sp>
      <p:pic>
        <p:nvPicPr>
          <p:cNvPr id="25" name="Picture 5" descr="NaCC Logo-01.jpg"/>
          <p:cNvPicPr>
            <a:picLocks noChangeAspect="1" noChangeArrowheads="1"/>
          </p:cNvPicPr>
          <p:nvPr/>
        </p:nvPicPr>
        <p:blipFill>
          <a:blip r:embed="rId22" cstate="print"/>
          <a:srcRect l="21423" t="11240" r="22314" b="48300"/>
          <a:stretch>
            <a:fillRect/>
          </a:stretch>
        </p:blipFill>
        <p:spPr bwMode="auto">
          <a:xfrm>
            <a:off x="7020272" y="6235873"/>
            <a:ext cx="1728192" cy="489655"/>
          </a:xfrm>
          <a:prstGeom prst="rect">
            <a:avLst/>
          </a:prstGeom>
          <a:noFill/>
          <a:ln w="9525">
            <a:noFill/>
            <a:miter lim="800000"/>
            <a:headEnd/>
            <a:tailEnd/>
          </a:ln>
        </p:spPr>
      </p:pic>
    </p:spTree>
    <p:extLst>
      <p:ext uri="{BB962C8B-B14F-4D97-AF65-F5344CB8AC3E}">
        <p14:creationId xmlns:p14="http://schemas.microsoft.com/office/powerpoint/2010/main" val="34691551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869842"/>
          </a:xfrm>
          <a:solidFill>
            <a:srgbClr val="0070C0"/>
          </a:solidFill>
        </p:spPr>
        <p:txBody>
          <a:bodyPr>
            <a:normAutofit/>
          </a:bodyPr>
          <a:lstStyle/>
          <a:p>
            <a:r>
              <a:rPr lang="en-ZA" sz="3200" dirty="0" smtClean="0">
                <a:solidFill>
                  <a:schemeClr val="accent1">
                    <a:lumMod val="40000"/>
                    <a:lumOff val="60000"/>
                  </a:schemeClr>
                </a:solidFill>
                <a:latin typeface="Arial" panose="020B0604020202020204" pitchFamily="34" charset="0"/>
                <a:cs typeface="Arial" panose="020B0604020202020204" pitchFamily="34" charset="0"/>
              </a:rPr>
              <a:t>Situational Analysis</a:t>
            </a:r>
            <a:endParaRPr lang="en-ZA" sz="32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9" name="Rectangle 28"/>
          <p:cNvSpPr/>
          <p:nvPr>
            <p:custDataLst>
              <p:tags r:id="rId1"/>
            </p:custDataLst>
          </p:nvPr>
        </p:nvSpPr>
        <p:spPr>
          <a:xfrm>
            <a:off x="1634066" y="1849438"/>
            <a:ext cx="2345163" cy="1107996"/>
          </a:xfrm>
          <a:prstGeom prst="rect">
            <a:avLst/>
          </a:prstGeom>
          <a:solidFill>
            <a:schemeClr val="accent1">
              <a:lumMod val="40000"/>
              <a:lumOff val="60000"/>
            </a:schemeClr>
          </a:solidFill>
          <a:ln w="6350" cap="flat" cmpd="sng" algn="ctr">
            <a:solidFill>
              <a:schemeClr val="accent1">
                <a:lumMod val="40000"/>
                <a:lumOff val="60000"/>
              </a:schemeClr>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effectLst/>
              <a:uLnTx/>
              <a:uFillTx/>
              <a:latin typeface="Calibri"/>
            </a:endParaRPr>
          </a:p>
        </p:txBody>
      </p:sp>
      <p:sp>
        <p:nvSpPr>
          <p:cNvPr id="30" name="Rectangle 49"/>
          <p:cNvSpPr>
            <a:spLocks noChangeAspect="1" noChangeArrowheads="1"/>
          </p:cNvSpPr>
          <p:nvPr>
            <p:custDataLst>
              <p:tags r:id="rId2"/>
            </p:custDataLst>
          </p:nvPr>
        </p:nvSpPr>
        <p:spPr bwMode="gray">
          <a:xfrm>
            <a:off x="1731956" y="1508125"/>
            <a:ext cx="2247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Issues</a:t>
            </a:r>
          </a:p>
        </p:txBody>
      </p:sp>
      <p:cxnSp>
        <p:nvCxnSpPr>
          <p:cNvPr id="31" name="Straight Connector 30"/>
          <p:cNvCxnSpPr/>
          <p:nvPr>
            <p:custDataLst>
              <p:tags r:id="rId3"/>
            </p:custDataLst>
          </p:nvPr>
        </p:nvCxnSpPr>
        <p:spPr>
          <a:xfrm>
            <a:off x="1731957" y="1738313"/>
            <a:ext cx="1671643" cy="0"/>
          </a:xfrm>
          <a:prstGeom prst="line">
            <a:avLst/>
          </a:prstGeom>
          <a:noFill/>
          <a:ln w="6350" cap="flat" cmpd="sng" algn="ctr">
            <a:solidFill>
              <a:srgbClr val="17375E"/>
            </a:solidFill>
            <a:prstDash val="solid"/>
          </a:ln>
          <a:effectLst/>
        </p:spPr>
      </p:cxnSp>
      <p:sp>
        <p:nvSpPr>
          <p:cNvPr id="32" name="Rectangle 49"/>
          <p:cNvSpPr>
            <a:spLocks noChangeAspect="1" noChangeArrowheads="1"/>
          </p:cNvSpPr>
          <p:nvPr>
            <p:custDataLst>
              <p:tags r:id="rId4"/>
            </p:custDataLst>
          </p:nvPr>
        </p:nvSpPr>
        <p:spPr bwMode="gray">
          <a:xfrm>
            <a:off x="1731956" y="1849438"/>
            <a:ext cx="2247279"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Decision-making process structured as periodic (quarterly when Commission meets), but need responsive decision-making especially in view of merger timelines</a:t>
            </a:r>
            <a:endParaRPr lang="en-US" sz="1200" kern="0" dirty="0">
              <a:latin typeface="Arial" pitchFamily="34" charset="0"/>
              <a:cs typeface="Arial" pitchFamily="34" charset="0"/>
              <a:sym typeface="Arial" pitchFamily="34" charset="0"/>
            </a:endParaRPr>
          </a:p>
        </p:txBody>
      </p:sp>
      <p:sp>
        <p:nvSpPr>
          <p:cNvPr id="33" name="Rectangle 32"/>
          <p:cNvSpPr/>
          <p:nvPr>
            <p:custDataLst>
              <p:tags r:id="rId5"/>
            </p:custDataLst>
          </p:nvPr>
        </p:nvSpPr>
        <p:spPr>
          <a:xfrm>
            <a:off x="76200" y="1849438"/>
            <a:ext cx="1227667" cy="1071562"/>
          </a:xfrm>
          <a:prstGeom prst="rect">
            <a:avLst/>
          </a:prstGeom>
          <a:solidFill>
            <a:srgbClr val="FFFFFF"/>
          </a:solidFill>
          <a:ln w="6350" cap="flat" cmpd="sng" algn="ctr">
            <a:solidFill>
              <a:srgbClr val="1F497D">
                <a:lumMod val="20000"/>
                <a:lumOff val="80000"/>
              </a:srgbClr>
            </a:solidFill>
            <a:prstDash val="solid"/>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1" i="0" u="none" strike="noStrike" kern="0" cap="none" spc="0" normalizeH="0" baseline="0" noProof="0" dirty="0" smtClean="0">
                <a:ln>
                  <a:noFill/>
                </a:ln>
                <a:effectLst/>
                <a:uLnTx/>
                <a:uFillTx/>
                <a:latin typeface="Arial" pitchFamily="34" charset="0"/>
                <a:cs typeface="Arial" pitchFamily="34" charset="0"/>
              </a:rPr>
              <a:t>Responsive decision-making</a:t>
            </a:r>
            <a:endParaRPr kumimoji="0" lang="en-GB" sz="1200" b="1" i="0" u="none" strike="noStrike" kern="0" cap="none" spc="0" normalizeH="0" baseline="0" noProof="0" dirty="0" smtClean="0">
              <a:ln>
                <a:noFill/>
              </a:ln>
              <a:effectLst/>
              <a:uLnTx/>
              <a:uFillTx/>
              <a:latin typeface="Arial" pitchFamily="34" charset="0"/>
              <a:cs typeface="Arial" pitchFamily="34" charset="0"/>
            </a:endParaRPr>
          </a:p>
        </p:txBody>
      </p:sp>
      <p:cxnSp>
        <p:nvCxnSpPr>
          <p:cNvPr id="34" name="Straight Connector 33"/>
          <p:cNvCxnSpPr/>
          <p:nvPr/>
        </p:nvCxnSpPr>
        <p:spPr>
          <a:xfrm>
            <a:off x="76200" y="2987840"/>
            <a:ext cx="8305800" cy="0"/>
          </a:xfrm>
          <a:prstGeom prst="line">
            <a:avLst/>
          </a:prstGeom>
          <a:noFill/>
          <a:ln w="6350" cap="flat" cmpd="sng" algn="ctr">
            <a:solidFill>
              <a:srgbClr val="17375E"/>
            </a:solidFill>
            <a:prstDash val="dash"/>
          </a:ln>
          <a:effectLst/>
        </p:spPr>
      </p:cxnSp>
      <p:sp>
        <p:nvSpPr>
          <p:cNvPr id="35" name="Rectangle 49"/>
          <p:cNvSpPr>
            <a:spLocks noChangeAspect="1" noChangeArrowheads="1"/>
          </p:cNvSpPr>
          <p:nvPr>
            <p:custDataLst>
              <p:tags r:id="rId6"/>
            </p:custDataLst>
          </p:nvPr>
        </p:nvSpPr>
        <p:spPr bwMode="gray">
          <a:xfrm>
            <a:off x="97820" y="1508119"/>
            <a:ext cx="16102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Internal</a:t>
            </a:r>
          </a:p>
        </p:txBody>
      </p:sp>
      <p:cxnSp>
        <p:nvCxnSpPr>
          <p:cNvPr id="36" name="Straight Connector 35"/>
          <p:cNvCxnSpPr/>
          <p:nvPr>
            <p:custDataLst>
              <p:tags r:id="rId7"/>
            </p:custDataLst>
          </p:nvPr>
        </p:nvCxnSpPr>
        <p:spPr>
          <a:xfrm>
            <a:off x="97820" y="1738307"/>
            <a:ext cx="1206047" cy="6"/>
          </a:xfrm>
          <a:prstGeom prst="line">
            <a:avLst/>
          </a:prstGeom>
          <a:noFill/>
          <a:ln w="6350" cap="flat" cmpd="sng" algn="ctr">
            <a:solidFill>
              <a:srgbClr val="17375E"/>
            </a:solidFill>
            <a:prstDash val="solid"/>
          </a:ln>
          <a:effectLst/>
        </p:spPr>
      </p:cxnSp>
      <p:sp>
        <p:nvSpPr>
          <p:cNvPr id="37" name="Rectangle 49"/>
          <p:cNvSpPr>
            <a:spLocks noChangeAspect="1" noChangeArrowheads="1"/>
          </p:cNvSpPr>
          <p:nvPr>
            <p:custDataLst>
              <p:tags r:id="rId8"/>
            </p:custDataLst>
          </p:nvPr>
        </p:nvSpPr>
        <p:spPr bwMode="gray">
          <a:xfrm>
            <a:off x="4102710" y="1508118"/>
            <a:ext cx="2247279"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Strengths</a:t>
            </a:r>
          </a:p>
          <a:p>
            <a:pPr defTabSz="1041400">
              <a:buSzPct val="120000"/>
              <a:defRPr/>
            </a:pPr>
            <a:endParaRPr lang="en-US" sz="1400" b="1" kern="0" dirty="0" smtClean="0">
              <a:latin typeface="Arial" pitchFamily="34" charset="0"/>
              <a:cs typeface="Arial" pitchFamily="34" charset="0"/>
              <a:sym typeface="Arial" pitchFamily="34" charset="0"/>
            </a:endParaRPr>
          </a:p>
          <a:p>
            <a:pPr algn="just" defTabSz="1041400">
              <a:buSzPct val="120000"/>
              <a:buFont typeface="Arial" pitchFamily="34" charset="0"/>
              <a:buChar char="•"/>
              <a:defRPr/>
            </a:pPr>
            <a:r>
              <a:rPr lang="en-US" sz="1400" b="1" kern="0" dirty="0" smtClean="0">
                <a:latin typeface="Arial" pitchFamily="34" charset="0"/>
                <a:cs typeface="Arial" pitchFamily="34" charset="0"/>
                <a:sym typeface="Arial" pitchFamily="34" charset="0"/>
              </a:rPr>
              <a:t> </a:t>
            </a:r>
            <a:r>
              <a:rPr lang="en-US" sz="1200" kern="0" dirty="0" smtClean="0">
                <a:latin typeface="Arial" pitchFamily="34" charset="0"/>
                <a:cs typeface="Arial" pitchFamily="34" charset="0"/>
                <a:sym typeface="Arial" pitchFamily="34" charset="0"/>
              </a:rPr>
              <a:t>Monthly Executive Committee meeting</a:t>
            </a:r>
          </a:p>
          <a:p>
            <a:pPr defTabSz="1041400">
              <a:buSzPct val="120000"/>
              <a:defRPr/>
            </a:pPr>
            <a:endParaRPr lang="en-US" sz="1400" b="1" kern="0" dirty="0" smtClean="0">
              <a:latin typeface="Arial" pitchFamily="34" charset="0"/>
              <a:cs typeface="Arial" pitchFamily="34" charset="0"/>
              <a:sym typeface="Arial" pitchFamily="34" charset="0"/>
            </a:endParaRPr>
          </a:p>
          <a:p>
            <a:pPr defTabSz="1041400">
              <a:buSzPct val="120000"/>
              <a:defRPr/>
            </a:pPr>
            <a:endParaRPr lang="en-US" sz="1400" b="1" kern="0" dirty="0" smtClean="0">
              <a:latin typeface="Arial" pitchFamily="34" charset="0"/>
              <a:cs typeface="Arial" pitchFamily="34" charset="0"/>
              <a:sym typeface="Arial" pitchFamily="34" charset="0"/>
            </a:endParaRPr>
          </a:p>
          <a:p>
            <a:pPr defTabSz="1041400">
              <a:buSzPct val="120000"/>
              <a:defRPr/>
            </a:pPr>
            <a:endParaRPr lang="en-US" sz="1400" b="1" kern="0" dirty="0" smtClean="0">
              <a:latin typeface="Arial" pitchFamily="34" charset="0"/>
              <a:cs typeface="Arial" pitchFamily="34" charset="0"/>
              <a:sym typeface="Arial" pitchFamily="34" charset="0"/>
            </a:endParaRPr>
          </a:p>
          <a:p>
            <a:pPr defTabSz="1041400">
              <a:buSzPct val="120000"/>
              <a:defRPr/>
            </a:pPr>
            <a:endParaRPr lang="en-US" sz="1400" b="1" kern="0" dirty="0" smtClean="0">
              <a:latin typeface="Arial" pitchFamily="34" charset="0"/>
              <a:cs typeface="Arial" pitchFamily="34" charset="0"/>
              <a:sym typeface="Arial" pitchFamily="34" charset="0"/>
            </a:endParaRPr>
          </a:p>
        </p:txBody>
      </p:sp>
      <p:cxnSp>
        <p:nvCxnSpPr>
          <p:cNvPr id="38" name="Straight Connector 37"/>
          <p:cNvCxnSpPr/>
          <p:nvPr>
            <p:custDataLst>
              <p:tags r:id="rId9"/>
            </p:custDataLst>
          </p:nvPr>
        </p:nvCxnSpPr>
        <p:spPr>
          <a:xfrm>
            <a:off x="4204315" y="1738307"/>
            <a:ext cx="1654615" cy="0"/>
          </a:xfrm>
          <a:prstGeom prst="line">
            <a:avLst/>
          </a:prstGeom>
          <a:noFill/>
          <a:ln w="6350" cap="flat" cmpd="sng" algn="ctr">
            <a:solidFill>
              <a:srgbClr val="17375E"/>
            </a:solidFill>
            <a:prstDash val="solid"/>
          </a:ln>
          <a:effectLst/>
        </p:spPr>
      </p:cxnSp>
      <p:sp>
        <p:nvSpPr>
          <p:cNvPr id="40" name="Rectangle 49"/>
          <p:cNvSpPr>
            <a:spLocks noChangeAspect="1" noChangeArrowheads="1"/>
          </p:cNvSpPr>
          <p:nvPr>
            <p:custDataLst>
              <p:tags r:id="rId10"/>
            </p:custDataLst>
          </p:nvPr>
        </p:nvSpPr>
        <p:spPr bwMode="gray">
          <a:xfrm>
            <a:off x="6693606" y="1508113"/>
            <a:ext cx="22472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defTabSz="1041400">
              <a:buSzPct val="120000"/>
              <a:defRPr/>
            </a:pPr>
            <a:r>
              <a:rPr lang="en-US" sz="1400" b="1" kern="0" dirty="0" smtClean="0">
                <a:latin typeface="Arial" pitchFamily="34" charset="0"/>
                <a:cs typeface="Arial" pitchFamily="34" charset="0"/>
                <a:sym typeface="Arial" pitchFamily="34" charset="0"/>
              </a:rPr>
              <a:t>Weaknesses</a:t>
            </a:r>
          </a:p>
        </p:txBody>
      </p:sp>
      <p:cxnSp>
        <p:nvCxnSpPr>
          <p:cNvPr id="41" name="Straight Connector 40"/>
          <p:cNvCxnSpPr/>
          <p:nvPr>
            <p:custDataLst>
              <p:tags r:id="rId11"/>
            </p:custDataLst>
          </p:nvPr>
        </p:nvCxnSpPr>
        <p:spPr>
          <a:xfrm>
            <a:off x="6693607" y="1738301"/>
            <a:ext cx="1654615" cy="0"/>
          </a:xfrm>
          <a:prstGeom prst="line">
            <a:avLst/>
          </a:prstGeom>
          <a:noFill/>
          <a:ln w="6350" cap="flat" cmpd="sng" algn="ctr">
            <a:solidFill>
              <a:srgbClr val="17375E"/>
            </a:solidFill>
            <a:prstDash val="solid"/>
          </a:ln>
          <a:effectLst/>
        </p:spPr>
      </p:cxnSp>
      <p:sp>
        <p:nvSpPr>
          <p:cNvPr id="28" name="Rectangle 49"/>
          <p:cNvSpPr>
            <a:spLocks noChangeAspect="1" noChangeArrowheads="1"/>
          </p:cNvSpPr>
          <p:nvPr>
            <p:custDataLst>
              <p:tags r:id="rId12"/>
            </p:custDataLst>
          </p:nvPr>
        </p:nvSpPr>
        <p:spPr bwMode="gray">
          <a:xfrm>
            <a:off x="6645201" y="1848306"/>
            <a:ext cx="224727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77800" indent="-177800" defTabSz="1041400">
              <a:buClr>
                <a:srgbClr val="17375E"/>
              </a:buClr>
              <a:buSzPct val="120000"/>
              <a:buFont typeface="Arial" pitchFamily="34" charset="0"/>
              <a:buChar char="•"/>
              <a:defRPr/>
            </a:pPr>
            <a:r>
              <a:rPr lang="en-US" sz="1200" kern="0" dirty="0" smtClean="0">
                <a:latin typeface="Arial" pitchFamily="34" charset="0"/>
                <a:cs typeface="Arial" pitchFamily="34" charset="0"/>
                <a:sym typeface="Arial" pitchFamily="34" charset="0"/>
              </a:rPr>
              <a:t>Not always able to respond expeditiously due to the structure of decision-making (periodic) </a:t>
            </a:r>
            <a:endParaRPr lang="en-US" sz="1200" kern="0" dirty="0">
              <a:latin typeface="Arial" pitchFamily="34" charset="0"/>
              <a:cs typeface="Arial" pitchFamily="34" charset="0"/>
              <a:sym typeface="Arial" pitchFamily="34" charset="0"/>
            </a:endParaRPr>
          </a:p>
        </p:txBody>
      </p:sp>
      <p:pic>
        <p:nvPicPr>
          <p:cNvPr id="16" name="Picture 5" descr="NaCC Logo-01.jpg"/>
          <p:cNvPicPr>
            <a:picLocks noChangeAspect="1" noChangeArrowheads="1"/>
          </p:cNvPicPr>
          <p:nvPr/>
        </p:nvPicPr>
        <p:blipFill>
          <a:blip r:embed="rId15" cstate="print"/>
          <a:srcRect l="21423" t="11240" r="22314" b="48300"/>
          <a:stretch>
            <a:fillRect/>
          </a:stretch>
        </p:blipFill>
        <p:spPr bwMode="auto">
          <a:xfrm>
            <a:off x="7164288" y="6297081"/>
            <a:ext cx="1512168" cy="428447"/>
          </a:xfrm>
          <a:prstGeom prst="rect">
            <a:avLst/>
          </a:prstGeom>
          <a:noFill/>
          <a:ln w="9525">
            <a:noFill/>
            <a:miter lim="800000"/>
            <a:headEnd/>
            <a:tailEnd/>
          </a:ln>
        </p:spPr>
      </p:pic>
    </p:spTree>
    <p:extLst>
      <p:ext uri="{BB962C8B-B14F-4D97-AF65-F5344CB8AC3E}">
        <p14:creationId xmlns:p14="http://schemas.microsoft.com/office/powerpoint/2010/main" val="1652701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869842"/>
          </a:xfrm>
          <a:solidFill>
            <a:srgbClr val="0070C0"/>
          </a:solidFill>
        </p:spPr>
        <p:txBody>
          <a:bodyPr>
            <a:normAutofit/>
          </a:bodyPr>
          <a:lstStyle/>
          <a:p>
            <a:r>
              <a:rPr lang="en-ZA" sz="3200" dirty="0" smtClean="0">
                <a:solidFill>
                  <a:schemeClr val="accent1">
                    <a:lumMod val="40000"/>
                    <a:lumOff val="60000"/>
                  </a:schemeClr>
                </a:solidFill>
                <a:latin typeface="Arial" panose="020B0604020202020204" pitchFamily="34" charset="0"/>
                <a:cs typeface="Arial" panose="020B0604020202020204" pitchFamily="34" charset="0"/>
              </a:rPr>
              <a:t>Situational Analysis</a:t>
            </a:r>
            <a:endParaRPr lang="en-ZA" sz="32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16" name="Rectangle 2"/>
          <p:cNvSpPr>
            <a:spLocks noChangeArrowheads="1"/>
          </p:cNvSpPr>
          <p:nvPr/>
        </p:nvSpPr>
        <p:spPr bwMode="auto">
          <a:xfrm>
            <a:off x="542727" y="4282207"/>
            <a:ext cx="3995737"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0000" rIns="90000" bIns="90000" anchor="b"/>
          <a:lstStyle>
            <a:lvl1pPr>
              <a:spcBef>
                <a:spcPct val="20000"/>
              </a:spcBef>
              <a:buClr>
                <a:srgbClr val="FFD200"/>
              </a:buClr>
              <a:buSzPct val="75000"/>
              <a:buFont typeface="Arial" panose="020B0604020202020204" pitchFamily="34" charset="0"/>
              <a:defRPr sz="2400">
                <a:solidFill>
                  <a:schemeClr val="tx1"/>
                </a:solidFill>
                <a:latin typeface="Arial" panose="020B0604020202020204" pitchFamily="34" charset="0"/>
              </a:defRPr>
            </a:lvl1pPr>
            <a:lvl2pPr marL="742950" indent="-285750">
              <a:spcBef>
                <a:spcPct val="20000"/>
              </a:spcBef>
              <a:buClr>
                <a:srgbClr val="FFD200"/>
              </a:buClr>
              <a:buSzPct val="75000"/>
              <a:buFont typeface="Arial" panose="020B0604020202020204" pitchFamily="34" charset="0"/>
              <a:defRPr sz="2400" b="1">
                <a:solidFill>
                  <a:schemeClr val="accent1"/>
                </a:solidFill>
                <a:latin typeface="Arial" panose="020B0604020202020204" pitchFamily="34" charset="0"/>
              </a:defRPr>
            </a:lvl2pPr>
            <a:lvl3pPr marL="357188" indent="-354013">
              <a:spcBef>
                <a:spcPct val="20000"/>
              </a:spcBef>
              <a:buClr>
                <a:schemeClr val="tx2"/>
              </a:buClr>
              <a:buSzPct val="75000"/>
              <a:buFont typeface="Arial" panose="020B0604020202020204" pitchFamily="34" charset="0"/>
              <a:buChar char="►"/>
              <a:defRPr sz="2400">
                <a:solidFill>
                  <a:schemeClr val="tx1"/>
                </a:solidFill>
                <a:latin typeface="Arial" panose="020B0604020202020204" pitchFamily="34" charset="0"/>
              </a:defRPr>
            </a:lvl3pPr>
            <a:lvl4pPr marL="717550" indent="-358775">
              <a:spcBef>
                <a:spcPct val="20000"/>
              </a:spcBef>
              <a:buClr>
                <a:schemeClr val="tx2"/>
              </a:buClr>
              <a:buSzPct val="75000"/>
              <a:buFont typeface="Arial" panose="020B0604020202020204" pitchFamily="34" charset="0"/>
              <a:buChar char="►"/>
              <a:defRPr sz="2000">
                <a:solidFill>
                  <a:schemeClr val="tx1"/>
                </a:solidFill>
                <a:latin typeface="Arial" panose="020B0604020202020204" pitchFamily="34" charset="0"/>
              </a:defRPr>
            </a:lvl4pPr>
            <a:lvl5pPr marL="1079500" indent="-360363">
              <a:spcBef>
                <a:spcPct val="20000"/>
              </a:spcBef>
              <a:buClr>
                <a:schemeClr val="tx2"/>
              </a:buClr>
              <a:buSzPct val="75000"/>
              <a:buFont typeface="Arial" panose="020B0604020202020204" pitchFamily="34" charset="0"/>
              <a:buChar char="►"/>
              <a:defRPr>
                <a:solidFill>
                  <a:schemeClr val="tx1"/>
                </a:solidFill>
                <a:latin typeface="Arial" panose="020B0604020202020204" pitchFamily="34" charset="0"/>
              </a:defRPr>
            </a:lvl5pPr>
            <a:lvl6pPr marL="15367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6pPr>
            <a:lvl7pPr marL="19939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7pPr>
            <a:lvl8pPr marL="24511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8pPr>
            <a:lvl9pPr marL="29083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9pPr>
          </a:lstStyle>
          <a:p>
            <a:pPr marL="144000" indent="-144000">
              <a:buFont typeface="Arial" panose="020B0604020202020204" pitchFamily="34" charset="0"/>
              <a:buChar char="•"/>
            </a:pPr>
            <a:r>
              <a:rPr lang="en-ZA" altLang="en-US" sz="1200" dirty="0" smtClean="0"/>
              <a:t>Strengthen </a:t>
            </a:r>
            <a:r>
              <a:rPr lang="en-ZA" altLang="en-US" sz="1200" dirty="0"/>
              <a:t>the mandate, powers and </a:t>
            </a:r>
            <a:r>
              <a:rPr lang="en-ZA" altLang="en-US" sz="1200" dirty="0" smtClean="0"/>
              <a:t>functions</a:t>
            </a:r>
          </a:p>
          <a:p>
            <a:pPr marL="144000" indent="-144000">
              <a:buFont typeface="Arial" panose="020B0604020202020204" pitchFamily="34" charset="0"/>
              <a:buChar char="•"/>
            </a:pPr>
            <a:r>
              <a:rPr lang="en-ZA" altLang="en-US" sz="1200" dirty="0" smtClean="0"/>
              <a:t>Provide clarity </a:t>
            </a:r>
            <a:r>
              <a:rPr lang="en-ZA" altLang="en-US" sz="1200" dirty="0"/>
              <a:t>on matters of legal </a:t>
            </a:r>
            <a:r>
              <a:rPr lang="en-ZA" altLang="en-US" sz="1200" dirty="0" smtClean="0"/>
              <a:t>uncertainty</a:t>
            </a:r>
          </a:p>
          <a:p>
            <a:pPr marL="144000" indent="-144000">
              <a:buFont typeface="Arial" panose="020B0604020202020204" pitchFamily="34" charset="0"/>
              <a:buChar char="•"/>
            </a:pPr>
            <a:r>
              <a:rPr lang="en-ZA" altLang="en-US" sz="1200" dirty="0"/>
              <a:t>Embed competition concerns in the implementation of industrial </a:t>
            </a:r>
            <a:r>
              <a:rPr lang="en-ZA" altLang="en-US" sz="1200" dirty="0" smtClean="0"/>
              <a:t>policy</a:t>
            </a:r>
          </a:p>
          <a:p>
            <a:pPr marL="144000" indent="-144000">
              <a:buFont typeface="Arial" panose="020B0604020202020204" pitchFamily="34" charset="0"/>
              <a:buChar char="•"/>
            </a:pPr>
            <a:r>
              <a:rPr lang="en-ZA" altLang="en-US" sz="1200" dirty="0"/>
              <a:t>Address competition concerns in regulated sectors and network </a:t>
            </a:r>
            <a:r>
              <a:rPr lang="en-ZA" altLang="en-US" sz="1200" dirty="0" smtClean="0"/>
              <a:t>industries</a:t>
            </a:r>
            <a:endParaRPr lang="en-ZA" altLang="en-US" sz="1200" dirty="0"/>
          </a:p>
        </p:txBody>
      </p:sp>
      <p:sp>
        <p:nvSpPr>
          <p:cNvPr id="17" name="Rectangle 3"/>
          <p:cNvSpPr>
            <a:spLocks noChangeArrowheads="1"/>
          </p:cNvSpPr>
          <p:nvPr/>
        </p:nvSpPr>
        <p:spPr bwMode="auto">
          <a:xfrm>
            <a:off x="4760714" y="4282207"/>
            <a:ext cx="3995738" cy="165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0000" rIns="90000" bIns="90000" anchor="b"/>
          <a:lstStyle>
            <a:lvl1pPr>
              <a:spcBef>
                <a:spcPct val="20000"/>
              </a:spcBef>
              <a:buClr>
                <a:srgbClr val="FFD200"/>
              </a:buClr>
              <a:buSzPct val="75000"/>
              <a:buFont typeface="Arial" panose="020B0604020202020204" pitchFamily="34" charset="0"/>
              <a:defRPr sz="2400">
                <a:solidFill>
                  <a:schemeClr val="tx1"/>
                </a:solidFill>
                <a:latin typeface="Arial" panose="020B0604020202020204" pitchFamily="34" charset="0"/>
              </a:defRPr>
            </a:lvl1pPr>
            <a:lvl2pPr marL="742950" indent="-285750">
              <a:spcBef>
                <a:spcPct val="20000"/>
              </a:spcBef>
              <a:buClr>
                <a:srgbClr val="FFD200"/>
              </a:buClr>
              <a:buSzPct val="75000"/>
              <a:buFont typeface="Arial" panose="020B0604020202020204" pitchFamily="34" charset="0"/>
              <a:defRPr sz="2400" b="1">
                <a:solidFill>
                  <a:schemeClr val="accent1"/>
                </a:solidFill>
                <a:latin typeface="Arial" panose="020B0604020202020204" pitchFamily="34" charset="0"/>
              </a:defRPr>
            </a:lvl2pPr>
            <a:lvl3pPr marL="357188" indent="-354013">
              <a:spcBef>
                <a:spcPct val="20000"/>
              </a:spcBef>
              <a:buClr>
                <a:schemeClr val="tx2"/>
              </a:buClr>
              <a:buSzPct val="75000"/>
              <a:buFont typeface="Arial" panose="020B0604020202020204" pitchFamily="34" charset="0"/>
              <a:buChar char="►"/>
              <a:defRPr sz="2400">
                <a:solidFill>
                  <a:schemeClr val="tx1"/>
                </a:solidFill>
                <a:latin typeface="Arial" panose="020B0604020202020204" pitchFamily="34" charset="0"/>
              </a:defRPr>
            </a:lvl3pPr>
            <a:lvl4pPr marL="717550" indent="-358775">
              <a:spcBef>
                <a:spcPct val="20000"/>
              </a:spcBef>
              <a:buClr>
                <a:schemeClr val="tx2"/>
              </a:buClr>
              <a:buSzPct val="75000"/>
              <a:buFont typeface="Arial" panose="020B0604020202020204" pitchFamily="34" charset="0"/>
              <a:buChar char="►"/>
              <a:defRPr sz="2000">
                <a:solidFill>
                  <a:schemeClr val="tx1"/>
                </a:solidFill>
                <a:latin typeface="Arial" panose="020B0604020202020204" pitchFamily="34" charset="0"/>
              </a:defRPr>
            </a:lvl4pPr>
            <a:lvl5pPr marL="1079500" indent="-360363">
              <a:spcBef>
                <a:spcPct val="20000"/>
              </a:spcBef>
              <a:buClr>
                <a:schemeClr val="tx2"/>
              </a:buClr>
              <a:buSzPct val="75000"/>
              <a:buFont typeface="Arial" panose="020B0604020202020204" pitchFamily="34" charset="0"/>
              <a:buChar char="►"/>
              <a:defRPr>
                <a:solidFill>
                  <a:schemeClr val="tx1"/>
                </a:solidFill>
                <a:latin typeface="Arial" panose="020B0604020202020204" pitchFamily="34" charset="0"/>
              </a:defRPr>
            </a:lvl5pPr>
            <a:lvl6pPr marL="15367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6pPr>
            <a:lvl7pPr marL="19939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7pPr>
            <a:lvl8pPr marL="24511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8pPr>
            <a:lvl9pPr marL="29083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9pPr>
          </a:lstStyle>
          <a:p>
            <a:pPr marL="342900" indent="-342900" algn="r" eaLnBrk="1" hangingPunct="1">
              <a:buFont typeface="Arial" panose="020B0604020202020204" pitchFamily="34" charset="0"/>
              <a:buChar char="•"/>
            </a:pPr>
            <a:r>
              <a:rPr lang="en-US" altLang="en-US" sz="1200" dirty="0" smtClean="0"/>
              <a:t>Decisions taken on quarterly basis</a:t>
            </a:r>
          </a:p>
          <a:p>
            <a:pPr marL="342900" indent="-342900" algn="r" eaLnBrk="1" hangingPunct="1">
              <a:buFont typeface="Arial" panose="020B0604020202020204" pitchFamily="34" charset="0"/>
              <a:buChar char="•"/>
            </a:pPr>
            <a:r>
              <a:rPr lang="en-US" altLang="en-US" sz="1200" dirty="0" smtClean="0"/>
              <a:t>Increase and volume of cases will require more frequent decision making</a:t>
            </a:r>
            <a:endParaRPr lang="en-GB" altLang="en-US" sz="1200" dirty="0"/>
          </a:p>
        </p:txBody>
      </p:sp>
      <p:sp>
        <p:nvSpPr>
          <p:cNvPr id="18" name="Rectangle 5"/>
          <p:cNvSpPr txBox="1">
            <a:spLocks noChangeArrowheads="1"/>
          </p:cNvSpPr>
          <p:nvPr/>
        </p:nvSpPr>
        <p:spPr>
          <a:xfrm>
            <a:off x="542727" y="2445469"/>
            <a:ext cx="3995737" cy="1655763"/>
          </a:xfrm>
          <a:prstGeom prst="rect">
            <a:avLst/>
          </a:prstGeom>
          <a:noFill/>
          <a:extLst>
            <a:ext uri="{91240B29-F687-4F45-9708-019B960494DF}">
              <a14:hiddenLine xmlns:a14="http://schemas.microsoft.com/office/drawing/2010/main" w="19050" cmpd="sng">
                <a:solidFill>
                  <a:schemeClr val="hlink"/>
                </a:solidFill>
                <a:miter lim="800000"/>
                <a:headEnd/>
                <a:tailEnd/>
              </a14:hiddenLine>
            </a:ext>
          </a:extLst>
        </p:spPr>
        <p:txBody>
          <a:bodyPr lIns="90000" tIns="90000" rIns="90000" bIns="90000"/>
          <a:lstStyle>
            <a:lvl1pPr marL="342900" indent="-342900" algn="l" defTabSz="457200" rtl="0" eaLnBrk="0" fontAlgn="base" hangingPunct="0">
              <a:spcBef>
                <a:spcPct val="20000"/>
              </a:spcBef>
              <a:spcAft>
                <a:spcPct val="0"/>
              </a:spcAft>
              <a:buClr>
                <a:srgbClr val="D95900"/>
              </a:buClr>
              <a:buFont typeface="Arial" panose="020B0604020202020204" pitchFamily="34" charset="0"/>
              <a:buChar char="•"/>
              <a:defRPr sz="1400" kern="1200">
                <a:solidFill>
                  <a:schemeClr val="tx1"/>
                </a:solidFill>
                <a:latin typeface="Arial"/>
                <a:ea typeface="ＭＳ Ｐゴシック" pitchFamily="26"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defTabSz="914400" eaLnBrk="1" hangingPunct="1">
              <a:buClr>
                <a:srgbClr val="FFD200"/>
              </a:buClr>
              <a:buSzPct val="75000"/>
            </a:pPr>
            <a:r>
              <a:rPr lang="en-ZA" altLang="en-US" sz="1200" dirty="0">
                <a:latin typeface="Arial" panose="020B0604020202020204" pitchFamily="34" charset="0"/>
                <a:ea typeface="+mn-ea"/>
                <a:cs typeface="+mn-cs"/>
              </a:rPr>
              <a:t>Framework established to guide action and decision-taking in the Commission – provides a sound basis for the growth and development of the </a:t>
            </a:r>
            <a:r>
              <a:rPr lang="en-ZA" altLang="en-US" sz="1200" dirty="0" smtClean="0">
                <a:latin typeface="Arial" panose="020B0604020202020204" pitchFamily="34" charset="0"/>
                <a:ea typeface="+mn-ea"/>
                <a:cs typeface="+mn-cs"/>
              </a:rPr>
              <a:t>institution</a:t>
            </a:r>
          </a:p>
          <a:p>
            <a:pPr marL="144000" indent="-144000" defTabSz="914400" eaLnBrk="1" hangingPunct="1">
              <a:buClr>
                <a:srgbClr val="FFD200"/>
              </a:buClr>
              <a:buSzPct val="75000"/>
            </a:pPr>
            <a:r>
              <a:rPr lang="en-ZA" altLang="en-US" sz="1200" dirty="0">
                <a:latin typeface="Arial" panose="020B0604020202020204" pitchFamily="34" charset="0"/>
                <a:ea typeface="+mn-ea"/>
                <a:cs typeface="+mn-cs"/>
              </a:rPr>
              <a:t>Operational capacity and platform established </a:t>
            </a:r>
          </a:p>
          <a:p>
            <a:pPr marL="144000" indent="-144000" defTabSz="914400" eaLnBrk="1" hangingPunct="1">
              <a:buClr>
                <a:srgbClr val="FFD200"/>
              </a:buClr>
              <a:buSzPct val="75000"/>
            </a:pPr>
            <a:r>
              <a:rPr lang="en-ZA" altLang="en-US" sz="1200" dirty="0">
                <a:latin typeface="Arial" panose="020B0604020202020204" pitchFamily="34" charset="0"/>
                <a:ea typeface="+mn-ea"/>
                <a:cs typeface="+mn-cs"/>
              </a:rPr>
              <a:t>Support from key stakeholders, including Ministry </a:t>
            </a:r>
          </a:p>
          <a:p>
            <a:pPr marL="144000" indent="-144000" defTabSz="914400" eaLnBrk="1" hangingPunct="1">
              <a:buClr>
                <a:srgbClr val="FFD200"/>
              </a:buClr>
              <a:buSzPct val="75000"/>
            </a:pPr>
            <a:endParaRPr lang="en-ZA" altLang="en-US" sz="1200" dirty="0" smtClean="0">
              <a:latin typeface="Arial" panose="020B0604020202020204" pitchFamily="34" charset="0"/>
              <a:ea typeface="+mn-ea"/>
              <a:cs typeface="+mn-cs"/>
            </a:endParaRPr>
          </a:p>
          <a:p>
            <a:pPr marL="144000" indent="-144000" defTabSz="914400" eaLnBrk="1" hangingPunct="1">
              <a:buClr>
                <a:srgbClr val="FFD200"/>
              </a:buClr>
              <a:buSzPct val="75000"/>
            </a:pPr>
            <a:endParaRPr lang="en-ZA" altLang="en-US" sz="1200" dirty="0">
              <a:latin typeface="Arial" panose="020B0604020202020204" pitchFamily="34" charset="0"/>
              <a:ea typeface="+mn-ea"/>
              <a:cs typeface="+mn-cs"/>
            </a:endParaRPr>
          </a:p>
        </p:txBody>
      </p:sp>
      <p:sp>
        <p:nvSpPr>
          <p:cNvPr id="19" name="Rectangle 6"/>
          <p:cNvSpPr txBox="1">
            <a:spLocks noChangeArrowheads="1"/>
          </p:cNvSpPr>
          <p:nvPr/>
        </p:nvSpPr>
        <p:spPr>
          <a:xfrm>
            <a:off x="4760714" y="2445469"/>
            <a:ext cx="3995738" cy="1655763"/>
          </a:xfrm>
          <a:prstGeom prst="rect">
            <a:avLst/>
          </a:prstGeom>
          <a:noFill/>
          <a:extLst>
            <a:ext uri="{91240B29-F687-4F45-9708-019B960494DF}">
              <a14:hiddenLine xmlns:a14="http://schemas.microsoft.com/office/drawing/2010/main" w="19050" cmpd="sng">
                <a:solidFill>
                  <a:schemeClr val="hlink"/>
                </a:solidFill>
                <a:miter lim="800000"/>
                <a:headEnd/>
                <a:tailEnd/>
              </a14:hiddenLine>
            </a:ext>
          </a:extLst>
        </p:spPr>
        <p:txBody>
          <a:bodyPr lIns="90000" tIns="90000" rIns="90000" bIns="90000"/>
          <a:lstStyle>
            <a:lvl1pPr marL="342900" indent="-342900" algn="l" defTabSz="457200" rtl="0" eaLnBrk="0" fontAlgn="base" hangingPunct="0">
              <a:spcBef>
                <a:spcPct val="20000"/>
              </a:spcBef>
              <a:spcAft>
                <a:spcPct val="0"/>
              </a:spcAft>
              <a:buClr>
                <a:srgbClr val="D95900"/>
              </a:buClr>
              <a:buFont typeface="Arial" panose="020B0604020202020204" pitchFamily="34" charset="0"/>
              <a:buChar char="•"/>
              <a:defRPr sz="1400" kern="1200">
                <a:solidFill>
                  <a:schemeClr val="tx1"/>
                </a:solidFill>
                <a:latin typeface="Arial"/>
                <a:ea typeface="ＭＳ Ｐゴシック" pitchFamily="26"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44000" indent="-144000" defTabSz="914400" eaLnBrk="1" hangingPunct="1">
              <a:buClr>
                <a:srgbClr val="FFD200"/>
              </a:buClr>
              <a:buSzPct val="75000"/>
            </a:pPr>
            <a:r>
              <a:rPr lang="en-ZA" altLang="en-US" sz="1200" dirty="0">
                <a:latin typeface="Arial" panose="020B0604020202020204" pitchFamily="34" charset="0"/>
                <a:ea typeface="+mn-ea"/>
                <a:cs typeface="+mn-cs"/>
              </a:rPr>
              <a:t>Technical infrastructure such as case, document, information and knowledge management is yet to be developed (file plan, registry, version control)</a:t>
            </a:r>
          </a:p>
          <a:p>
            <a:pPr marL="144000" indent="-144000" defTabSz="914400" eaLnBrk="1" hangingPunct="1">
              <a:buClr>
                <a:srgbClr val="FFD200"/>
              </a:buClr>
              <a:buSzPct val="75000"/>
            </a:pPr>
            <a:r>
              <a:rPr lang="en-ZA" altLang="en-US" sz="1200" dirty="0">
                <a:latin typeface="Arial" panose="020B0604020202020204" pitchFamily="34" charset="0"/>
                <a:ea typeface="+mn-ea"/>
                <a:cs typeface="+mn-cs"/>
              </a:rPr>
              <a:t>Current information, communication and networking capabilities have been outgrown </a:t>
            </a:r>
            <a:endParaRPr lang="en-ZA" altLang="en-US" sz="1200" dirty="0" smtClean="0">
              <a:latin typeface="Arial" panose="020B0604020202020204" pitchFamily="34" charset="0"/>
              <a:ea typeface="+mn-ea"/>
              <a:cs typeface="+mn-cs"/>
            </a:endParaRPr>
          </a:p>
          <a:p>
            <a:pPr marL="1401300" lvl="3" indent="-144000" defTabSz="914400" eaLnBrk="1" hangingPunct="1">
              <a:buClr>
                <a:srgbClr val="FFD200"/>
              </a:buClr>
              <a:buSzPct val="75000"/>
            </a:pPr>
            <a:r>
              <a:rPr lang="en-ZA" altLang="en-US" sz="1200" dirty="0">
                <a:latin typeface="Arial" panose="020B0604020202020204" pitchFamily="34" charset="0"/>
                <a:ea typeface="+mn-ea"/>
                <a:cs typeface="+mn-cs"/>
              </a:rPr>
              <a:t>Need to develop graduate recruitment programme </a:t>
            </a:r>
            <a:r>
              <a:rPr lang="en-ZA" altLang="en-US" sz="1200" dirty="0" smtClean="0">
                <a:latin typeface="Arial" panose="020B0604020202020204" pitchFamily="34" charset="0"/>
                <a:ea typeface="+mn-ea"/>
                <a:cs typeface="+mn-cs"/>
              </a:rPr>
              <a:t>and focus on economic </a:t>
            </a:r>
            <a:r>
              <a:rPr lang="en-ZA" altLang="en-US" sz="1200" dirty="0">
                <a:latin typeface="Arial" panose="020B0604020202020204" pitchFamily="34" charset="0"/>
                <a:ea typeface="+mn-ea"/>
                <a:cs typeface="+mn-cs"/>
              </a:rPr>
              <a:t>analysts and legal professionals</a:t>
            </a:r>
          </a:p>
          <a:p>
            <a:pPr marL="1401300" lvl="3" indent="-144000" defTabSz="914400" eaLnBrk="1" hangingPunct="1">
              <a:buClr>
                <a:srgbClr val="FFD200"/>
              </a:buClr>
              <a:buSzPct val="75000"/>
            </a:pPr>
            <a:endParaRPr lang="en-ZA" altLang="en-US" sz="1200" dirty="0">
              <a:latin typeface="Arial" panose="020B0604020202020204" pitchFamily="34" charset="0"/>
              <a:ea typeface="+mn-ea"/>
              <a:cs typeface="+mn-cs"/>
            </a:endParaRPr>
          </a:p>
        </p:txBody>
      </p:sp>
      <p:sp>
        <p:nvSpPr>
          <p:cNvPr id="20" name="Rectangle 7"/>
          <p:cNvSpPr>
            <a:spLocks noChangeArrowheads="1"/>
          </p:cNvSpPr>
          <p:nvPr/>
        </p:nvSpPr>
        <p:spPr bwMode="gray">
          <a:xfrm>
            <a:off x="4760714" y="1905719"/>
            <a:ext cx="3995738" cy="4492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0000" tIns="90000" rIns="90000" bIns="90000" anchor="ctr"/>
          <a:lstStyle>
            <a:lvl1pPr algn="ctr">
              <a:defRPr>
                <a:solidFill>
                  <a:schemeClr val="bg1"/>
                </a:solidFill>
                <a:latin typeface="Arial" panose="020B0604020202020204" pitchFamily="34" charset="0"/>
              </a:defRPr>
            </a:lvl1pPr>
            <a:lvl2pPr marL="742950" indent="-285750" algn="ctr">
              <a:defRPr>
                <a:solidFill>
                  <a:schemeClr val="bg1"/>
                </a:solidFill>
                <a:latin typeface="Arial" panose="020B0604020202020204" pitchFamily="34" charset="0"/>
              </a:defRPr>
            </a:lvl2pPr>
            <a:lvl3pPr marL="1143000" indent="-228600" algn="ctr">
              <a:defRPr>
                <a:solidFill>
                  <a:schemeClr val="bg1"/>
                </a:solidFill>
                <a:latin typeface="Arial" panose="020B0604020202020204" pitchFamily="34" charset="0"/>
              </a:defRPr>
            </a:lvl3pPr>
            <a:lvl4pPr marL="1600200" indent="-228600" algn="ctr">
              <a:defRPr>
                <a:solidFill>
                  <a:schemeClr val="bg1"/>
                </a:solidFill>
                <a:latin typeface="Arial" panose="020B0604020202020204" pitchFamily="34" charset="0"/>
              </a:defRPr>
            </a:lvl4pPr>
            <a:lvl5pPr marL="2057400" indent="-228600" algn="ctr">
              <a:defRPr>
                <a:solidFill>
                  <a:schemeClr val="bg1"/>
                </a:solidFill>
                <a:latin typeface="Arial" panose="020B0604020202020204" pitchFamily="34" charset="0"/>
              </a:defRPr>
            </a:lvl5pPr>
            <a:lvl6pPr marL="2514600" indent="-228600" algn="ctr" eaLnBrk="0" fontAlgn="base" hangingPunct="0">
              <a:spcBef>
                <a:spcPct val="0"/>
              </a:spcBef>
              <a:spcAft>
                <a:spcPct val="0"/>
              </a:spcAft>
              <a:defRPr>
                <a:solidFill>
                  <a:schemeClr val="bg1"/>
                </a:solidFill>
                <a:latin typeface="Arial" panose="020B0604020202020204" pitchFamily="34" charset="0"/>
              </a:defRPr>
            </a:lvl6pPr>
            <a:lvl7pPr marL="2971800" indent="-228600" algn="ctr" eaLnBrk="0" fontAlgn="base" hangingPunct="0">
              <a:spcBef>
                <a:spcPct val="0"/>
              </a:spcBef>
              <a:spcAft>
                <a:spcPct val="0"/>
              </a:spcAft>
              <a:defRPr>
                <a:solidFill>
                  <a:schemeClr val="bg1"/>
                </a:solidFill>
                <a:latin typeface="Arial" panose="020B0604020202020204" pitchFamily="34" charset="0"/>
              </a:defRPr>
            </a:lvl7pPr>
            <a:lvl8pPr marL="3429000" indent="-228600" algn="ctr" eaLnBrk="0" fontAlgn="base" hangingPunct="0">
              <a:spcBef>
                <a:spcPct val="0"/>
              </a:spcBef>
              <a:spcAft>
                <a:spcPct val="0"/>
              </a:spcAft>
              <a:defRPr>
                <a:solidFill>
                  <a:schemeClr val="bg1"/>
                </a:solidFill>
                <a:latin typeface="Arial" panose="020B0604020202020204" pitchFamily="34" charset="0"/>
              </a:defRPr>
            </a:lvl8pPr>
            <a:lvl9pPr marL="3886200" indent="-228600" algn="ctr" eaLnBrk="0" fontAlgn="base" hangingPunct="0">
              <a:spcBef>
                <a:spcPct val="0"/>
              </a:spcBef>
              <a:spcAft>
                <a:spcPct val="0"/>
              </a:spcAft>
              <a:defRPr>
                <a:solidFill>
                  <a:schemeClr val="bg1"/>
                </a:solidFill>
                <a:latin typeface="Arial" panose="020B0604020202020204" pitchFamily="34" charset="0"/>
              </a:defRPr>
            </a:lvl9pPr>
          </a:lstStyle>
          <a:p>
            <a:pPr algn="r">
              <a:buClr>
                <a:srgbClr val="00A28A"/>
              </a:buClr>
              <a:buFont typeface="Times" panose="02020603050405020304" pitchFamily="18" charset="0"/>
              <a:buNone/>
            </a:pPr>
            <a:r>
              <a:rPr lang="en-US" altLang="en-US" sz="1600" b="1" dirty="0" smtClean="0">
                <a:solidFill>
                  <a:schemeClr val="tx1"/>
                </a:solidFill>
              </a:rPr>
              <a:t>Weaknesses</a:t>
            </a:r>
            <a:endParaRPr lang="en-US" altLang="en-US" sz="1600" b="1" dirty="0">
              <a:solidFill>
                <a:schemeClr val="tx1"/>
              </a:solidFill>
            </a:endParaRPr>
          </a:p>
        </p:txBody>
      </p:sp>
      <p:sp>
        <p:nvSpPr>
          <p:cNvPr id="21" name="Rectangle 8"/>
          <p:cNvSpPr>
            <a:spLocks noChangeArrowheads="1"/>
          </p:cNvSpPr>
          <p:nvPr/>
        </p:nvSpPr>
        <p:spPr bwMode="gray">
          <a:xfrm>
            <a:off x="542727" y="1905719"/>
            <a:ext cx="3995737" cy="449263"/>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0000" tIns="90000" rIns="90000" bIns="90000" anchor="ctr"/>
          <a:lstStyle>
            <a:lvl1pPr algn="ctr">
              <a:defRPr>
                <a:solidFill>
                  <a:schemeClr val="bg1"/>
                </a:solidFill>
                <a:latin typeface="Arial" panose="020B0604020202020204" pitchFamily="34" charset="0"/>
              </a:defRPr>
            </a:lvl1pPr>
            <a:lvl2pPr marL="742950" indent="-285750" algn="ctr">
              <a:defRPr>
                <a:solidFill>
                  <a:schemeClr val="bg1"/>
                </a:solidFill>
                <a:latin typeface="Arial" panose="020B0604020202020204" pitchFamily="34" charset="0"/>
              </a:defRPr>
            </a:lvl2pPr>
            <a:lvl3pPr marL="1143000" indent="-228600" algn="ctr">
              <a:defRPr>
                <a:solidFill>
                  <a:schemeClr val="bg1"/>
                </a:solidFill>
                <a:latin typeface="Arial" panose="020B0604020202020204" pitchFamily="34" charset="0"/>
              </a:defRPr>
            </a:lvl3pPr>
            <a:lvl4pPr marL="1600200" indent="-228600" algn="ctr">
              <a:defRPr>
                <a:solidFill>
                  <a:schemeClr val="bg1"/>
                </a:solidFill>
                <a:latin typeface="Arial" panose="020B0604020202020204" pitchFamily="34" charset="0"/>
              </a:defRPr>
            </a:lvl4pPr>
            <a:lvl5pPr marL="2057400" indent="-228600" algn="ctr">
              <a:defRPr>
                <a:solidFill>
                  <a:schemeClr val="bg1"/>
                </a:solidFill>
                <a:latin typeface="Arial" panose="020B0604020202020204" pitchFamily="34" charset="0"/>
              </a:defRPr>
            </a:lvl5pPr>
            <a:lvl6pPr marL="2514600" indent="-228600" algn="ctr" eaLnBrk="0" fontAlgn="base" hangingPunct="0">
              <a:spcBef>
                <a:spcPct val="0"/>
              </a:spcBef>
              <a:spcAft>
                <a:spcPct val="0"/>
              </a:spcAft>
              <a:defRPr>
                <a:solidFill>
                  <a:schemeClr val="bg1"/>
                </a:solidFill>
                <a:latin typeface="Arial" panose="020B0604020202020204" pitchFamily="34" charset="0"/>
              </a:defRPr>
            </a:lvl6pPr>
            <a:lvl7pPr marL="2971800" indent="-228600" algn="ctr" eaLnBrk="0" fontAlgn="base" hangingPunct="0">
              <a:spcBef>
                <a:spcPct val="0"/>
              </a:spcBef>
              <a:spcAft>
                <a:spcPct val="0"/>
              </a:spcAft>
              <a:defRPr>
                <a:solidFill>
                  <a:schemeClr val="bg1"/>
                </a:solidFill>
                <a:latin typeface="Arial" panose="020B0604020202020204" pitchFamily="34" charset="0"/>
              </a:defRPr>
            </a:lvl7pPr>
            <a:lvl8pPr marL="3429000" indent="-228600" algn="ctr" eaLnBrk="0" fontAlgn="base" hangingPunct="0">
              <a:spcBef>
                <a:spcPct val="0"/>
              </a:spcBef>
              <a:spcAft>
                <a:spcPct val="0"/>
              </a:spcAft>
              <a:defRPr>
                <a:solidFill>
                  <a:schemeClr val="bg1"/>
                </a:solidFill>
                <a:latin typeface="Arial" panose="020B0604020202020204" pitchFamily="34" charset="0"/>
              </a:defRPr>
            </a:lvl8pPr>
            <a:lvl9pPr marL="3886200" indent="-228600" algn="ctr" eaLnBrk="0" fontAlgn="base" hangingPunct="0">
              <a:spcBef>
                <a:spcPct val="0"/>
              </a:spcBef>
              <a:spcAft>
                <a:spcPct val="0"/>
              </a:spcAft>
              <a:defRPr>
                <a:solidFill>
                  <a:schemeClr val="bg1"/>
                </a:solidFill>
                <a:latin typeface="Arial" panose="020B0604020202020204" pitchFamily="34" charset="0"/>
              </a:defRPr>
            </a:lvl9pPr>
          </a:lstStyle>
          <a:p>
            <a:pPr algn="l">
              <a:buClr>
                <a:srgbClr val="00A28A"/>
              </a:buClr>
              <a:buFont typeface="Times" panose="02020603050405020304" pitchFamily="18" charset="0"/>
              <a:buNone/>
            </a:pPr>
            <a:r>
              <a:rPr lang="en-US" altLang="en-US" sz="1600" b="1" dirty="0" smtClean="0">
                <a:solidFill>
                  <a:schemeClr val="tx1"/>
                </a:solidFill>
              </a:rPr>
              <a:t>Strengths</a:t>
            </a:r>
            <a:endParaRPr lang="en-US" altLang="en-US" sz="1600" b="1" dirty="0">
              <a:solidFill>
                <a:schemeClr val="tx1"/>
              </a:solidFill>
            </a:endParaRPr>
          </a:p>
        </p:txBody>
      </p:sp>
      <p:sp>
        <p:nvSpPr>
          <p:cNvPr id="22" name="Rectangle 9"/>
          <p:cNvSpPr>
            <a:spLocks noChangeArrowheads="1"/>
          </p:cNvSpPr>
          <p:nvPr/>
        </p:nvSpPr>
        <p:spPr bwMode="gray">
          <a:xfrm>
            <a:off x="4760714" y="6076082"/>
            <a:ext cx="3995738" cy="44926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0000" tIns="90000" rIns="90000" bIns="90000" anchor="ctr"/>
          <a:lstStyle>
            <a:lvl1pPr algn="ctr">
              <a:defRPr>
                <a:solidFill>
                  <a:schemeClr val="bg1"/>
                </a:solidFill>
                <a:latin typeface="Arial" panose="020B0604020202020204" pitchFamily="34" charset="0"/>
              </a:defRPr>
            </a:lvl1pPr>
            <a:lvl2pPr marL="742950" indent="-285750" algn="ctr">
              <a:defRPr>
                <a:solidFill>
                  <a:schemeClr val="bg1"/>
                </a:solidFill>
                <a:latin typeface="Arial" panose="020B0604020202020204" pitchFamily="34" charset="0"/>
              </a:defRPr>
            </a:lvl2pPr>
            <a:lvl3pPr marL="1143000" indent="-228600" algn="ctr">
              <a:defRPr>
                <a:solidFill>
                  <a:schemeClr val="bg1"/>
                </a:solidFill>
                <a:latin typeface="Arial" panose="020B0604020202020204" pitchFamily="34" charset="0"/>
              </a:defRPr>
            </a:lvl3pPr>
            <a:lvl4pPr marL="1600200" indent="-228600" algn="ctr">
              <a:defRPr>
                <a:solidFill>
                  <a:schemeClr val="bg1"/>
                </a:solidFill>
                <a:latin typeface="Arial" panose="020B0604020202020204" pitchFamily="34" charset="0"/>
              </a:defRPr>
            </a:lvl4pPr>
            <a:lvl5pPr marL="2057400" indent="-228600" algn="ctr">
              <a:defRPr>
                <a:solidFill>
                  <a:schemeClr val="bg1"/>
                </a:solidFill>
                <a:latin typeface="Arial" panose="020B0604020202020204" pitchFamily="34" charset="0"/>
              </a:defRPr>
            </a:lvl5pPr>
            <a:lvl6pPr marL="2514600" indent="-228600" algn="ctr" eaLnBrk="0" fontAlgn="base" hangingPunct="0">
              <a:spcBef>
                <a:spcPct val="0"/>
              </a:spcBef>
              <a:spcAft>
                <a:spcPct val="0"/>
              </a:spcAft>
              <a:defRPr>
                <a:solidFill>
                  <a:schemeClr val="bg1"/>
                </a:solidFill>
                <a:latin typeface="Arial" panose="020B0604020202020204" pitchFamily="34" charset="0"/>
              </a:defRPr>
            </a:lvl6pPr>
            <a:lvl7pPr marL="2971800" indent="-228600" algn="ctr" eaLnBrk="0" fontAlgn="base" hangingPunct="0">
              <a:spcBef>
                <a:spcPct val="0"/>
              </a:spcBef>
              <a:spcAft>
                <a:spcPct val="0"/>
              </a:spcAft>
              <a:defRPr>
                <a:solidFill>
                  <a:schemeClr val="bg1"/>
                </a:solidFill>
                <a:latin typeface="Arial" panose="020B0604020202020204" pitchFamily="34" charset="0"/>
              </a:defRPr>
            </a:lvl7pPr>
            <a:lvl8pPr marL="3429000" indent="-228600" algn="ctr" eaLnBrk="0" fontAlgn="base" hangingPunct="0">
              <a:spcBef>
                <a:spcPct val="0"/>
              </a:spcBef>
              <a:spcAft>
                <a:spcPct val="0"/>
              </a:spcAft>
              <a:defRPr>
                <a:solidFill>
                  <a:schemeClr val="bg1"/>
                </a:solidFill>
                <a:latin typeface="Arial" panose="020B0604020202020204" pitchFamily="34" charset="0"/>
              </a:defRPr>
            </a:lvl8pPr>
            <a:lvl9pPr marL="3886200" indent="-228600" algn="ctr" eaLnBrk="0" fontAlgn="base" hangingPunct="0">
              <a:spcBef>
                <a:spcPct val="0"/>
              </a:spcBef>
              <a:spcAft>
                <a:spcPct val="0"/>
              </a:spcAft>
              <a:defRPr>
                <a:solidFill>
                  <a:schemeClr val="bg1"/>
                </a:solidFill>
                <a:latin typeface="Arial" panose="020B0604020202020204" pitchFamily="34" charset="0"/>
              </a:defRPr>
            </a:lvl9pPr>
          </a:lstStyle>
          <a:p>
            <a:pPr algn="r">
              <a:buClr>
                <a:srgbClr val="00A28A"/>
              </a:buClr>
              <a:buFont typeface="Times" panose="02020603050405020304" pitchFamily="18" charset="0"/>
              <a:buNone/>
            </a:pPr>
            <a:r>
              <a:rPr lang="en-US" altLang="en-US" sz="1600" b="1" dirty="0" smtClean="0">
                <a:solidFill>
                  <a:schemeClr val="tx1"/>
                </a:solidFill>
              </a:rPr>
              <a:t>Threats</a:t>
            </a:r>
            <a:endParaRPr lang="en-US" altLang="en-US" sz="1600" b="1" dirty="0">
              <a:solidFill>
                <a:schemeClr val="tx1"/>
              </a:solidFill>
            </a:endParaRPr>
          </a:p>
        </p:txBody>
      </p:sp>
      <p:sp>
        <p:nvSpPr>
          <p:cNvPr id="23" name="Rectangle 10"/>
          <p:cNvSpPr>
            <a:spLocks noChangeArrowheads="1"/>
          </p:cNvSpPr>
          <p:nvPr/>
        </p:nvSpPr>
        <p:spPr bwMode="gray">
          <a:xfrm>
            <a:off x="542727" y="6076082"/>
            <a:ext cx="3995737" cy="44926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90000" tIns="90000" rIns="90000" bIns="90000" anchor="ctr"/>
          <a:lstStyle>
            <a:lvl1pPr algn="ctr">
              <a:defRPr>
                <a:solidFill>
                  <a:schemeClr val="bg1"/>
                </a:solidFill>
                <a:latin typeface="Arial" panose="020B0604020202020204" pitchFamily="34" charset="0"/>
              </a:defRPr>
            </a:lvl1pPr>
            <a:lvl2pPr marL="742950" indent="-285750" algn="ctr">
              <a:defRPr>
                <a:solidFill>
                  <a:schemeClr val="bg1"/>
                </a:solidFill>
                <a:latin typeface="Arial" panose="020B0604020202020204" pitchFamily="34" charset="0"/>
              </a:defRPr>
            </a:lvl2pPr>
            <a:lvl3pPr marL="1143000" indent="-228600" algn="ctr">
              <a:defRPr>
                <a:solidFill>
                  <a:schemeClr val="bg1"/>
                </a:solidFill>
                <a:latin typeface="Arial" panose="020B0604020202020204" pitchFamily="34" charset="0"/>
              </a:defRPr>
            </a:lvl3pPr>
            <a:lvl4pPr marL="1600200" indent="-228600" algn="ctr">
              <a:defRPr>
                <a:solidFill>
                  <a:schemeClr val="bg1"/>
                </a:solidFill>
                <a:latin typeface="Arial" panose="020B0604020202020204" pitchFamily="34" charset="0"/>
              </a:defRPr>
            </a:lvl4pPr>
            <a:lvl5pPr marL="2057400" indent="-228600" algn="ctr">
              <a:defRPr>
                <a:solidFill>
                  <a:schemeClr val="bg1"/>
                </a:solidFill>
                <a:latin typeface="Arial" panose="020B0604020202020204" pitchFamily="34" charset="0"/>
              </a:defRPr>
            </a:lvl5pPr>
            <a:lvl6pPr marL="2514600" indent="-228600" algn="ctr" eaLnBrk="0" fontAlgn="base" hangingPunct="0">
              <a:spcBef>
                <a:spcPct val="0"/>
              </a:spcBef>
              <a:spcAft>
                <a:spcPct val="0"/>
              </a:spcAft>
              <a:defRPr>
                <a:solidFill>
                  <a:schemeClr val="bg1"/>
                </a:solidFill>
                <a:latin typeface="Arial" panose="020B0604020202020204" pitchFamily="34" charset="0"/>
              </a:defRPr>
            </a:lvl6pPr>
            <a:lvl7pPr marL="2971800" indent="-228600" algn="ctr" eaLnBrk="0" fontAlgn="base" hangingPunct="0">
              <a:spcBef>
                <a:spcPct val="0"/>
              </a:spcBef>
              <a:spcAft>
                <a:spcPct val="0"/>
              </a:spcAft>
              <a:defRPr>
                <a:solidFill>
                  <a:schemeClr val="bg1"/>
                </a:solidFill>
                <a:latin typeface="Arial" panose="020B0604020202020204" pitchFamily="34" charset="0"/>
              </a:defRPr>
            </a:lvl7pPr>
            <a:lvl8pPr marL="3429000" indent="-228600" algn="ctr" eaLnBrk="0" fontAlgn="base" hangingPunct="0">
              <a:spcBef>
                <a:spcPct val="0"/>
              </a:spcBef>
              <a:spcAft>
                <a:spcPct val="0"/>
              </a:spcAft>
              <a:defRPr>
                <a:solidFill>
                  <a:schemeClr val="bg1"/>
                </a:solidFill>
                <a:latin typeface="Arial" panose="020B0604020202020204" pitchFamily="34" charset="0"/>
              </a:defRPr>
            </a:lvl8pPr>
            <a:lvl9pPr marL="3886200" indent="-228600" algn="ctr" eaLnBrk="0" fontAlgn="base" hangingPunct="0">
              <a:spcBef>
                <a:spcPct val="0"/>
              </a:spcBef>
              <a:spcAft>
                <a:spcPct val="0"/>
              </a:spcAft>
              <a:defRPr>
                <a:solidFill>
                  <a:schemeClr val="bg1"/>
                </a:solidFill>
                <a:latin typeface="Arial" panose="020B0604020202020204" pitchFamily="34" charset="0"/>
              </a:defRPr>
            </a:lvl9pPr>
          </a:lstStyle>
          <a:p>
            <a:pPr algn="l">
              <a:buClr>
                <a:srgbClr val="00A28A"/>
              </a:buClr>
              <a:buFont typeface="Times" panose="02020603050405020304" pitchFamily="18" charset="0"/>
              <a:buNone/>
            </a:pPr>
            <a:r>
              <a:rPr lang="en-US" altLang="en-US" sz="1600" b="1" dirty="0" smtClean="0">
                <a:solidFill>
                  <a:schemeClr val="tx1"/>
                </a:solidFill>
              </a:rPr>
              <a:t>Opportunities</a:t>
            </a:r>
            <a:endParaRPr lang="en-US" altLang="en-US" sz="1600" b="1" dirty="0">
              <a:solidFill>
                <a:schemeClr val="tx1"/>
              </a:solidFill>
            </a:endParaRPr>
          </a:p>
        </p:txBody>
      </p:sp>
      <p:sp>
        <p:nvSpPr>
          <p:cNvPr id="24" name="Rectangle 11"/>
          <p:cNvSpPr>
            <a:spLocks noChangeArrowheads="1"/>
          </p:cNvSpPr>
          <p:nvPr/>
        </p:nvSpPr>
        <p:spPr bwMode="gray">
          <a:xfrm>
            <a:off x="3544689" y="3659907"/>
            <a:ext cx="2216150" cy="111125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lIns="78885" tIns="41020" rIns="78885" bIns="41020" anchor="ctr"/>
          <a:lstStyle>
            <a:lvl1pPr algn="ctr">
              <a:defRPr>
                <a:solidFill>
                  <a:schemeClr val="bg1"/>
                </a:solidFill>
                <a:latin typeface="Arial" panose="020B0604020202020204" pitchFamily="34" charset="0"/>
              </a:defRPr>
            </a:lvl1pPr>
            <a:lvl2pPr marL="742950" indent="-285750" algn="ctr">
              <a:defRPr>
                <a:solidFill>
                  <a:schemeClr val="bg1"/>
                </a:solidFill>
                <a:latin typeface="Arial" panose="020B0604020202020204" pitchFamily="34" charset="0"/>
              </a:defRPr>
            </a:lvl2pPr>
            <a:lvl3pPr marL="1143000" indent="-228600" algn="ctr">
              <a:defRPr>
                <a:solidFill>
                  <a:schemeClr val="bg1"/>
                </a:solidFill>
                <a:latin typeface="Arial" panose="020B0604020202020204" pitchFamily="34" charset="0"/>
              </a:defRPr>
            </a:lvl3pPr>
            <a:lvl4pPr marL="1600200" indent="-228600" algn="ctr">
              <a:defRPr>
                <a:solidFill>
                  <a:schemeClr val="bg1"/>
                </a:solidFill>
                <a:latin typeface="Arial" panose="020B0604020202020204" pitchFamily="34" charset="0"/>
              </a:defRPr>
            </a:lvl4pPr>
            <a:lvl5pPr marL="2057400" indent="-228600" algn="ctr">
              <a:defRPr>
                <a:solidFill>
                  <a:schemeClr val="bg1"/>
                </a:solidFill>
                <a:latin typeface="Arial" panose="020B0604020202020204" pitchFamily="34" charset="0"/>
              </a:defRPr>
            </a:lvl5pPr>
            <a:lvl6pPr marL="2514600" indent="-228600" algn="ctr" eaLnBrk="0" fontAlgn="base" hangingPunct="0">
              <a:spcBef>
                <a:spcPct val="0"/>
              </a:spcBef>
              <a:spcAft>
                <a:spcPct val="0"/>
              </a:spcAft>
              <a:defRPr>
                <a:solidFill>
                  <a:schemeClr val="bg1"/>
                </a:solidFill>
                <a:latin typeface="Arial" panose="020B0604020202020204" pitchFamily="34" charset="0"/>
              </a:defRPr>
            </a:lvl6pPr>
            <a:lvl7pPr marL="2971800" indent="-228600" algn="ctr" eaLnBrk="0" fontAlgn="base" hangingPunct="0">
              <a:spcBef>
                <a:spcPct val="0"/>
              </a:spcBef>
              <a:spcAft>
                <a:spcPct val="0"/>
              </a:spcAft>
              <a:defRPr>
                <a:solidFill>
                  <a:schemeClr val="bg1"/>
                </a:solidFill>
                <a:latin typeface="Arial" panose="020B0604020202020204" pitchFamily="34" charset="0"/>
              </a:defRPr>
            </a:lvl7pPr>
            <a:lvl8pPr marL="3429000" indent="-228600" algn="ctr" eaLnBrk="0" fontAlgn="base" hangingPunct="0">
              <a:spcBef>
                <a:spcPct val="0"/>
              </a:spcBef>
              <a:spcAft>
                <a:spcPct val="0"/>
              </a:spcAft>
              <a:defRPr>
                <a:solidFill>
                  <a:schemeClr val="bg1"/>
                </a:solidFill>
                <a:latin typeface="Arial" panose="020B0604020202020204" pitchFamily="34" charset="0"/>
              </a:defRPr>
            </a:lvl8pPr>
            <a:lvl9pPr marL="3886200" indent="-228600" algn="ctr" eaLnBrk="0" fontAlgn="base" hangingPunct="0">
              <a:spcBef>
                <a:spcPct val="0"/>
              </a:spcBef>
              <a:spcAft>
                <a:spcPct val="0"/>
              </a:spcAft>
              <a:defRPr>
                <a:solidFill>
                  <a:schemeClr val="bg1"/>
                </a:solidFill>
                <a:latin typeface="Arial" panose="020B0604020202020204" pitchFamily="34" charset="0"/>
              </a:defRPr>
            </a:lvl9pPr>
          </a:lstStyle>
          <a:p>
            <a:pPr>
              <a:buClr>
                <a:srgbClr val="00A28A"/>
              </a:buClr>
              <a:buFont typeface="Times" panose="02020603050405020304" pitchFamily="18" charset="0"/>
              <a:buNone/>
            </a:pPr>
            <a:r>
              <a:rPr lang="en-US" altLang="en-US" sz="1600" dirty="0" smtClean="0">
                <a:solidFill>
                  <a:srgbClr val="000000"/>
                </a:solidFill>
              </a:rPr>
              <a:t>SWOT</a:t>
            </a:r>
            <a:endParaRPr lang="en-US" altLang="en-US" sz="1600" dirty="0">
              <a:solidFill>
                <a:srgbClr val="000000"/>
              </a:solidFill>
            </a:endParaRPr>
          </a:p>
        </p:txBody>
      </p:sp>
      <p:sp>
        <p:nvSpPr>
          <p:cNvPr id="25" name="Freeform 12"/>
          <p:cNvSpPr>
            <a:spLocks/>
          </p:cNvSpPr>
          <p:nvPr/>
        </p:nvSpPr>
        <p:spPr bwMode="gray">
          <a:xfrm>
            <a:off x="539552" y="2354982"/>
            <a:ext cx="3998912" cy="1828800"/>
          </a:xfrm>
          <a:custGeom>
            <a:avLst/>
            <a:gdLst>
              <a:gd name="T0" fmla="*/ 0 w 2949"/>
              <a:gd name="T1" fmla="*/ 0 h 1270"/>
              <a:gd name="T2" fmla="*/ 3998912 w 2949"/>
              <a:gd name="T3" fmla="*/ 0 h 1270"/>
              <a:gd name="T4" fmla="*/ 3998912 w 2949"/>
              <a:gd name="T5" fmla="*/ 1175040 h 1270"/>
              <a:gd name="T6" fmla="*/ 2830020 w 2949"/>
              <a:gd name="T7" fmla="*/ 1175040 h 1270"/>
              <a:gd name="T8" fmla="*/ 2830020 w 2949"/>
              <a:gd name="T9" fmla="*/ 1828800 h 1270"/>
              <a:gd name="T10" fmla="*/ 0 w 2949"/>
              <a:gd name="T11" fmla="*/ 1828800 h 1270"/>
              <a:gd name="T12" fmla="*/ 0 w 2949"/>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9" h="1270">
                <a:moveTo>
                  <a:pt x="0" y="0"/>
                </a:moveTo>
                <a:lnTo>
                  <a:pt x="2949" y="0"/>
                </a:lnTo>
                <a:lnTo>
                  <a:pt x="2949" y="816"/>
                </a:lnTo>
                <a:lnTo>
                  <a:pt x="2087" y="816"/>
                </a:lnTo>
                <a:lnTo>
                  <a:pt x="2087" y="1270"/>
                </a:lnTo>
                <a:lnTo>
                  <a:pt x="0" y="1270"/>
                </a:lnTo>
                <a:lnTo>
                  <a:pt x="0" y="0"/>
                </a:lnTo>
                <a:close/>
              </a:path>
            </a:pathLst>
          </a:custGeom>
          <a:noFill/>
          <a:ln w="19050" cap="flat" cmpd="sng">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663" tIns="94450" rIns="102663" bIns="52516"/>
          <a:lstStyle/>
          <a:p>
            <a:endParaRPr lang="en-ZA" dirty="0"/>
          </a:p>
        </p:txBody>
      </p:sp>
      <p:sp>
        <p:nvSpPr>
          <p:cNvPr id="26" name="Freeform 13"/>
          <p:cNvSpPr>
            <a:spLocks/>
          </p:cNvSpPr>
          <p:nvPr/>
        </p:nvSpPr>
        <p:spPr bwMode="gray">
          <a:xfrm flipH="1">
            <a:off x="4760714" y="2354982"/>
            <a:ext cx="3995738" cy="1828800"/>
          </a:xfrm>
          <a:custGeom>
            <a:avLst/>
            <a:gdLst>
              <a:gd name="T0" fmla="*/ 0 w 2949"/>
              <a:gd name="T1" fmla="*/ 0 h 1270"/>
              <a:gd name="T2" fmla="*/ 3995738 w 2949"/>
              <a:gd name="T3" fmla="*/ 0 h 1270"/>
              <a:gd name="T4" fmla="*/ 3995738 w 2949"/>
              <a:gd name="T5" fmla="*/ 1175040 h 1270"/>
              <a:gd name="T6" fmla="*/ 2827774 w 2949"/>
              <a:gd name="T7" fmla="*/ 1175040 h 1270"/>
              <a:gd name="T8" fmla="*/ 2827774 w 2949"/>
              <a:gd name="T9" fmla="*/ 1828800 h 1270"/>
              <a:gd name="T10" fmla="*/ 0 w 2949"/>
              <a:gd name="T11" fmla="*/ 1828800 h 1270"/>
              <a:gd name="T12" fmla="*/ 0 w 2949"/>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9" h="1270">
                <a:moveTo>
                  <a:pt x="0" y="0"/>
                </a:moveTo>
                <a:lnTo>
                  <a:pt x="2949" y="0"/>
                </a:lnTo>
                <a:lnTo>
                  <a:pt x="2949" y="816"/>
                </a:lnTo>
                <a:lnTo>
                  <a:pt x="2087" y="816"/>
                </a:lnTo>
                <a:lnTo>
                  <a:pt x="2087" y="1270"/>
                </a:lnTo>
                <a:lnTo>
                  <a:pt x="0" y="1270"/>
                </a:lnTo>
                <a:lnTo>
                  <a:pt x="0" y="0"/>
                </a:lnTo>
                <a:close/>
              </a:path>
            </a:pathLst>
          </a:custGeom>
          <a:noFill/>
          <a:ln w="19050" cap="flat" cmpd="sng">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663" tIns="94450" rIns="102663" bIns="52516"/>
          <a:lstStyle/>
          <a:p>
            <a:endParaRPr lang="en-ZA" dirty="0"/>
          </a:p>
        </p:txBody>
      </p:sp>
      <p:sp>
        <p:nvSpPr>
          <p:cNvPr id="27" name="Freeform 14"/>
          <p:cNvSpPr>
            <a:spLocks/>
          </p:cNvSpPr>
          <p:nvPr/>
        </p:nvSpPr>
        <p:spPr bwMode="gray">
          <a:xfrm>
            <a:off x="539552" y="4313957"/>
            <a:ext cx="3998912" cy="1762125"/>
          </a:xfrm>
          <a:custGeom>
            <a:avLst/>
            <a:gdLst>
              <a:gd name="T0" fmla="*/ 0 w 2949"/>
              <a:gd name="T1" fmla="*/ 0 h 1224"/>
              <a:gd name="T2" fmla="*/ 2830020 w 2949"/>
              <a:gd name="T3" fmla="*/ 0 h 1224"/>
              <a:gd name="T4" fmla="*/ 2830020 w 2949"/>
              <a:gd name="T5" fmla="*/ 587375 h 1224"/>
              <a:gd name="T6" fmla="*/ 3998912 w 2949"/>
              <a:gd name="T7" fmla="*/ 587375 h 1224"/>
              <a:gd name="T8" fmla="*/ 3998912 w 2949"/>
              <a:gd name="T9" fmla="*/ 1762125 h 1224"/>
              <a:gd name="T10" fmla="*/ 0 w 2949"/>
              <a:gd name="T11" fmla="*/ 1762125 h 1224"/>
              <a:gd name="T12" fmla="*/ 0 w 2949"/>
              <a:gd name="T13" fmla="*/ 0 h 1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9" h="1224">
                <a:moveTo>
                  <a:pt x="0" y="0"/>
                </a:moveTo>
                <a:lnTo>
                  <a:pt x="2087" y="0"/>
                </a:lnTo>
                <a:lnTo>
                  <a:pt x="2087" y="408"/>
                </a:lnTo>
                <a:lnTo>
                  <a:pt x="2949" y="408"/>
                </a:lnTo>
                <a:lnTo>
                  <a:pt x="2949" y="1224"/>
                </a:lnTo>
                <a:lnTo>
                  <a:pt x="0" y="1224"/>
                </a:lnTo>
                <a:lnTo>
                  <a:pt x="0" y="0"/>
                </a:lnTo>
                <a:close/>
              </a:path>
            </a:pathLst>
          </a:custGeom>
          <a:noFill/>
          <a:ln w="19050" cap="flat" cmpd="sng">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663" tIns="94450" rIns="102663" bIns="52516"/>
          <a:lstStyle/>
          <a:p>
            <a:endParaRPr lang="en-ZA" dirty="0"/>
          </a:p>
        </p:txBody>
      </p:sp>
      <p:sp>
        <p:nvSpPr>
          <p:cNvPr id="39" name="Freeform 15"/>
          <p:cNvSpPr>
            <a:spLocks/>
          </p:cNvSpPr>
          <p:nvPr/>
        </p:nvSpPr>
        <p:spPr bwMode="gray">
          <a:xfrm flipH="1">
            <a:off x="4760714" y="4313957"/>
            <a:ext cx="3990975" cy="1762125"/>
          </a:xfrm>
          <a:custGeom>
            <a:avLst/>
            <a:gdLst>
              <a:gd name="T0" fmla="*/ 0 w 2949"/>
              <a:gd name="T1" fmla="*/ 0 h 1224"/>
              <a:gd name="T2" fmla="*/ 2824403 w 2949"/>
              <a:gd name="T3" fmla="*/ 0 h 1224"/>
              <a:gd name="T4" fmla="*/ 2824403 w 2949"/>
              <a:gd name="T5" fmla="*/ 587375 h 1224"/>
              <a:gd name="T6" fmla="*/ 3990975 w 2949"/>
              <a:gd name="T7" fmla="*/ 587375 h 1224"/>
              <a:gd name="T8" fmla="*/ 3990975 w 2949"/>
              <a:gd name="T9" fmla="*/ 1762125 h 1224"/>
              <a:gd name="T10" fmla="*/ 0 w 2949"/>
              <a:gd name="T11" fmla="*/ 1762125 h 1224"/>
              <a:gd name="T12" fmla="*/ 0 w 2949"/>
              <a:gd name="T13" fmla="*/ 0 h 12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9" h="1224">
                <a:moveTo>
                  <a:pt x="0" y="0"/>
                </a:moveTo>
                <a:lnTo>
                  <a:pt x="2087" y="0"/>
                </a:lnTo>
                <a:lnTo>
                  <a:pt x="2087" y="408"/>
                </a:lnTo>
                <a:lnTo>
                  <a:pt x="2949" y="408"/>
                </a:lnTo>
                <a:lnTo>
                  <a:pt x="2949" y="1224"/>
                </a:lnTo>
                <a:lnTo>
                  <a:pt x="0" y="1224"/>
                </a:lnTo>
                <a:lnTo>
                  <a:pt x="0" y="0"/>
                </a:lnTo>
                <a:close/>
              </a:path>
            </a:pathLst>
          </a:custGeom>
          <a:noFill/>
          <a:ln w="19050" cap="flat" cmpd="sng">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663" tIns="94450" rIns="102663" bIns="52516"/>
          <a:lstStyle/>
          <a:p>
            <a:endParaRPr lang="en-ZA" dirty="0"/>
          </a:p>
        </p:txBody>
      </p:sp>
      <p:sp>
        <p:nvSpPr>
          <p:cNvPr id="42" name="Oval 16"/>
          <p:cNvSpPr>
            <a:spLocks noChangeArrowheads="1"/>
          </p:cNvSpPr>
          <p:nvPr/>
        </p:nvSpPr>
        <p:spPr bwMode="gray">
          <a:xfrm>
            <a:off x="4113014" y="1951757"/>
            <a:ext cx="360363" cy="360362"/>
          </a:xfrm>
          <a:prstGeom prst="ellipse">
            <a:avLst/>
          </a:prstGeom>
          <a:ln>
            <a:headEnd/>
            <a:tailEnd/>
          </a:ln>
          <a:extLst/>
        </p:spPr>
        <p:style>
          <a:lnRef idx="2">
            <a:schemeClr val="accent2"/>
          </a:lnRef>
          <a:fillRef idx="1">
            <a:schemeClr val="lt1"/>
          </a:fillRef>
          <a:effectRef idx="0">
            <a:schemeClr val="accent2"/>
          </a:effectRef>
          <a:fontRef idx="minor">
            <a:schemeClr val="dk1"/>
          </a:fontRef>
        </p:style>
        <p:txBody>
          <a:bodyPr wrap="none" lIns="78885" tIns="41020" rIns="78885" bIns="41020" anchor="ctr"/>
          <a:lstStyle>
            <a:lvl1pPr defTabSz="873125">
              <a:spcBef>
                <a:spcPct val="20000"/>
              </a:spcBef>
              <a:buClr>
                <a:srgbClr val="FFD200"/>
              </a:buClr>
              <a:buSzPct val="75000"/>
              <a:buFont typeface="Arial" panose="020B0604020202020204" pitchFamily="34" charset="0"/>
              <a:defRPr sz="2400">
                <a:solidFill>
                  <a:schemeClr val="tx1"/>
                </a:solidFill>
                <a:latin typeface="Arial" panose="020B0604020202020204" pitchFamily="34" charset="0"/>
              </a:defRPr>
            </a:lvl1pPr>
            <a:lvl2pPr marL="742950" indent="-285750" defTabSz="873125">
              <a:spcBef>
                <a:spcPct val="20000"/>
              </a:spcBef>
              <a:buClr>
                <a:srgbClr val="FFD200"/>
              </a:buClr>
              <a:buSzPct val="75000"/>
              <a:buFont typeface="Arial" panose="020B0604020202020204" pitchFamily="34" charset="0"/>
              <a:defRPr sz="2400" b="1">
                <a:solidFill>
                  <a:schemeClr val="accent1"/>
                </a:solidFill>
                <a:latin typeface="Arial" panose="020B0604020202020204" pitchFamily="34" charset="0"/>
              </a:defRPr>
            </a:lvl2pPr>
            <a:lvl3pPr marL="801688" indent="-354013" defTabSz="873125">
              <a:spcBef>
                <a:spcPct val="20000"/>
              </a:spcBef>
              <a:buClr>
                <a:schemeClr val="tx2"/>
              </a:buClr>
              <a:buSzPct val="75000"/>
              <a:buFont typeface="Arial" panose="020B0604020202020204" pitchFamily="34" charset="0"/>
              <a:buChar char="►"/>
              <a:defRPr sz="2400">
                <a:solidFill>
                  <a:schemeClr val="tx1"/>
                </a:solidFill>
                <a:latin typeface="Arial" panose="020B0604020202020204" pitchFamily="34" charset="0"/>
              </a:defRPr>
            </a:lvl3pPr>
            <a:lvl4pPr marL="1201738" indent="-358775" defTabSz="873125">
              <a:spcBef>
                <a:spcPct val="20000"/>
              </a:spcBef>
              <a:buClr>
                <a:schemeClr val="tx2"/>
              </a:buClr>
              <a:buSzPct val="75000"/>
              <a:buFont typeface="Arial" panose="020B0604020202020204" pitchFamily="34" charset="0"/>
              <a:buChar char="►"/>
              <a:defRPr sz="2000">
                <a:solidFill>
                  <a:schemeClr val="tx1"/>
                </a:solidFill>
                <a:latin typeface="Arial" panose="020B0604020202020204" pitchFamily="34" charset="0"/>
              </a:defRPr>
            </a:lvl4pPr>
            <a:lvl5pPr marL="1603375" indent="-360363" defTabSz="873125">
              <a:spcBef>
                <a:spcPct val="20000"/>
              </a:spcBef>
              <a:buClr>
                <a:schemeClr val="tx2"/>
              </a:buClr>
              <a:buSzPct val="75000"/>
              <a:buFont typeface="Arial" panose="020B0604020202020204" pitchFamily="34" charset="0"/>
              <a:buChar char="►"/>
              <a:defRPr>
                <a:solidFill>
                  <a:schemeClr val="tx1"/>
                </a:solidFill>
                <a:latin typeface="Arial" panose="020B0604020202020204" pitchFamily="34" charset="0"/>
              </a:defRPr>
            </a:lvl5pPr>
            <a:lvl6pPr marL="20605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6pPr>
            <a:lvl7pPr marL="25177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7pPr>
            <a:lvl8pPr marL="29749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8pPr>
            <a:lvl9pPr marL="34321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buClr>
                <a:schemeClr val="hlink"/>
              </a:buClr>
            </a:pPr>
            <a:r>
              <a:rPr lang="en-US" altLang="en-US" sz="1600" dirty="0">
                <a:solidFill>
                  <a:srgbClr val="0070C0"/>
                </a:solidFill>
              </a:rPr>
              <a:t>01</a:t>
            </a:r>
          </a:p>
        </p:txBody>
      </p:sp>
      <p:sp>
        <p:nvSpPr>
          <p:cNvPr id="43" name="Oval 17"/>
          <p:cNvSpPr>
            <a:spLocks noChangeArrowheads="1"/>
          </p:cNvSpPr>
          <p:nvPr/>
        </p:nvSpPr>
        <p:spPr bwMode="gray">
          <a:xfrm>
            <a:off x="4832152" y="1951757"/>
            <a:ext cx="360362" cy="360362"/>
          </a:xfrm>
          <a:prstGeom prst="ellipse">
            <a:avLst/>
          </a:prstGeom>
          <a:solidFill>
            <a:schemeClr val="bg1"/>
          </a:solidFill>
          <a:ln w="9525" algn="ctr">
            <a:solidFill>
              <a:schemeClr val="accent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885" tIns="41020" rIns="78885" bIns="41020" anchor="ctr"/>
          <a:lstStyle>
            <a:lvl1pPr defTabSz="873125">
              <a:spcBef>
                <a:spcPct val="20000"/>
              </a:spcBef>
              <a:buClr>
                <a:srgbClr val="FFD200"/>
              </a:buClr>
              <a:buSzPct val="75000"/>
              <a:buFont typeface="Arial" panose="020B0604020202020204" pitchFamily="34" charset="0"/>
              <a:defRPr sz="2400">
                <a:solidFill>
                  <a:schemeClr val="tx1"/>
                </a:solidFill>
                <a:latin typeface="Arial" panose="020B0604020202020204" pitchFamily="34" charset="0"/>
              </a:defRPr>
            </a:lvl1pPr>
            <a:lvl2pPr marL="742950" indent="-285750" defTabSz="873125">
              <a:spcBef>
                <a:spcPct val="20000"/>
              </a:spcBef>
              <a:buClr>
                <a:srgbClr val="FFD200"/>
              </a:buClr>
              <a:buSzPct val="75000"/>
              <a:buFont typeface="Arial" panose="020B0604020202020204" pitchFamily="34" charset="0"/>
              <a:defRPr sz="2400" b="1">
                <a:solidFill>
                  <a:schemeClr val="accent1"/>
                </a:solidFill>
                <a:latin typeface="Arial" panose="020B0604020202020204" pitchFamily="34" charset="0"/>
              </a:defRPr>
            </a:lvl2pPr>
            <a:lvl3pPr marL="801688" indent="-354013" defTabSz="873125">
              <a:spcBef>
                <a:spcPct val="20000"/>
              </a:spcBef>
              <a:buClr>
                <a:schemeClr val="tx2"/>
              </a:buClr>
              <a:buSzPct val="75000"/>
              <a:buFont typeface="Arial" panose="020B0604020202020204" pitchFamily="34" charset="0"/>
              <a:buChar char="►"/>
              <a:defRPr sz="2400">
                <a:solidFill>
                  <a:schemeClr val="tx1"/>
                </a:solidFill>
                <a:latin typeface="Arial" panose="020B0604020202020204" pitchFamily="34" charset="0"/>
              </a:defRPr>
            </a:lvl3pPr>
            <a:lvl4pPr marL="1201738" indent="-358775" defTabSz="873125">
              <a:spcBef>
                <a:spcPct val="20000"/>
              </a:spcBef>
              <a:buClr>
                <a:schemeClr val="tx2"/>
              </a:buClr>
              <a:buSzPct val="75000"/>
              <a:buFont typeface="Arial" panose="020B0604020202020204" pitchFamily="34" charset="0"/>
              <a:buChar char="►"/>
              <a:defRPr sz="2000">
                <a:solidFill>
                  <a:schemeClr val="tx1"/>
                </a:solidFill>
                <a:latin typeface="Arial" panose="020B0604020202020204" pitchFamily="34" charset="0"/>
              </a:defRPr>
            </a:lvl4pPr>
            <a:lvl5pPr marL="1603375" indent="-360363" defTabSz="873125">
              <a:spcBef>
                <a:spcPct val="20000"/>
              </a:spcBef>
              <a:buClr>
                <a:schemeClr val="tx2"/>
              </a:buClr>
              <a:buSzPct val="75000"/>
              <a:buFont typeface="Arial" panose="020B0604020202020204" pitchFamily="34" charset="0"/>
              <a:buChar char="►"/>
              <a:defRPr>
                <a:solidFill>
                  <a:schemeClr val="tx1"/>
                </a:solidFill>
                <a:latin typeface="Arial" panose="020B0604020202020204" pitchFamily="34" charset="0"/>
              </a:defRPr>
            </a:lvl5pPr>
            <a:lvl6pPr marL="20605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6pPr>
            <a:lvl7pPr marL="25177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7pPr>
            <a:lvl8pPr marL="29749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8pPr>
            <a:lvl9pPr marL="34321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buClr>
                <a:schemeClr val="hlink"/>
              </a:buClr>
            </a:pPr>
            <a:r>
              <a:rPr lang="en-US" altLang="en-US" sz="1600" dirty="0">
                <a:solidFill>
                  <a:srgbClr val="0070C0"/>
                </a:solidFill>
              </a:rPr>
              <a:t>02</a:t>
            </a:r>
          </a:p>
        </p:txBody>
      </p:sp>
      <p:sp>
        <p:nvSpPr>
          <p:cNvPr id="44" name="Oval 18"/>
          <p:cNvSpPr>
            <a:spLocks noChangeArrowheads="1"/>
          </p:cNvSpPr>
          <p:nvPr/>
        </p:nvSpPr>
        <p:spPr bwMode="gray">
          <a:xfrm>
            <a:off x="4103489" y="6123707"/>
            <a:ext cx="360363" cy="360362"/>
          </a:xfrm>
          <a:prstGeom prst="ellipse">
            <a:avLst/>
          </a:prstGeom>
          <a:solidFill>
            <a:schemeClr val="bg1"/>
          </a:solidFill>
          <a:ln w="9525" algn="ctr">
            <a:solidFill>
              <a:schemeClr val="accent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885" tIns="41020" rIns="78885" bIns="41020" anchor="ctr"/>
          <a:lstStyle>
            <a:lvl1pPr defTabSz="873125">
              <a:spcBef>
                <a:spcPct val="20000"/>
              </a:spcBef>
              <a:buClr>
                <a:srgbClr val="FFD200"/>
              </a:buClr>
              <a:buSzPct val="75000"/>
              <a:buFont typeface="Arial" panose="020B0604020202020204" pitchFamily="34" charset="0"/>
              <a:defRPr sz="2400">
                <a:solidFill>
                  <a:schemeClr val="tx1"/>
                </a:solidFill>
                <a:latin typeface="Arial" panose="020B0604020202020204" pitchFamily="34" charset="0"/>
              </a:defRPr>
            </a:lvl1pPr>
            <a:lvl2pPr marL="742950" indent="-285750" defTabSz="873125">
              <a:spcBef>
                <a:spcPct val="20000"/>
              </a:spcBef>
              <a:buClr>
                <a:srgbClr val="FFD200"/>
              </a:buClr>
              <a:buSzPct val="75000"/>
              <a:buFont typeface="Arial" panose="020B0604020202020204" pitchFamily="34" charset="0"/>
              <a:defRPr sz="2400" b="1">
                <a:solidFill>
                  <a:schemeClr val="accent1"/>
                </a:solidFill>
                <a:latin typeface="Arial" panose="020B0604020202020204" pitchFamily="34" charset="0"/>
              </a:defRPr>
            </a:lvl2pPr>
            <a:lvl3pPr marL="801688" indent="-354013" defTabSz="873125">
              <a:spcBef>
                <a:spcPct val="20000"/>
              </a:spcBef>
              <a:buClr>
                <a:schemeClr val="tx2"/>
              </a:buClr>
              <a:buSzPct val="75000"/>
              <a:buFont typeface="Arial" panose="020B0604020202020204" pitchFamily="34" charset="0"/>
              <a:buChar char="►"/>
              <a:defRPr sz="2400">
                <a:solidFill>
                  <a:schemeClr val="tx1"/>
                </a:solidFill>
                <a:latin typeface="Arial" panose="020B0604020202020204" pitchFamily="34" charset="0"/>
              </a:defRPr>
            </a:lvl3pPr>
            <a:lvl4pPr marL="1201738" indent="-358775" defTabSz="873125">
              <a:spcBef>
                <a:spcPct val="20000"/>
              </a:spcBef>
              <a:buClr>
                <a:schemeClr val="tx2"/>
              </a:buClr>
              <a:buSzPct val="75000"/>
              <a:buFont typeface="Arial" panose="020B0604020202020204" pitchFamily="34" charset="0"/>
              <a:buChar char="►"/>
              <a:defRPr sz="2000">
                <a:solidFill>
                  <a:schemeClr val="tx1"/>
                </a:solidFill>
                <a:latin typeface="Arial" panose="020B0604020202020204" pitchFamily="34" charset="0"/>
              </a:defRPr>
            </a:lvl4pPr>
            <a:lvl5pPr marL="1603375" indent="-360363" defTabSz="873125">
              <a:spcBef>
                <a:spcPct val="20000"/>
              </a:spcBef>
              <a:buClr>
                <a:schemeClr val="tx2"/>
              </a:buClr>
              <a:buSzPct val="75000"/>
              <a:buFont typeface="Arial" panose="020B0604020202020204" pitchFamily="34" charset="0"/>
              <a:buChar char="►"/>
              <a:defRPr>
                <a:solidFill>
                  <a:schemeClr val="tx1"/>
                </a:solidFill>
                <a:latin typeface="Arial" panose="020B0604020202020204" pitchFamily="34" charset="0"/>
              </a:defRPr>
            </a:lvl5pPr>
            <a:lvl6pPr marL="20605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6pPr>
            <a:lvl7pPr marL="25177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7pPr>
            <a:lvl8pPr marL="29749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8pPr>
            <a:lvl9pPr marL="34321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buClr>
                <a:schemeClr val="hlink"/>
              </a:buClr>
            </a:pPr>
            <a:r>
              <a:rPr lang="en-US" altLang="en-US" sz="1600" dirty="0" smtClean="0">
                <a:solidFill>
                  <a:srgbClr val="0070C0"/>
                </a:solidFill>
              </a:rPr>
              <a:t>03</a:t>
            </a:r>
            <a:endParaRPr lang="en-US" altLang="en-US" sz="1600" dirty="0">
              <a:solidFill>
                <a:srgbClr val="0070C0"/>
              </a:solidFill>
            </a:endParaRPr>
          </a:p>
        </p:txBody>
      </p:sp>
      <p:sp>
        <p:nvSpPr>
          <p:cNvPr id="45" name="Oval 19"/>
          <p:cNvSpPr>
            <a:spLocks noChangeArrowheads="1"/>
          </p:cNvSpPr>
          <p:nvPr/>
        </p:nvSpPr>
        <p:spPr bwMode="gray">
          <a:xfrm>
            <a:off x="4822627" y="6123707"/>
            <a:ext cx="360362" cy="360362"/>
          </a:xfrm>
          <a:prstGeom prst="ellipse">
            <a:avLst/>
          </a:prstGeom>
          <a:solidFill>
            <a:schemeClr val="bg1"/>
          </a:solidFill>
          <a:ln w="9525" algn="ctr">
            <a:solidFill>
              <a:schemeClr val="accent2">
                <a:lumMod val="75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885" tIns="41020" rIns="78885" bIns="41020" anchor="ctr"/>
          <a:lstStyle>
            <a:lvl1pPr defTabSz="873125">
              <a:spcBef>
                <a:spcPct val="20000"/>
              </a:spcBef>
              <a:buClr>
                <a:srgbClr val="FFD200"/>
              </a:buClr>
              <a:buSzPct val="75000"/>
              <a:buFont typeface="Arial" panose="020B0604020202020204" pitchFamily="34" charset="0"/>
              <a:defRPr sz="2400">
                <a:solidFill>
                  <a:schemeClr val="tx1"/>
                </a:solidFill>
                <a:latin typeface="Arial" panose="020B0604020202020204" pitchFamily="34" charset="0"/>
              </a:defRPr>
            </a:lvl1pPr>
            <a:lvl2pPr marL="742950" indent="-285750" defTabSz="873125">
              <a:spcBef>
                <a:spcPct val="20000"/>
              </a:spcBef>
              <a:buClr>
                <a:srgbClr val="FFD200"/>
              </a:buClr>
              <a:buSzPct val="75000"/>
              <a:buFont typeface="Arial" panose="020B0604020202020204" pitchFamily="34" charset="0"/>
              <a:defRPr sz="2400" b="1">
                <a:solidFill>
                  <a:schemeClr val="accent1"/>
                </a:solidFill>
                <a:latin typeface="Arial" panose="020B0604020202020204" pitchFamily="34" charset="0"/>
              </a:defRPr>
            </a:lvl2pPr>
            <a:lvl3pPr marL="801688" indent="-354013" defTabSz="873125">
              <a:spcBef>
                <a:spcPct val="20000"/>
              </a:spcBef>
              <a:buClr>
                <a:schemeClr val="tx2"/>
              </a:buClr>
              <a:buSzPct val="75000"/>
              <a:buFont typeface="Arial" panose="020B0604020202020204" pitchFamily="34" charset="0"/>
              <a:buChar char="►"/>
              <a:defRPr sz="2400">
                <a:solidFill>
                  <a:schemeClr val="tx1"/>
                </a:solidFill>
                <a:latin typeface="Arial" panose="020B0604020202020204" pitchFamily="34" charset="0"/>
              </a:defRPr>
            </a:lvl3pPr>
            <a:lvl4pPr marL="1201738" indent="-358775" defTabSz="873125">
              <a:spcBef>
                <a:spcPct val="20000"/>
              </a:spcBef>
              <a:buClr>
                <a:schemeClr val="tx2"/>
              </a:buClr>
              <a:buSzPct val="75000"/>
              <a:buFont typeface="Arial" panose="020B0604020202020204" pitchFamily="34" charset="0"/>
              <a:buChar char="►"/>
              <a:defRPr sz="2000">
                <a:solidFill>
                  <a:schemeClr val="tx1"/>
                </a:solidFill>
                <a:latin typeface="Arial" panose="020B0604020202020204" pitchFamily="34" charset="0"/>
              </a:defRPr>
            </a:lvl4pPr>
            <a:lvl5pPr marL="1603375" indent="-360363" defTabSz="873125">
              <a:spcBef>
                <a:spcPct val="20000"/>
              </a:spcBef>
              <a:buClr>
                <a:schemeClr val="tx2"/>
              </a:buClr>
              <a:buSzPct val="75000"/>
              <a:buFont typeface="Arial" panose="020B0604020202020204" pitchFamily="34" charset="0"/>
              <a:buChar char="►"/>
              <a:defRPr>
                <a:solidFill>
                  <a:schemeClr val="tx1"/>
                </a:solidFill>
                <a:latin typeface="Arial" panose="020B0604020202020204" pitchFamily="34" charset="0"/>
              </a:defRPr>
            </a:lvl5pPr>
            <a:lvl6pPr marL="20605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6pPr>
            <a:lvl7pPr marL="25177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7pPr>
            <a:lvl8pPr marL="29749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8pPr>
            <a:lvl9pPr marL="3432175" indent="-360363" defTabSz="873125"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9pPr>
          </a:lstStyle>
          <a:p>
            <a:pPr algn="ctr" eaLnBrk="1" hangingPunct="1">
              <a:spcBef>
                <a:spcPct val="0"/>
              </a:spcBef>
              <a:buClr>
                <a:schemeClr val="hlink"/>
              </a:buClr>
            </a:pPr>
            <a:r>
              <a:rPr lang="en-US" altLang="en-US" sz="1600" dirty="0" smtClean="0">
                <a:solidFill>
                  <a:srgbClr val="0070C0"/>
                </a:solidFill>
              </a:rPr>
              <a:t>04</a:t>
            </a:r>
            <a:endParaRPr lang="en-US" altLang="en-US" sz="1600" dirty="0">
              <a:solidFill>
                <a:srgbClr val="0070C0"/>
              </a:solidFill>
            </a:endParaRPr>
          </a:p>
        </p:txBody>
      </p:sp>
    </p:spTree>
    <p:extLst>
      <p:ext uri="{BB962C8B-B14F-4D97-AF65-F5344CB8AC3E}">
        <p14:creationId xmlns:p14="http://schemas.microsoft.com/office/powerpoint/2010/main" val="3144227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ZA" sz="3200" dirty="0" smtClean="0">
                <a:latin typeface="Arial" pitchFamily="34" charset="0"/>
                <a:cs typeface="Arial" pitchFamily="34" charset="0"/>
              </a:rPr>
              <a:t>National Competition Policy (NCP)</a:t>
            </a:r>
            <a:endParaRPr lang="en-ZA" sz="3200" dirty="0">
              <a:latin typeface="Arial" pitchFamily="34" charset="0"/>
              <a:cs typeface="Arial" pitchFamily="34" charset="0"/>
            </a:endParaRPr>
          </a:p>
        </p:txBody>
      </p:sp>
      <p:sp>
        <p:nvSpPr>
          <p:cNvPr id="3" name="Content Placeholder 2"/>
          <p:cNvSpPr>
            <a:spLocks noGrp="1"/>
          </p:cNvSpPr>
          <p:nvPr>
            <p:ph idx="1"/>
          </p:nvPr>
        </p:nvSpPr>
        <p:spPr>
          <a:xfrm>
            <a:off x="251520" y="1412776"/>
            <a:ext cx="8640960" cy="5256584"/>
          </a:xfrm>
        </p:spPr>
        <p:txBody>
          <a:bodyPr>
            <a:normAutofit fontScale="40000" lnSpcReduction="20000"/>
          </a:bodyPr>
          <a:lstStyle/>
          <a:p>
            <a:r>
              <a:rPr lang="en-US" sz="3400" dirty="0" smtClean="0"/>
              <a:t>The development of the National Competition Policy is underway with the draft in place.</a:t>
            </a:r>
          </a:p>
          <a:p>
            <a:pPr hangingPunct="0">
              <a:buNone/>
            </a:pPr>
            <a:r>
              <a:rPr lang="en-ZA" sz="3400" dirty="0" smtClean="0"/>
              <a:t> </a:t>
            </a:r>
          </a:p>
          <a:p>
            <a:pPr hangingPunct="0"/>
            <a:r>
              <a:rPr lang="en-ZA" sz="3400" dirty="0" smtClean="0"/>
              <a:t>The Policy is aimed to provide an overarching framework, to imbue competition policy, legislation and rules within the national development frameworks in order to support our national objectives as articulated in our National Development plans and Vision 2030.</a:t>
            </a:r>
          </a:p>
          <a:p>
            <a:pPr hangingPunct="0"/>
            <a:endParaRPr lang="en-ZA" sz="3400" dirty="0" smtClean="0"/>
          </a:p>
          <a:p>
            <a:pPr hangingPunct="0"/>
            <a:r>
              <a:rPr lang="en-ZA" sz="3400" dirty="0" smtClean="0"/>
              <a:t>The NCP is underpinned among others, by the following guiding principles namely:</a:t>
            </a:r>
          </a:p>
          <a:p>
            <a:pPr hangingPunct="0">
              <a:buNone/>
            </a:pPr>
            <a:r>
              <a:rPr lang="en-ZA" sz="3400" dirty="0" smtClean="0"/>
              <a:t> </a:t>
            </a:r>
          </a:p>
          <a:p>
            <a:pPr lvl="0">
              <a:buFont typeface="Wingdings" pitchFamily="2" charset="2"/>
              <a:buChar char="ü"/>
            </a:pPr>
            <a:r>
              <a:rPr lang="en-ZA" sz="3400" dirty="0" smtClean="0"/>
              <a:t>Limiting Anti-competitive Conduct</a:t>
            </a:r>
          </a:p>
          <a:p>
            <a:pPr lvl="0">
              <a:buFont typeface="Wingdings" pitchFamily="2" charset="2"/>
              <a:buChar char="ü"/>
            </a:pPr>
            <a:r>
              <a:rPr lang="en-ZA" sz="3400" dirty="0" smtClean="0"/>
              <a:t>Third Party Access to and Pricing for ‘Essential Facilities/Services’</a:t>
            </a:r>
          </a:p>
          <a:p>
            <a:pPr lvl="0">
              <a:buFont typeface="Wingdings" pitchFamily="2" charset="2"/>
              <a:buChar char="ü"/>
            </a:pPr>
            <a:r>
              <a:rPr lang="en-ZA" sz="3400" dirty="0" smtClean="0"/>
              <a:t>Developmental Merger Control</a:t>
            </a:r>
          </a:p>
          <a:p>
            <a:pPr lvl="0">
              <a:buFont typeface="Wingdings" pitchFamily="2" charset="2"/>
              <a:buChar char="ü"/>
            </a:pPr>
            <a:r>
              <a:rPr lang="en-ZA" sz="3400" dirty="0" smtClean="0"/>
              <a:t>Appropriate framework for cross-border investments and transactions</a:t>
            </a:r>
          </a:p>
          <a:p>
            <a:pPr lvl="0">
              <a:buFont typeface="Wingdings" pitchFamily="2" charset="2"/>
              <a:buChar char="ü"/>
            </a:pPr>
            <a:r>
              <a:rPr lang="en-ZA" sz="3400" dirty="0" smtClean="0"/>
              <a:t>Price Oversight and Surveillance</a:t>
            </a:r>
          </a:p>
          <a:p>
            <a:pPr lvl="0">
              <a:buFont typeface="Wingdings" pitchFamily="2" charset="2"/>
              <a:buChar char="ü"/>
            </a:pPr>
            <a:r>
              <a:rPr lang="en-ZA" sz="3400" dirty="0" smtClean="0"/>
              <a:t>Key Markets Investigations</a:t>
            </a:r>
          </a:p>
          <a:p>
            <a:pPr lvl="0">
              <a:buFont typeface="Wingdings" pitchFamily="2" charset="2"/>
              <a:buChar char="ü"/>
            </a:pPr>
            <a:r>
              <a:rPr lang="en-ZA" sz="3400" dirty="0" smtClean="0"/>
              <a:t>Competitive Neutrality</a:t>
            </a:r>
          </a:p>
          <a:p>
            <a:pPr lvl="0">
              <a:buFont typeface="Wingdings" pitchFamily="2" charset="2"/>
              <a:buChar char="ü"/>
            </a:pPr>
            <a:r>
              <a:rPr lang="en-ZA" sz="3400" dirty="0" smtClean="0"/>
              <a:t>Reforming regulations and policies that may restrict competition</a:t>
            </a:r>
          </a:p>
          <a:p>
            <a:pPr lvl="0">
              <a:buFont typeface="Wingdings" pitchFamily="2" charset="2"/>
              <a:buChar char="ü"/>
            </a:pPr>
            <a:r>
              <a:rPr lang="en-ZA" sz="3400" dirty="0" smtClean="0"/>
              <a:t>Aligning State Support Measures with Competition</a:t>
            </a:r>
          </a:p>
          <a:p>
            <a:pPr lvl="0">
              <a:buFont typeface="Wingdings" pitchFamily="2" charset="2"/>
              <a:buChar char="ü"/>
            </a:pPr>
            <a:r>
              <a:rPr lang="en-ZA" sz="3400" dirty="0" smtClean="0"/>
              <a:t>Harmonisation of Competition, Industrial and Trade policies</a:t>
            </a:r>
          </a:p>
          <a:p>
            <a:pPr lvl="0">
              <a:buFont typeface="Wingdings" pitchFamily="2" charset="2"/>
              <a:buChar char="ü"/>
            </a:pPr>
            <a:r>
              <a:rPr lang="en-ZA" sz="3400" dirty="0" smtClean="0"/>
              <a:t>Adopting and promoting Sectoral Codes of Conduct</a:t>
            </a:r>
          </a:p>
          <a:p>
            <a:pPr lvl="0">
              <a:buFont typeface="Wingdings" pitchFamily="2" charset="2"/>
              <a:buChar char="ü"/>
            </a:pPr>
            <a:r>
              <a:rPr lang="en-ZA" sz="3400" dirty="0" smtClean="0"/>
              <a:t>Coordination with </a:t>
            </a:r>
            <a:r>
              <a:rPr lang="en-ZA" sz="3400" dirty="0" err="1" smtClean="0"/>
              <a:t>sectoral</a:t>
            </a:r>
            <a:r>
              <a:rPr lang="en-ZA" sz="3400" dirty="0" smtClean="0"/>
              <a:t> regulators</a:t>
            </a:r>
          </a:p>
          <a:p>
            <a:pPr lvl="0">
              <a:buFont typeface="Wingdings" pitchFamily="2" charset="2"/>
              <a:buChar char="ü"/>
            </a:pPr>
            <a:r>
              <a:rPr lang="en-ZA" sz="3400" dirty="0" smtClean="0"/>
              <a:t>Regional and international co-operation in the field of competition policy</a:t>
            </a:r>
          </a:p>
          <a:p>
            <a:pPr lvl="0">
              <a:buFont typeface="Wingdings" pitchFamily="2" charset="2"/>
              <a:buChar char="ü"/>
            </a:pPr>
            <a:endParaRPr lang="en-ZA" sz="3400" dirty="0" smtClean="0"/>
          </a:p>
          <a:p>
            <a:pPr hangingPunct="0"/>
            <a:r>
              <a:rPr lang="en-ZA" sz="3400" dirty="0" smtClean="0"/>
              <a:t>The Policy is at the Ministerial level and is set to undergo through the parliamentary process for approval</a:t>
            </a:r>
          </a:p>
          <a:p>
            <a:endParaRPr lang="en-ZA" dirty="0"/>
          </a:p>
        </p:txBody>
      </p:sp>
      <p:pic>
        <p:nvPicPr>
          <p:cNvPr id="4" name="Picture 5" descr="NaCC Logo-01.jpg"/>
          <p:cNvPicPr>
            <a:picLocks noChangeAspect="1" noChangeArrowheads="1"/>
          </p:cNvPicPr>
          <p:nvPr/>
        </p:nvPicPr>
        <p:blipFill>
          <a:blip r:embed="rId2" cstate="print"/>
          <a:srcRect l="21423" t="11240" r="22314" b="48300"/>
          <a:stretch>
            <a:fillRect/>
          </a:stretch>
        </p:blipFill>
        <p:spPr bwMode="auto">
          <a:xfrm>
            <a:off x="6876256" y="6309320"/>
            <a:ext cx="1800200" cy="416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ZA" sz="3200" dirty="0" smtClean="0">
                <a:latin typeface="Arial" pitchFamily="34" charset="0"/>
                <a:cs typeface="Arial" pitchFamily="34" charset="0"/>
              </a:rPr>
              <a:t>Review of the Competition Act </a:t>
            </a:r>
            <a:endParaRPr lang="en-ZA" sz="3200" dirty="0">
              <a:latin typeface="Arial" pitchFamily="34" charset="0"/>
              <a:cs typeface="Arial" pitchFamily="34" charset="0"/>
            </a:endParaRPr>
          </a:p>
        </p:txBody>
      </p:sp>
      <p:sp>
        <p:nvSpPr>
          <p:cNvPr id="3" name="Content Placeholder 2"/>
          <p:cNvSpPr>
            <a:spLocks noGrp="1"/>
          </p:cNvSpPr>
          <p:nvPr>
            <p:ph idx="1"/>
          </p:nvPr>
        </p:nvSpPr>
        <p:spPr/>
        <p:txBody>
          <a:bodyPr>
            <a:normAutofit fontScale="40000" lnSpcReduction="20000"/>
          </a:bodyPr>
          <a:lstStyle/>
          <a:p>
            <a:r>
              <a:rPr lang="en-ZA" sz="4000" dirty="0" smtClean="0">
                <a:latin typeface="Arial" pitchFamily="34" charset="0"/>
                <a:cs typeface="Arial" pitchFamily="34" charset="0"/>
              </a:rPr>
              <a:t>The Competition  Act no. 2 of 2003  is undergoing review.</a:t>
            </a:r>
          </a:p>
          <a:p>
            <a:endParaRPr lang="en-ZA" sz="4000" dirty="0" smtClean="0">
              <a:latin typeface="Arial" pitchFamily="34" charset="0"/>
              <a:cs typeface="Arial" pitchFamily="34" charset="0"/>
            </a:endParaRPr>
          </a:p>
          <a:p>
            <a:r>
              <a:rPr lang="en-ZA" sz="4000" dirty="0" smtClean="0">
                <a:latin typeface="Arial" pitchFamily="34" charset="0"/>
                <a:cs typeface="Arial" pitchFamily="34" charset="0"/>
              </a:rPr>
              <a:t>The purpose of the review  is to bring the Act in line with international best practices.</a:t>
            </a:r>
          </a:p>
          <a:p>
            <a:endParaRPr lang="en-ZA" sz="4000" dirty="0" smtClean="0">
              <a:latin typeface="Arial" pitchFamily="34" charset="0"/>
              <a:cs typeface="Arial" pitchFamily="34" charset="0"/>
            </a:endParaRPr>
          </a:p>
          <a:p>
            <a:r>
              <a:rPr lang="en-US" sz="4000" dirty="0" smtClean="0">
                <a:latin typeface="Arial" pitchFamily="34" charset="0"/>
                <a:cs typeface="Arial" pitchFamily="34" charset="0"/>
              </a:rPr>
              <a:t>Challenges experienced in enforcement of the current Competition law over the years </a:t>
            </a:r>
            <a:r>
              <a:rPr lang="en-ZA" sz="4000" dirty="0" smtClean="0">
                <a:latin typeface="Arial" pitchFamily="34" charset="0"/>
                <a:cs typeface="Arial" pitchFamily="34" charset="0"/>
              </a:rPr>
              <a:t>relates to:</a:t>
            </a:r>
          </a:p>
          <a:p>
            <a:endParaRPr lang="en-ZA" sz="4000" dirty="0" smtClean="0">
              <a:latin typeface="Arial" pitchFamily="34" charset="0"/>
              <a:cs typeface="Arial" pitchFamily="34" charset="0"/>
            </a:endParaRPr>
          </a:p>
          <a:p>
            <a:pPr>
              <a:buFont typeface="Wingdings" pitchFamily="2" charset="2"/>
              <a:buChar char="ü"/>
            </a:pPr>
            <a:r>
              <a:rPr lang="en-ZA" sz="4000" dirty="0" smtClean="0">
                <a:latin typeface="Arial" pitchFamily="34" charset="0"/>
                <a:cs typeface="Arial" pitchFamily="34" charset="0"/>
              </a:rPr>
              <a:t>Broad exclusions and exemptions from the Competition Act</a:t>
            </a:r>
          </a:p>
          <a:p>
            <a:pPr>
              <a:buFont typeface="Wingdings" pitchFamily="2" charset="2"/>
              <a:buChar char="ü"/>
            </a:pPr>
            <a:endParaRPr lang="en-ZA" sz="4000" dirty="0" smtClean="0">
              <a:latin typeface="Arial" pitchFamily="34" charset="0"/>
              <a:cs typeface="Arial" pitchFamily="34" charset="0"/>
            </a:endParaRPr>
          </a:p>
          <a:p>
            <a:pPr>
              <a:buFont typeface="Wingdings" pitchFamily="2" charset="2"/>
              <a:buChar char="ü"/>
            </a:pPr>
            <a:r>
              <a:rPr lang="en-ZA" sz="4000" dirty="0" smtClean="0">
                <a:latin typeface="Arial" pitchFamily="34" charset="0"/>
                <a:cs typeface="Arial" pitchFamily="34" charset="0"/>
              </a:rPr>
              <a:t>Limited cartel detection instruments</a:t>
            </a:r>
          </a:p>
          <a:p>
            <a:pPr>
              <a:buFont typeface="Wingdings" pitchFamily="2" charset="2"/>
              <a:buChar char="ü"/>
            </a:pPr>
            <a:endParaRPr lang="en-ZA" sz="4000" dirty="0" smtClean="0">
              <a:latin typeface="Arial" pitchFamily="34" charset="0"/>
              <a:cs typeface="Arial" pitchFamily="34" charset="0"/>
            </a:endParaRPr>
          </a:p>
          <a:p>
            <a:pPr>
              <a:buFont typeface="Wingdings" pitchFamily="2" charset="2"/>
              <a:buChar char="ü"/>
            </a:pPr>
            <a:r>
              <a:rPr lang="en-ZA" sz="4000" dirty="0" smtClean="0">
                <a:latin typeface="Arial" pitchFamily="34" charset="0"/>
                <a:cs typeface="Arial" pitchFamily="34" charset="0"/>
              </a:rPr>
              <a:t>Incomplete criteria for assessing abuse of dominance</a:t>
            </a:r>
          </a:p>
          <a:p>
            <a:pPr>
              <a:buFont typeface="Wingdings" pitchFamily="2" charset="2"/>
              <a:buChar char="ü"/>
            </a:pPr>
            <a:endParaRPr lang="en-ZA" sz="4000" dirty="0" smtClean="0">
              <a:latin typeface="Arial" pitchFamily="34" charset="0"/>
              <a:cs typeface="Arial" pitchFamily="34" charset="0"/>
            </a:endParaRPr>
          </a:p>
          <a:p>
            <a:pPr>
              <a:buFont typeface="Wingdings" pitchFamily="2" charset="2"/>
              <a:buChar char="ü"/>
            </a:pPr>
            <a:r>
              <a:rPr lang="en-ZA" sz="4000" dirty="0" smtClean="0">
                <a:latin typeface="Arial" pitchFamily="34" charset="0"/>
                <a:cs typeface="Arial" pitchFamily="34" charset="0"/>
              </a:rPr>
              <a:t>Broad antitrust exemptions</a:t>
            </a:r>
          </a:p>
          <a:p>
            <a:pPr>
              <a:buFont typeface="Wingdings" pitchFamily="2" charset="2"/>
              <a:buChar char="ü"/>
            </a:pPr>
            <a:endParaRPr lang="en-ZA" sz="4000" dirty="0" smtClean="0">
              <a:latin typeface="Arial" pitchFamily="34" charset="0"/>
              <a:cs typeface="Arial" pitchFamily="34" charset="0"/>
            </a:endParaRPr>
          </a:p>
          <a:p>
            <a:pPr>
              <a:buFont typeface="Wingdings" pitchFamily="2" charset="2"/>
              <a:buChar char="ü"/>
            </a:pPr>
            <a:r>
              <a:rPr lang="en-ZA" sz="4000" dirty="0" smtClean="0">
                <a:latin typeface="Arial" pitchFamily="34" charset="0"/>
                <a:cs typeface="Arial" pitchFamily="34" charset="0"/>
              </a:rPr>
              <a:t>Incomplete framework for merger analysis</a:t>
            </a:r>
          </a:p>
          <a:p>
            <a:pPr>
              <a:buFont typeface="Wingdings" pitchFamily="2" charset="2"/>
              <a:buChar char="ü"/>
            </a:pPr>
            <a:endParaRPr lang="en-ZA" sz="4000" dirty="0" smtClean="0">
              <a:latin typeface="Arial" pitchFamily="34" charset="0"/>
              <a:cs typeface="Arial" pitchFamily="34" charset="0"/>
            </a:endParaRPr>
          </a:p>
          <a:p>
            <a:pPr>
              <a:buFont typeface="Wingdings" pitchFamily="2" charset="2"/>
              <a:buChar char="ü"/>
            </a:pPr>
            <a:r>
              <a:rPr lang="en-ZA" sz="4000" dirty="0" smtClean="0">
                <a:latin typeface="Arial" pitchFamily="34" charset="0"/>
                <a:cs typeface="Arial" pitchFamily="34" charset="0"/>
              </a:rPr>
              <a:t>Lack of market inquiries power </a:t>
            </a:r>
            <a:r>
              <a:rPr lang="en-ZA" sz="4000" dirty="0" err="1" smtClean="0">
                <a:latin typeface="Arial" pitchFamily="34" charset="0"/>
                <a:cs typeface="Arial" pitchFamily="34" charset="0"/>
              </a:rPr>
              <a:t>ect</a:t>
            </a:r>
            <a:r>
              <a:rPr lang="en-ZA" sz="4000" dirty="0" smtClean="0">
                <a:latin typeface="Arial" pitchFamily="34" charset="0"/>
                <a:cs typeface="Arial" pitchFamily="34" charset="0"/>
              </a:rPr>
              <a:t>.</a:t>
            </a:r>
          </a:p>
          <a:p>
            <a:endParaRPr lang="en-ZA" dirty="0">
              <a:latin typeface="Arial" pitchFamily="34" charset="0"/>
              <a:cs typeface="Arial" pitchFamily="34" charset="0"/>
            </a:endParaRPr>
          </a:p>
        </p:txBody>
      </p:sp>
      <p:pic>
        <p:nvPicPr>
          <p:cNvPr id="4" name="Picture 5" descr="NaCC Logo-01.jpg"/>
          <p:cNvPicPr>
            <a:picLocks noChangeAspect="1" noChangeArrowheads="1"/>
          </p:cNvPicPr>
          <p:nvPr/>
        </p:nvPicPr>
        <p:blipFill>
          <a:blip r:embed="rId2" cstate="print"/>
          <a:srcRect l="21423" t="11240" r="22314" b="48300"/>
          <a:stretch>
            <a:fillRect/>
          </a:stretch>
        </p:blipFill>
        <p:spPr bwMode="auto">
          <a:xfrm>
            <a:off x="6876256" y="6309320"/>
            <a:ext cx="1800200" cy="416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ZA" sz="2800" dirty="0" smtClean="0">
                <a:latin typeface="Arial" pitchFamily="34" charset="0"/>
                <a:cs typeface="Arial" pitchFamily="34" charset="0"/>
              </a:rPr>
              <a:t>The new bill is expected to:</a:t>
            </a:r>
          </a:p>
          <a:p>
            <a:endParaRPr lang="en-ZA" sz="2800" dirty="0" smtClean="0">
              <a:latin typeface="Arial" pitchFamily="34" charset="0"/>
              <a:cs typeface="Arial" pitchFamily="34" charset="0"/>
            </a:endParaRPr>
          </a:p>
          <a:p>
            <a:pPr>
              <a:buFont typeface="Wingdings" pitchFamily="2" charset="2"/>
              <a:buChar char="ü"/>
            </a:pPr>
            <a:r>
              <a:rPr lang="en-ZA" sz="2800" dirty="0" smtClean="0">
                <a:latin typeface="Arial" pitchFamily="34" charset="0"/>
                <a:cs typeface="Arial" pitchFamily="34" charset="0"/>
              </a:rPr>
              <a:t>increase the scope and powers of enforcement, merger control, market inquiries, amongst others.</a:t>
            </a:r>
          </a:p>
          <a:p>
            <a:endParaRPr lang="en-ZA" sz="2800" dirty="0" smtClean="0">
              <a:latin typeface="Arial" pitchFamily="34" charset="0"/>
              <a:cs typeface="Arial" pitchFamily="34" charset="0"/>
            </a:endParaRPr>
          </a:p>
          <a:p>
            <a:pPr>
              <a:buFont typeface="Wingdings" pitchFamily="2" charset="2"/>
              <a:buChar char="ü"/>
            </a:pPr>
            <a:r>
              <a:rPr lang="en-ZA" sz="2800" dirty="0" smtClean="0">
                <a:latin typeface="Arial" pitchFamily="34" charset="0"/>
                <a:cs typeface="Arial" pitchFamily="34" charset="0"/>
              </a:rPr>
              <a:t>Enhance the capacity of the NaCC in terms of cartel detection, legal and economic investigation techniques and case handling</a:t>
            </a:r>
            <a:r>
              <a:rPr lang="en-ZA" dirty="0" smtClean="0"/>
              <a:t>.</a:t>
            </a:r>
            <a:endParaRPr lang="en-ZA" dirty="0"/>
          </a:p>
        </p:txBody>
      </p:sp>
      <p:sp>
        <p:nvSpPr>
          <p:cNvPr id="4"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rmAutofit/>
          </a:bodyPr>
          <a:lstStyle/>
          <a:p>
            <a:r>
              <a:rPr lang="en-ZA" sz="3200" dirty="0" smtClean="0">
                <a:latin typeface="Arial" pitchFamily="34" charset="0"/>
                <a:cs typeface="Arial" pitchFamily="34" charset="0"/>
              </a:rPr>
              <a:t>Review of the Competition Act cont’d</a:t>
            </a:r>
            <a:endParaRPr lang="en-ZA" sz="3200" dirty="0">
              <a:latin typeface="Arial" pitchFamily="34" charset="0"/>
              <a:cs typeface="Arial" pitchFamily="34" charset="0"/>
            </a:endParaRPr>
          </a:p>
        </p:txBody>
      </p:sp>
      <p:pic>
        <p:nvPicPr>
          <p:cNvPr id="5" name="Picture 5" descr="NaCC Logo-01.jpg"/>
          <p:cNvPicPr>
            <a:picLocks noChangeAspect="1" noChangeArrowheads="1"/>
          </p:cNvPicPr>
          <p:nvPr/>
        </p:nvPicPr>
        <p:blipFill>
          <a:blip r:embed="rId2" cstate="print"/>
          <a:srcRect l="21423" t="11240" r="22314" b="48300"/>
          <a:stretch>
            <a:fillRect/>
          </a:stretch>
        </p:blipFill>
        <p:spPr bwMode="auto">
          <a:xfrm>
            <a:off x="6876256" y="6309320"/>
            <a:ext cx="1800200" cy="416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ZA" dirty="0" smtClean="0">
                <a:latin typeface="Arial" pitchFamily="34" charset="0"/>
                <a:cs typeface="Arial" pitchFamily="34" charset="0"/>
              </a:rPr>
              <a:t>Introduction</a:t>
            </a:r>
            <a:endParaRPr lang="en-ZA"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sz="1800" dirty="0" smtClean="0">
                <a:latin typeface="Arial" pitchFamily="34" charset="0"/>
                <a:cs typeface="Arial" pitchFamily="34" charset="0"/>
              </a:rPr>
              <a:t>The Namibian Competition Commission was formally established on the 9</a:t>
            </a:r>
            <a:r>
              <a:rPr lang="en-GB" sz="1800" baseline="30000" dirty="0" smtClean="0">
                <a:latin typeface="Arial" pitchFamily="34" charset="0"/>
                <a:cs typeface="Arial" pitchFamily="34" charset="0"/>
              </a:rPr>
              <a:t>th</a:t>
            </a:r>
            <a:r>
              <a:rPr lang="en-GB" sz="1800" dirty="0" smtClean="0">
                <a:latin typeface="Arial" pitchFamily="34" charset="0"/>
                <a:cs typeface="Arial" pitchFamily="34" charset="0"/>
              </a:rPr>
              <a:t>  December 2009</a:t>
            </a:r>
          </a:p>
          <a:p>
            <a:endParaRPr lang="en-GB" sz="1800" dirty="0" smtClean="0">
              <a:latin typeface="Arial" pitchFamily="34" charset="0"/>
              <a:cs typeface="Arial" pitchFamily="34" charset="0"/>
            </a:endParaRPr>
          </a:p>
          <a:p>
            <a:r>
              <a:rPr lang="en-ZA" sz="1800" dirty="0" smtClean="0">
                <a:latin typeface="Arial" pitchFamily="34" charset="0"/>
                <a:cs typeface="Arial" pitchFamily="34" charset="0"/>
              </a:rPr>
              <a:t>The early years were formative, involving the setting up of the institution, clarifying procedures and building up the institution</a:t>
            </a:r>
            <a:endParaRPr lang="en-GB" sz="1800" dirty="0" smtClean="0">
              <a:latin typeface="Arial" pitchFamily="34" charset="0"/>
              <a:cs typeface="Arial" pitchFamily="34" charset="0"/>
            </a:endParaRPr>
          </a:p>
          <a:p>
            <a:endParaRPr lang="en-GB" sz="1800" dirty="0" smtClean="0">
              <a:latin typeface="Arial" pitchFamily="34" charset="0"/>
              <a:cs typeface="Arial" pitchFamily="34" charset="0"/>
            </a:endParaRPr>
          </a:p>
          <a:p>
            <a:r>
              <a:rPr lang="en-GB" sz="1800" dirty="0" smtClean="0">
                <a:latin typeface="Arial" pitchFamily="34" charset="0"/>
                <a:cs typeface="Arial" pitchFamily="34" charset="0"/>
              </a:rPr>
              <a:t>To date, It is a </a:t>
            </a:r>
            <a:r>
              <a:rPr lang="en-GB" sz="1800" dirty="0">
                <a:latin typeface="Arial" pitchFamily="34" charset="0"/>
                <a:cs typeface="Arial" pitchFamily="34" charset="0"/>
              </a:rPr>
              <a:t>fully-fledged </a:t>
            </a:r>
            <a:r>
              <a:rPr lang="en-GB" sz="1800" dirty="0" smtClean="0">
                <a:latin typeface="Arial" pitchFamily="34" charset="0"/>
                <a:cs typeface="Arial" pitchFamily="34" charset="0"/>
              </a:rPr>
              <a:t>institution with over 30 staff complements</a:t>
            </a:r>
          </a:p>
          <a:p>
            <a:endParaRPr lang="en-GB" sz="1800" dirty="0" smtClean="0">
              <a:latin typeface="Arial" pitchFamily="34" charset="0"/>
              <a:cs typeface="Arial" pitchFamily="34" charset="0"/>
            </a:endParaRPr>
          </a:p>
          <a:p>
            <a:r>
              <a:rPr lang="en-GB" sz="1800" dirty="0" smtClean="0">
                <a:latin typeface="Arial" pitchFamily="34" charset="0"/>
                <a:cs typeface="Arial" pitchFamily="34" charset="0"/>
              </a:rPr>
              <a:t>The Commission’s operations </a:t>
            </a:r>
            <a:r>
              <a:rPr lang="en-GB" sz="1800" dirty="0">
                <a:latin typeface="Arial" pitchFamily="34" charset="0"/>
                <a:cs typeface="Arial" pitchFamily="34" charset="0"/>
              </a:rPr>
              <a:t>and execution</a:t>
            </a:r>
            <a:r>
              <a:rPr lang="en-GB" sz="1800" dirty="0" smtClean="0">
                <a:latin typeface="Arial" pitchFamily="34" charset="0"/>
                <a:cs typeface="Arial" pitchFamily="34" charset="0"/>
              </a:rPr>
              <a:t> is guided by the 5 year strategic plan</a:t>
            </a:r>
          </a:p>
          <a:p>
            <a:endParaRPr lang="en-GB" sz="1800" dirty="0" smtClean="0">
              <a:latin typeface="Arial" pitchFamily="34" charset="0"/>
              <a:cs typeface="Arial" pitchFamily="34" charset="0"/>
            </a:endParaRPr>
          </a:p>
          <a:p>
            <a:pPr marL="514350" indent="-514350">
              <a:buFont typeface="Wingdings" pitchFamily="2" charset="2"/>
              <a:buChar char="ü"/>
            </a:pPr>
            <a:r>
              <a:rPr lang="en-GB" sz="1800" b="1" i="1" dirty="0" smtClean="0">
                <a:latin typeface="Arial" pitchFamily="34" charset="0"/>
                <a:cs typeface="Arial" pitchFamily="34" charset="0"/>
              </a:rPr>
              <a:t>First generation</a:t>
            </a:r>
            <a:r>
              <a:rPr lang="en-GB" sz="1800" b="1" dirty="0" smtClean="0">
                <a:latin typeface="Arial" pitchFamily="34" charset="0"/>
                <a:cs typeface="Arial" pitchFamily="34" charset="0"/>
              </a:rPr>
              <a:t> </a:t>
            </a:r>
            <a:r>
              <a:rPr lang="en-GB" sz="1800" dirty="0" smtClean="0">
                <a:latin typeface="Arial" pitchFamily="34" charset="0"/>
                <a:cs typeface="Arial" pitchFamily="34" charset="0"/>
              </a:rPr>
              <a:t>: 2009/10 to 2013/14</a:t>
            </a:r>
          </a:p>
          <a:p>
            <a:pPr>
              <a:buFont typeface="Wingdings" pitchFamily="2" charset="2"/>
              <a:buChar char="ü"/>
            </a:pPr>
            <a:r>
              <a:rPr lang="en-GB" sz="1800" b="1" i="1" dirty="0" smtClean="0">
                <a:latin typeface="Arial" pitchFamily="34" charset="0"/>
                <a:cs typeface="Arial" pitchFamily="34" charset="0"/>
              </a:rPr>
              <a:t>Second generation</a:t>
            </a:r>
            <a:r>
              <a:rPr lang="en-GB" sz="1800" dirty="0" smtClean="0">
                <a:latin typeface="Arial" pitchFamily="34" charset="0"/>
                <a:cs typeface="Arial" pitchFamily="34" charset="0"/>
              </a:rPr>
              <a:t>: 2014/15 to 2019/20</a:t>
            </a:r>
          </a:p>
          <a:p>
            <a:endParaRPr lang="en-ZA" sz="1800" dirty="0">
              <a:latin typeface="Arial" pitchFamily="34" charset="0"/>
              <a:cs typeface="Arial" pitchFamily="34" charset="0"/>
            </a:endParaRPr>
          </a:p>
        </p:txBody>
      </p:sp>
      <p:pic>
        <p:nvPicPr>
          <p:cNvPr id="4" name="Picture 5" descr="NaCC Logo-01.jpg"/>
          <p:cNvPicPr>
            <a:picLocks noChangeAspect="1" noChangeArrowheads="1"/>
          </p:cNvPicPr>
          <p:nvPr/>
        </p:nvPicPr>
        <p:blipFill>
          <a:blip r:embed="rId2" cstate="print"/>
          <a:srcRect l="21423" t="11240" r="22314" b="48300"/>
          <a:stretch>
            <a:fillRect/>
          </a:stretch>
        </p:blipFill>
        <p:spPr bwMode="auto">
          <a:xfrm>
            <a:off x="6348391" y="6065911"/>
            <a:ext cx="2328065" cy="659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Grp="1" noChangeArrowheads="1"/>
          </p:cNvSpPr>
          <p:nvPr>
            <p:ph type="ctrTitle"/>
          </p:nvPr>
        </p:nvSpPr>
        <p:spPr>
          <a:xfrm>
            <a:off x="381000" y="304800"/>
            <a:ext cx="8583488" cy="1035968"/>
          </a:xfrm>
        </p:spPr>
        <p:txBody>
          <a:bodyPr>
            <a:normAutofit fontScale="90000"/>
          </a:bodyPr>
          <a:lstStyle/>
          <a:p>
            <a:pPr algn="ctr" eaLnBrk="1" hangingPunct="1">
              <a:defRPr/>
            </a:pPr>
            <a:r>
              <a:rPr lang="en-ZA" dirty="0" smtClean="0"/>
              <a:t/>
            </a:r>
            <a:br>
              <a:rPr lang="en-ZA" dirty="0" smtClean="0"/>
            </a:br>
            <a:r>
              <a:rPr lang="en-ZA" dirty="0" smtClean="0"/>
              <a:t/>
            </a:r>
            <a:br>
              <a:rPr lang="en-ZA" dirty="0" smtClean="0"/>
            </a:br>
            <a:r>
              <a:rPr lang="en-US" sz="2800" dirty="0" smtClean="0"/>
              <a:t/>
            </a:r>
            <a:br>
              <a:rPr lang="en-US" sz="2800" dirty="0" smtClean="0"/>
            </a:br>
            <a:r>
              <a:rPr lang="en-US" sz="5400" dirty="0" smtClean="0"/>
              <a:t/>
            </a:r>
            <a:br>
              <a:rPr lang="en-US" sz="5400" dirty="0" smtClean="0"/>
            </a:br>
            <a:r>
              <a:rPr lang="en-ZA" sz="1800" dirty="0" smtClean="0"/>
              <a:t>________________________________________________________________ </a:t>
            </a:r>
            <a:r>
              <a:rPr lang="en-ZA" dirty="0" smtClean="0"/>
              <a:t/>
            </a:r>
            <a:br>
              <a:rPr lang="en-ZA" dirty="0" smtClean="0"/>
            </a:br>
            <a:endParaRPr lang="en-ZA" dirty="0" smtClean="0"/>
          </a:p>
        </p:txBody>
      </p:sp>
      <p:sp>
        <p:nvSpPr>
          <p:cNvPr id="2052" name="Rectangle 5"/>
          <p:cNvSpPr>
            <a:spLocks noGrp="1" noChangeArrowheads="1"/>
          </p:cNvSpPr>
          <p:nvPr>
            <p:ph type="subTitle" idx="1"/>
          </p:nvPr>
        </p:nvSpPr>
        <p:spPr>
          <a:xfrm>
            <a:off x="1331640" y="4869160"/>
            <a:ext cx="6172200" cy="1371600"/>
          </a:xfrm>
        </p:spPr>
        <p:txBody>
          <a:bodyPr>
            <a:normAutofit fontScale="85000" lnSpcReduction="20000"/>
          </a:bodyPr>
          <a:lstStyle/>
          <a:p>
            <a:pPr eaLnBrk="1" hangingPunct="1"/>
            <a:endParaRPr lang="en-US" sz="2000" b="1" dirty="0" smtClean="0">
              <a:solidFill>
                <a:schemeClr val="tx1"/>
              </a:solidFill>
            </a:endParaRPr>
          </a:p>
          <a:p>
            <a:pPr eaLnBrk="1" hangingPunct="1"/>
            <a:endParaRPr lang="en-US" sz="2000" b="1" i="1" dirty="0" smtClean="0">
              <a:solidFill>
                <a:schemeClr val="tx1"/>
              </a:solidFill>
            </a:endParaRPr>
          </a:p>
          <a:p>
            <a:pPr eaLnBrk="1" hangingPunct="1"/>
            <a:endParaRPr lang="en-US" sz="2000" b="1" i="1" dirty="0" smtClean="0">
              <a:solidFill>
                <a:schemeClr val="tx1"/>
              </a:solidFill>
            </a:endParaRPr>
          </a:p>
          <a:p>
            <a:pPr eaLnBrk="1" hangingPunct="1"/>
            <a:r>
              <a:rPr lang="en-US" sz="2000" b="1" dirty="0" smtClean="0">
                <a:solidFill>
                  <a:schemeClr val="tx1"/>
                </a:solidFill>
                <a:latin typeface="Calibri" pitchFamily="34" charset="0"/>
              </a:rPr>
              <a:t>Office Address No 14. BPI House. M Floor. Independence Avenue Tel 224 622 Fax 401 900</a:t>
            </a:r>
          </a:p>
        </p:txBody>
      </p:sp>
      <p:pic>
        <p:nvPicPr>
          <p:cNvPr id="2053" name="Picture 4" descr="C:\Users\Mihe Gaomab II\Pictures\Picture002.jpg"/>
          <p:cNvPicPr>
            <a:picLocks noChangeAspect="1" noChangeArrowheads="1"/>
          </p:cNvPicPr>
          <p:nvPr/>
        </p:nvPicPr>
        <p:blipFill>
          <a:blip r:embed="rId3" cstate="print"/>
          <a:srcRect/>
          <a:stretch>
            <a:fillRect/>
          </a:stretch>
        </p:blipFill>
        <p:spPr bwMode="auto">
          <a:xfrm>
            <a:off x="2051720" y="2276872"/>
            <a:ext cx="4370388" cy="2532063"/>
          </a:xfrm>
          <a:prstGeom prst="rect">
            <a:avLst/>
          </a:prstGeom>
          <a:noFill/>
          <a:ln w="9525">
            <a:noFill/>
            <a:miter lim="800000"/>
            <a:headEnd/>
            <a:tailEnd/>
          </a:ln>
        </p:spPr>
      </p:pic>
      <p:graphicFrame>
        <p:nvGraphicFramePr>
          <p:cNvPr id="2050" name="Object 5">
            <a:hlinkClick r:id="" action="ppaction://ole?verb=0"/>
          </p:cNvPr>
          <p:cNvGraphicFramePr>
            <a:graphicFrameLocks/>
          </p:cNvGraphicFramePr>
          <p:nvPr/>
        </p:nvGraphicFramePr>
        <p:xfrm>
          <a:off x="2843808" y="2204864"/>
          <a:ext cx="3581400" cy="3505200"/>
        </p:xfrm>
        <a:graphic>
          <a:graphicData uri="http://schemas.openxmlformats.org/presentationml/2006/ole">
            <mc:AlternateContent xmlns:mc="http://schemas.openxmlformats.org/markup-compatibility/2006">
              <mc:Choice xmlns:v="urn:schemas-microsoft-com:vml" Requires="v">
                <p:oleObj spid="_x0000_s1028" name="Microsoft ClipArt Gallery" r:id="rId4" imgW="2307960" imgH="3174840" progId="">
                  <p:embed/>
                </p:oleObj>
              </mc:Choice>
              <mc:Fallback>
                <p:oleObj name="Microsoft ClipArt Gallery" r:id="rId4" imgW="2307960" imgH="3174840" progId="">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2204864"/>
                        <a:ext cx="35814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4" name="Picture 5" descr="NaCC Logo-01.jpg"/>
          <p:cNvPicPr>
            <a:picLocks noChangeAspect="1" noChangeArrowheads="1"/>
          </p:cNvPicPr>
          <p:nvPr/>
        </p:nvPicPr>
        <p:blipFill>
          <a:blip r:embed="rId6" cstate="print"/>
          <a:srcRect l="21423" t="11240" r="22314" b="48300"/>
          <a:stretch>
            <a:fillRect/>
          </a:stretch>
        </p:blipFill>
        <p:spPr bwMode="auto">
          <a:xfrm>
            <a:off x="2699792" y="260647"/>
            <a:ext cx="5184576" cy="1468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lstStyle/>
          <a:p>
            <a:r>
              <a:rPr lang="en-ZA" dirty="0" smtClean="0">
                <a:latin typeface="Arial" pitchFamily="34" charset="0"/>
                <a:cs typeface="Arial" pitchFamily="34" charset="0"/>
              </a:rPr>
              <a:t>Organizational structure</a:t>
            </a:r>
            <a:endParaRPr lang="en-ZA" dirty="0">
              <a:latin typeface="Arial" pitchFamily="34" charset="0"/>
              <a:cs typeface="Arial" pitchFamily="34" charset="0"/>
            </a:endParaRPr>
          </a:p>
        </p:txBody>
      </p:sp>
      <p:sp>
        <p:nvSpPr>
          <p:cNvPr id="3" name="Content Placeholder 2"/>
          <p:cNvSpPr>
            <a:spLocks noGrp="1"/>
          </p:cNvSpPr>
          <p:nvPr>
            <p:ph idx="1"/>
          </p:nvPr>
        </p:nvSpPr>
        <p:spPr/>
        <p:txBody>
          <a:bodyPr/>
          <a:lstStyle/>
          <a:p>
            <a:endParaRPr lang="en-ZA"/>
          </a:p>
        </p:txBody>
      </p:sp>
      <p:graphicFrame>
        <p:nvGraphicFramePr>
          <p:cNvPr id="4" name="Diagram 3"/>
          <p:cNvGraphicFramePr/>
          <p:nvPr>
            <p:extLst>
              <p:ext uri="{D42A27DB-BD31-4B8C-83A1-F6EECF244321}">
                <p14:modId xmlns:p14="http://schemas.microsoft.com/office/powerpoint/2010/main" val="1106960597"/>
              </p:ext>
            </p:extLst>
          </p:nvPr>
        </p:nvGraphicFramePr>
        <p:xfrm>
          <a:off x="-324544" y="1340768"/>
          <a:ext cx="9865096" cy="5517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NaCC Logo-01.jpg"/>
          <p:cNvPicPr>
            <a:picLocks noChangeAspect="1" noChangeArrowheads="1"/>
          </p:cNvPicPr>
          <p:nvPr/>
        </p:nvPicPr>
        <p:blipFill>
          <a:blip r:embed="rId7" cstate="print"/>
          <a:srcRect l="21423" t="11240" r="22314" b="48300"/>
          <a:stretch>
            <a:fillRect/>
          </a:stretch>
        </p:blipFill>
        <p:spPr bwMode="auto">
          <a:xfrm>
            <a:off x="6348391" y="6065911"/>
            <a:ext cx="2328065" cy="659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4638"/>
            <a:ext cx="8075240" cy="869842"/>
          </a:xfrm>
          <a:solidFill>
            <a:srgbClr val="0070C0"/>
          </a:solidFill>
        </p:spPr>
        <p:txBody>
          <a:bodyPr>
            <a:normAutofit/>
          </a:bodyPr>
          <a:lstStyle/>
          <a:p>
            <a:r>
              <a:rPr lang="en-ZA" sz="3200" dirty="0" smtClean="0">
                <a:solidFill>
                  <a:schemeClr val="accent1">
                    <a:lumMod val="40000"/>
                    <a:lumOff val="60000"/>
                  </a:schemeClr>
                </a:solidFill>
                <a:latin typeface="Arial" panose="020B0604020202020204" pitchFamily="34" charset="0"/>
                <a:cs typeface="Arial" panose="020B0604020202020204" pitchFamily="34" charset="0"/>
              </a:rPr>
              <a:t>Strategy Evolution – Continuity and Change</a:t>
            </a:r>
            <a:endParaRPr lang="en-ZA" sz="32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28" name="AutoShape 12"/>
          <p:cNvSpPr>
            <a:spLocks noChangeArrowheads="1"/>
          </p:cNvSpPr>
          <p:nvPr/>
        </p:nvSpPr>
        <p:spPr bwMode="auto">
          <a:xfrm>
            <a:off x="4607495" y="1412875"/>
            <a:ext cx="4427984" cy="5256485"/>
          </a:xfrm>
          <a:prstGeom prst="rightArrowCallout">
            <a:avLst>
              <a:gd name="adj1" fmla="val 42374"/>
              <a:gd name="adj2" fmla="val 37401"/>
              <a:gd name="adj3" fmla="val 8231"/>
              <a:gd name="adj4" fmla="val 87861"/>
            </a:avLst>
          </a:prstGeom>
          <a:solidFill>
            <a:schemeClr val="bg1"/>
          </a:solidFill>
          <a:ln w="19050">
            <a:solidFill>
              <a:schemeClr val="accent2">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0000" rIns="90000" bIns="90000"/>
          <a:lstStyle>
            <a:lvl1pPr marL="342900" indent="-342900">
              <a:spcBef>
                <a:spcPct val="20000"/>
              </a:spcBef>
              <a:buClr>
                <a:srgbClr val="FFD200"/>
              </a:buClr>
              <a:buSzPct val="75000"/>
              <a:buFont typeface="Arial" panose="020B0604020202020204" pitchFamily="34" charset="0"/>
              <a:defRPr sz="2400">
                <a:solidFill>
                  <a:schemeClr val="tx1"/>
                </a:solidFill>
                <a:latin typeface="Arial" panose="020B0604020202020204" pitchFamily="34" charset="0"/>
              </a:defRPr>
            </a:lvl1pPr>
            <a:lvl2pPr marL="1588">
              <a:spcBef>
                <a:spcPct val="20000"/>
              </a:spcBef>
              <a:buClr>
                <a:srgbClr val="FFD200"/>
              </a:buClr>
              <a:buSzPct val="75000"/>
              <a:buFont typeface="Arial" panose="020B0604020202020204" pitchFamily="34" charset="0"/>
              <a:defRPr sz="2400" b="1">
                <a:solidFill>
                  <a:schemeClr val="accent1"/>
                </a:solidFill>
                <a:latin typeface="Arial" panose="020B0604020202020204" pitchFamily="34" charset="0"/>
              </a:defRPr>
            </a:lvl2pPr>
            <a:lvl3pPr marL="357188" indent="-354013">
              <a:spcBef>
                <a:spcPct val="20000"/>
              </a:spcBef>
              <a:buClr>
                <a:schemeClr val="tx2"/>
              </a:buClr>
              <a:buSzPct val="75000"/>
              <a:buFont typeface="Arial" panose="020B0604020202020204" pitchFamily="34" charset="0"/>
              <a:buChar char="►"/>
              <a:defRPr sz="2400">
                <a:solidFill>
                  <a:schemeClr val="tx1"/>
                </a:solidFill>
                <a:latin typeface="Arial" panose="020B0604020202020204" pitchFamily="34" charset="0"/>
              </a:defRPr>
            </a:lvl3pPr>
            <a:lvl4pPr marL="717550" indent="-358775">
              <a:spcBef>
                <a:spcPct val="20000"/>
              </a:spcBef>
              <a:buClr>
                <a:schemeClr val="tx2"/>
              </a:buClr>
              <a:buSzPct val="75000"/>
              <a:buFont typeface="Arial" panose="020B0604020202020204" pitchFamily="34" charset="0"/>
              <a:buChar char="►"/>
              <a:defRPr sz="2000">
                <a:solidFill>
                  <a:schemeClr val="tx1"/>
                </a:solidFill>
                <a:latin typeface="Arial" panose="020B0604020202020204" pitchFamily="34" charset="0"/>
              </a:defRPr>
            </a:lvl4pPr>
            <a:lvl5pPr marL="1079500" indent="-360363">
              <a:spcBef>
                <a:spcPct val="20000"/>
              </a:spcBef>
              <a:buClr>
                <a:schemeClr val="tx2"/>
              </a:buClr>
              <a:buSzPct val="75000"/>
              <a:buFont typeface="Arial" panose="020B0604020202020204" pitchFamily="34" charset="0"/>
              <a:buChar char="►"/>
              <a:defRPr>
                <a:solidFill>
                  <a:schemeClr val="tx1"/>
                </a:solidFill>
                <a:latin typeface="Arial" panose="020B0604020202020204" pitchFamily="34" charset="0"/>
              </a:defRPr>
            </a:lvl5pPr>
            <a:lvl6pPr marL="15367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6pPr>
            <a:lvl7pPr marL="19939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7pPr>
            <a:lvl8pPr marL="24511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8pPr>
            <a:lvl9pPr marL="29083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9pPr>
          </a:lstStyle>
          <a:p>
            <a:pPr marL="0" lvl="1" algn="ctr"/>
            <a:r>
              <a:rPr lang="en-US" altLang="en-US" sz="2000" dirty="0" smtClean="0">
                <a:solidFill>
                  <a:srgbClr val="0070C0"/>
                </a:solidFill>
              </a:rPr>
              <a:t>2</a:t>
            </a:r>
            <a:r>
              <a:rPr lang="en-US" altLang="en-US" sz="2000" baseline="30000" dirty="0" smtClean="0">
                <a:solidFill>
                  <a:srgbClr val="0070C0"/>
                </a:solidFill>
              </a:rPr>
              <a:t>nd</a:t>
            </a:r>
            <a:r>
              <a:rPr lang="en-US" altLang="en-US" sz="2000" dirty="0" smtClean="0">
                <a:solidFill>
                  <a:srgbClr val="0070C0"/>
                </a:solidFill>
              </a:rPr>
              <a:t> Generation Strategy</a:t>
            </a:r>
            <a:endParaRPr lang="en-US" altLang="en-US" sz="2000" dirty="0">
              <a:solidFill>
                <a:srgbClr val="0070C0"/>
              </a:solidFill>
            </a:endParaRPr>
          </a:p>
          <a:p>
            <a:pPr lvl="2">
              <a:buClrTx/>
              <a:buSzPct val="100000"/>
              <a:buFont typeface="Arial" panose="020B0604020202020204" pitchFamily="34" charset="0"/>
              <a:buChar char="•"/>
            </a:pPr>
            <a:endParaRPr lang="en-ZA" altLang="en-US" sz="1600" dirty="0" smtClean="0">
              <a:latin typeface="Arial"/>
              <a:ea typeface="ＭＳ Ｐゴシック" pitchFamily="26" charset="-128"/>
              <a:cs typeface="Arial"/>
            </a:endParaRPr>
          </a:p>
          <a:p>
            <a:pPr lvl="2">
              <a:buClrTx/>
              <a:buSzPct val="100000"/>
              <a:buFont typeface="Arial" panose="020B0604020202020204" pitchFamily="34" charset="0"/>
              <a:buChar char="•"/>
            </a:pPr>
            <a:r>
              <a:rPr lang="en-ZA" altLang="en-US" sz="1600" dirty="0" smtClean="0">
                <a:latin typeface="Arial"/>
                <a:ea typeface="ＭＳ Ｐゴシック" pitchFamily="26" charset="-128"/>
                <a:cs typeface="Arial"/>
              </a:rPr>
              <a:t>To </a:t>
            </a:r>
            <a:r>
              <a:rPr lang="en-ZA" altLang="en-US" sz="1600" dirty="0">
                <a:latin typeface="Arial"/>
                <a:ea typeface="ＭＳ Ｐゴシック" pitchFamily="26" charset="-128"/>
                <a:cs typeface="Arial"/>
              </a:rPr>
              <a:t>ensure </a:t>
            </a:r>
            <a:r>
              <a:rPr lang="en-ZA" altLang="en-US" sz="1600" b="1" dirty="0">
                <a:latin typeface="Arial"/>
                <a:ea typeface="ＭＳ Ｐゴシック" pitchFamily="26" charset="-128"/>
                <a:cs typeface="Arial"/>
              </a:rPr>
              <a:t>effective enforcement </a:t>
            </a:r>
            <a:r>
              <a:rPr lang="en-ZA" altLang="en-US" sz="1600" dirty="0">
                <a:latin typeface="Arial"/>
                <a:ea typeface="ＭＳ Ｐゴシック" pitchFamily="26" charset="-128"/>
                <a:cs typeface="Arial"/>
              </a:rPr>
              <a:t>of the Competition Act as a contribution to creating competitive markets in line with Vision 2030</a:t>
            </a:r>
          </a:p>
          <a:p>
            <a:pPr lvl="2">
              <a:buClrTx/>
              <a:buSzPct val="100000"/>
              <a:buFont typeface="Arial" panose="020B0604020202020204" pitchFamily="34" charset="0"/>
              <a:buChar char="•"/>
            </a:pPr>
            <a:r>
              <a:rPr lang="en-ZA" altLang="en-US" sz="1600" dirty="0">
                <a:latin typeface="Arial"/>
                <a:ea typeface="ＭＳ Ｐゴシック" pitchFamily="26" charset="-128"/>
                <a:cs typeface="Arial"/>
              </a:rPr>
              <a:t>To expand the </a:t>
            </a:r>
            <a:r>
              <a:rPr lang="en-ZA" altLang="en-US" sz="1600" b="1" dirty="0">
                <a:latin typeface="Arial"/>
                <a:ea typeface="ＭＳ Ｐゴシック" pitchFamily="26" charset="-128"/>
                <a:cs typeface="Arial"/>
              </a:rPr>
              <a:t>scope</a:t>
            </a:r>
            <a:r>
              <a:rPr lang="en-ZA" altLang="en-US" sz="1600" dirty="0">
                <a:latin typeface="Arial"/>
                <a:ea typeface="ＭＳ Ｐゴシック" pitchFamily="26" charset="-128"/>
                <a:cs typeface="Arial"/>
              </a:rPr>
              <a:t> of competition regulation and strengthen the </a:t>
            </a:r>
            <a:r>
              <a:rPr lang="en-ZA" altLang="en-US" sz="1600" b="1" dirty="0">
                <a:latin typeface="Arial"/>
                <a:ea typeface="ＭＳ Ｐゴシック" pitchFamily="26" charset="-128"/>
                <a:cs typeface="Arial"/>
              </a:rPr>
              <a:t>quality</a:t>
            </a:r>
            <a:r>
              <a:rPr lang="en-ZA" altLang="en-US" sz="1600" dirty="0">
                <a:latin typeface="Arial"/>
                <a:ea typeface="ＭＳ Ｐゴシック" pitchFamily="26" charset="-128"/>
                <a:cs typeface="Arial"/>
              </a:rPr>
              <a:t> thereof</a:t>
            </a:r>
          </a:p>
          <a:p>
            <a:pPr lvl="2">
              <a:buClrTx/>
              <a:buSzPct val="100000"/>
              <a:buFont typeface="Arial" panose="020B0604020202020204" pitchFamily="34" charset="0"/>
              <a:buChar char="•"/>
            </a:pPr>
            <a:r>
              <a:rPr lang="en-ZA" altLang="en-US" sz="1600" dirty="0">
                <a:latin typeface="Arial"/>
                <a:ea typeface="ＭＳ Ｐゴシック" pitchFamily="26" charset="-128"/>
                <a:cs typeface="Arial"/>
              </a:rPr>
              <a:t>To enhance </a:t>
            </a:r>
            <a:r>
              <a:rPr lang="en-ZA" altLang="en-US" sz="1600" b="1" dirty="0">
                <a:latin typeface="Arial"/>
                <a:ea typeface="ＭＳ Ｐゴシック" pitchFamily="26" charset="-128"/>
                <a:cs typeface="Arial"/>
              </a:rPr>
              <a:t>competition advocacy </a:t>
            </a:r>
            <a:r>
              <a:rPr lang="en-ZA" altLang="en-US" sz="1600" dirty="0">
                <a:latin typeface="Arial"/>
                <a:ea typeface="ＭＳ Ｐゴシック" pitchFamily="26" charset="-128"/>
                <a:cs typeface="Arial"/>
              </a:rPr>
              <a:t>towards the fulfilment of sound competition principles and practices</a:t>
            </a:r>
          </a:p>
          <a:p>
            <a:pPr lvl="2">
              <a:buClrTx/>
              <a:buSzPct val="100000"/>
              <a:buFont typeface="Arial" panose="020B0604020202020204" pitchFamily="34" charset="0"/>
              <a:buChar char="•"/>
            </a:pPr>
            <a:r>
              <a:rPr lang="en-ZA" altLang="en-US" sz="1600" dirty="0">
                <a:latin typeface="Arial"/>
                <a:ea typeface="ＭＳ Ｐゴシック" pitchFamily="26" charset="-128"/>
                <a:cs typeface="Arial"/>
              </a:rPr>
              <a:t>To conduct action oriented </a:t>
            </a:r>
            <a:r>
              <a:rPr lang="en-ZA" altLang="en-US" sz="1600" b="1" dirty="0">
                <a:latin typeface="Arial"/>
                <a:ea typeface="ＭＳ Ｐゴシック" pitchFamily="26" charset="-128"/>
                <a:cs typeface="Arial"/>
              </a:rPr>
              <a:t>research on competition in support of evidence-based competition regulation and policy</a:t>
            </a:r>
          </a:p>
          <a:p>
            <a:pPr lvl="2">
              <a:buClrTx/>
              <a:buSzPct val="100000"/>
              <a:buFont typeface="Arial" panose="020B0604020202020204" pitchFamily="34" charset="0"/>
              <a:buChar char="•"/>
            </a:pPr>
            <a:r>
              <a:rPr lang="en-ZA" altLang="en-US" sz="1600" dirty="0">
                <a:latin typeface="Arial"/>
                <a:ea typeface="ＭＳ Ｐゴシック" pitchFamily="26" charset="-128"/>
                <a:cs typeface="Arial"/>
              </a:rPr>
              <a:t>To develop the Commission as a centre of </a:t>
            </a:r>
            <a:r>
              <a:rPr lang="en-ZA" altLang="en-US" sz="1600" b="1" dirty="0">
                <a:latin typeface="Arial"/>
                <a:ea typeface="ＭＳ Ｐゴシック" pitchFamily="26" charset="-128"/>
                <a:cs typeface="Arial"/>
              </a:rPr>
              <a:t>operational excellence</a:t>
            </a:r>
            <a:r>
              <a:rPr lang="en-ZA" altLang="en-US" sz="1600" dirty="0">
                <a:latin typeface="Arial"/>
                <a:ea typeface="ＭＳ Ｐゴシック" pitchFamily="26" charset="-128"/>
                <a:cs typeface="Arial"/>
              </a:rPr>
              <a:t> in competition regulation</a:t>
            </a:r>
          </a:p>
        </p:txBody>
      </p:sp>
      <p:sp>
        <p:nvSpPr>
          <p:cNvPr id="29" name="AutoShape 3"/>
          <p:cNvSpPr txBox="1">
            <a:spLocks noChangeArrowheads="1"/>
          </p:cNvSpPr>
          <p:nvPr/>
        </p:nvSpPr>
        <p:spPr>
          <a:xfrm>
            <a:off x="323528" y="1412875"/>
            <a:ext cx="4427983" cy="5256485"/>
          </a:xfrm>
          <a:prstGeom prst="rightArrowCallout">
            <a:avLst>
              <a:gd name="adj1" fmla="val 42374"/>
              <a:gd name="adj2" fmla="val 37401"/>
              <a:gd name="adj3" fmla="val 8231"/>
              <a:gd name="adj4" fmla="val 87861"/>
            </a:avLst>
          </a:prstGeom>
          <a:solidFill>
            <a:schemeClr val="bg1"/>
          </a:solidFill>
          <a:ln w="19050" cap="flat">
            <a:solidFill>
              <a:schemeClr val="accent2">
                <a:lumMod val="75000"/>
              </a:schemeClr>
            </a:solidFill>
            <a:miter lim="800000"/>
            <a:headEnd type="none" w="med" len="med"/>
            <a:tailEnd type="none" w="med" len="med"/>
          </a:ln>
        </p:spPr>
        <p:txBody>
          <a:bodyPr lIns="90000" tIns="90000" rIns="90000" bIns="90000"/>
          <a:lstStyle>
            <a:lvl1pPr marL="342900" indent="-342900" algn="l" defTabSz="457200" rtl="0" eaLnBrk="0" fontAlgn="base" hangingPunct="0">
              <a:spcBef>
                <a:spcPct val="20000"/>
              </a:spcBef>
              <a:spcAft>
                <a:spcPct val="0"/>
              </a:spcAft>
              <a:buClr>
                <a:srgbClr val="D95900"/>
              </a:buClr>
              <a:buFont typeface="Arial" panose="020B0604020202020204" pitchFamily="34" charset="0"/>
              <a:buChar char="•"/>
              <a:defRPr sz="1400" kern="1200">
                <a:solidFill>
                  <a:schemeClr val="tx1"/>
                </a:solidFill>
                <a:latin typeface="Arial"/>
                <a:ea typeface="ＭＳ Ｐゴシック" pitchFamily="26"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eaLnBrk="1" hangingPunct="1">
              <a:buNone/>
            </a:pPr>
            <a:r>
              <a:rPr lang="en-US" altLang="en-US" sz="2000" b="1" dirty="0" smtClean="0">
                <a:solidFill>
                  <a:srgbClr val="0070C0"/>
                </a:solidFill>
              </a:rPr>
              <a:t>1</a:t>
            </a:r>
            <a:r>
              <a:rPr lang="en-US" altLang="en-US" sz="2000" b="1" baseline="30000" dirty="0" smtClean="0">
                <a:solidFill>
                  <a:srgbClr val="0070C0"/>
                </a:solidFill>
              </a:rPr>
              <a:t>st</a:t>
            </a:r>
            <a:r>
              <a:rPr lang="en-US" altLang="en-US" sz="2000" b="1" dirty="0" smtClean="0">
                <a:solidFill>
                  <a:srgbClr val="0070C0"/>
                </a:solidFill>
              </a:rPr>
              <a:t> Generation Strategy</a:t>
            </a:r>
          </a:p>
          <a:p>
            <a:pPr marL="176213" lvl="2" indent="-176213" eaLnBrk="1" hangingPunct="1"/>
            <a:endParaRPr lang="en-ZA" altLang="en-US" sz="1600" dirty="0" smtClean="0"/>
          </a:p>
          <a:p>
            <a:pPr marL="176213" lvl="2" indent="-176213" eaLnBrk="1" hangingPunct="1"/>
            <a:r>
              <a:rPr lang="en-ZA" altLang="en-US" sz="1600" dirty="0" smtClean="0"/>
              <a:t>Operationalise </a:t>
            </a:r>
            <a:r>
              <a:rPr lang="en-ZA" altLang="en-US" sz="1600" dirty="0"/>
              <a:t>compliance</a:t>
            </a:r>
          </a:p>
          <a:p>
            <a:pPr marL="176213" lvl="2" indent="-176213" eaLnBrk="1" hangingPunct="1"/>
            <a:r>
              <a:rPr lang="en-ZA" altLang="en-US" sz="1600" dirty="0" smtClean="0"/>
              <a:t>Research </a:t>
            </a:r>
            <a:r>
              <a:rPr lang="en-ZA" altLang="en-US" sz="1600" dirty="0"/>
              <a:t>and development</a:t>
            </a:r>
          </a:p>
          <a:p>
            <a:pPr marL="176213" lvl="2" indent="-176213" eaLnBrk="1" hangingPunct="1"/>
            <a:r>
              <a:rPr lang="en-ZA" altLang="en-US" sz="1600" dirty="0" smtClean="0"/>
              <a:t>Stakeholder </a:t>
            </a:r>
            <a:r>
              <a:rPr lang="en-ZA" altLang="en-US" sz="1600" dirty="0"/>
              <a:t>partnering and relationships</a:t>
            </a:r>
          </a:p>
          <a:p>
            <a:pPr marL="176213" lvl="2" indent="-176213" eaLnBrk="1" hangingPunct="1"/>
            <a:r>
              <a:rPr lang="en-ZA" altLang="en-US" sz="1600" dirty="0" smtClean="0"/>
              <a:t>Building </a:t>
            </a:r>
            <a:r>
              <a:rPr lang="en-ZA" altLang="en-US" sz="1600" dirty="0"/>
              <a:t>and developing organisational capacity and capability to realise mandate</a:t>
            </a:r>
          </a:p>
        </p:txBody>
      </p:sp>
      <p:pic>
        <p:nvPicPr>
          <p:cNvPr id="5" name="Picture 5" descr="NaCC Logo-01.jpg"/>
          <p:cNvPicPr>
            <a:picLocks noChangeAspect="1" noChangeArrowheads="1"/>
          </p:cNvPicPr>
          <p:nvPr/>
        </p:nvPicPr>
        <p:blipFill>
          <a:blip r:embed="rId3" cstate="print"/>
          <a:srcRect l="21423" t="11240" r="22314" b="48300"/>
          <a:stretch>
            <a:fillRect/>
          </a:stretch>
        </p:blipFill>
        <p:spPr bwMode="auto">
          <a:xfrm>
            <a:off x="7452320" y="6309320"/>
            <a:ext cx="1512168" cy="349615"/>
          </a:xfrm>
          <a:prstGeom prst="rect">
            <a:avLst/>
          </a:prstGeom>
          <a:noFill/>
          <a:ln w="9525">
            <a:noFill/>
            <a:miter lim="800000"/>
            <a:headEnd/>
            <a:tailEnd/>
          </a:ln>
        </p:spPr>
      </p:pic>
    </p:spTree>
    <p:extLst>
      <p:ext uri="{BB962C8B-B14F-4D97-AF65-F5344CB8AC3E}">
        <p14:creationId xmlns:p14="http://schemas.microsoft.com/office/powerpoint/2010/main" val="4185157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Autofit/>
          </a:bodyPr>
          <a:lstStyle/>
          <a:p>
            <a:r>
              <a:rPr lang="en-ZA" sz="3200" dirty="0" smtClean="0">
                <a:solidFill>
                  <a:schemeClr val="accent1">
                    <a:lumMod val="40000"/>
                    <a:lumOff val="60000"/>
                  </a:schemeClr>
                </a:solidFill>
                <a:latin typeface="Arial" panose="020B0604020202020204" pitchFamily="34" charset="0"/>
                <a:cs typeface="Arial" panose="020B0604020202020204" pitchFamily="34" charset="0"/>
              </a:rPr>
              <a:t>Overview of the Strategic Planning Framework and Process </a:t>
            </a:r>
            <a:endParaRPr lang="en-ZA" sz="32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4784"/>
            <a:ext cx="8229600" cy="4641379"/>
          </a:xfrm>
        </p:spPr>
        <p:txBody>
          <a:bodyPr>
            <a:normAutofit/>
          </a:bodyPr>
          <a:lstStyle/>
          <a:p>
            <a:pPr algn="just">
              <a:lnSpc>
                <a:spcPct val="80000"/>
              </a:lnSpc>
              <a:buNone/>
              <a:defRPr/>
            </a:pPr>
            <a:endParaRPr lang="en-US" b="1" dirty="0" smtClean="0">
              <a:solidFill>
                <a:srgbClr val="002060"/>
              </a:solidFill>
              <a:latin typeface="Calibri" pitchFamily="34" charset="0"/>
              <a:cs typeface="Calibri" pitchFamily="34" charset="0"/>
            </a:endParaRPr>
          </a:p>
          <a:p>
            <a:pPr algn="just">
              <a:buNone/>
            </a:pPr>
            <a:endParaRPr lang="en-ZA" dirty="0"/>
          </a:p>
        </p:txBody>
      </p:sp>
      <p:grpSp>
        <p:nvGrpSpPr>
          <p:cNvPr id="4" name="Group 6"/>
          <p:cNvGrpSpPr/>
          <p:nvPr/>
        </p:nvGrpSpPr>
        <p:grpSpPr>
          <a:xfrm>
            <a:off x="323528" y="1530596"/>
            <a:ext cx="8494712" cy="5354788"/>
            <a:chOff x="2240734" y="1049867"/>
            <a:chExt cx="8494712" cy="5354788"/>
          </a:xfrm>
        </p:grpSpPr>
        <p:sp>
          <p:nvSpPr>
            <p:cNvPr id="8" name="Rectangle 7"/>
            <p:cNvSpPr/>
            <p:nvPr/>
          </p:nvSpPr>
          <p:spPr bwMode="auto">
            <a:xfrm>
              <a:off x="3923484" y="2610530"/>
              <a:ext cx="1219200" cy="542925"/>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a:solidFill>
                    <a:prstClr val="black"/>
                  </a:solidFill>
                  <a:latin typeface="Arial" panose="020B0604020202020204" pitchFamily="34" charset="0"/>
                  <a:cs typeface="Arial" panose="020B0604020202020204" pitchFamily="34" charset="0"/>
                </a:rPr>
                <a:t>Policy Goals</a:t>
              </a:r>
            </a:p>
          </p:txBody>
        </p:sp>
        <p:sp>
          <p:nvSpPr>
            <p:cNvPr id="9" name="Rectangle 8"/>
            <p:cNvSpPr/>
            <p:nvPr/>
          </p:nvSpPr>
          <p:spPr bwMode="auto">
            <a:xfrm>
              <a:off x="2240734" y="2610530"/>
              <a:ext cx="1530350" cy="542925"/>
            </a:xfrm>
            <a:prstGeom prst="rect">
              <a:avLst/>
            </a:prstGeom>
            <a:solidFill>
              <a:srgbClr val="00B0F0"/>
            </a:solidFill>
            <a:ln>
              <a:solidFill>
                <a:srgbClr val="00B0F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400" i="0" dirty="0">
                  <a:solidFill>
                    <a:schemeClr val="bg1"/>
                  </a:solidFill>
                  <a:latin typeface="Arial" panose="020B0604020202020204" pitchFamily="34" charset="0"/>
                  <a:cs typeface="Arial" panose="020B0604020202020204" pitchFamily="34" charset="0"/>
                </a:rPr>
                <a:t>Development Impact Achieved</a:t>
              </a:r>
            </a:p>
          </p:txBody>
        </p:sp>
        <p:sp>
          <p:nvSpPr>
            <p:cNvPr id="10" name="Rectangle 9"/>
            <p:cNvSpPr/>
            <p:nvPr/>
          </p:nvSpPr>
          <p:spPr bwMode="auto">
            <a:xfrm>
              <a:off x="3923484" y="3324905"/>
              <a:ext cx="1219200" cy="542925"/>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a:solidFill>
                    <a:prstClr val="black"/>
                  </a:solidFill>
                  <a:latin typeface="Arial" panose="020B0604020202020204" pitchFamily="34" charset="0"/>
                  <a:cs typeface="Arial" panose="020B0604020202020204" pitchFamily="34" charset="0"/>
                </a:rPr>
                <a:t>Strategic Goals</a:t>
              </a:r>
            </a:p>
          </p:txBody>
        </p:sp>
        <p:sp>
          <p:nvSpPr>
            <p:cNvPr id="11" name="Rectangle 10"/>
            <p:cNvSpPr/>
            <p:nvPr/>
          </p:nvSpPr>
          <p:spPr bwMode="auto">
            <a:xfrm>
              <a:off x="2240734" y="3324905"/>
              <a:ext cx="1530350" cy="542925"/>
            </a:xfrm>
            <a:prstGeom prst="rect">
              <a:avLst/>
            </a:prstGeom>
            <a:solidFill>
              <a:srgbClr val="00B0F0"/>
            </a:solidFill>
            <a:ln>
              <a:solidFill>
                <a:srgbClr val="00B0F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400" i="0" dirty="0">
                  <a:solidFill>
                    <a:schemeClr val="bg1"/>
                  </a:solidFill>
                  <a:latin typeface="Arial" panose="020B0604020202020204" pitchFamily="34" charset="0"/>
                  <a:cs typeface="Arial" panose="020B0604020202020204" pitchFamily="34" charset="0"/>
                </a:rPr>
                <a:t>Outcomes Realised</a:t>
              </a:r>
            </a:p>
          </p:txBody>
        </p:sp>
        <p:sp>
          <p:nvSpPr>
            <p:cNvPr id="12" name="Rectangle 11"/>
            <p:cNvSpPr/>
            <p:nvPr/>
          </p:nvSpPr>
          <p:spPr bwMode="auto">
            <a:xfrm>
              <a:off x="2240734" y="4110717"/>
              <a:ext cx="1530350" cy="542925"/>
            </a:xfrm>
            <a:prstGeom prst="rect">
              <a:avLst/>
            </a:prstGeom>
            <a:solidFill>
              <a:srgbClr val="00B0F0"/>
            </a:solidFill>
            <a:ln>
              <a:solidFill>
                <a:srgbClr val="00B0F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400" i="0" dirty="0">
                  <a:solidFill>
                    <a:schemeClr val="bg1"/>
                  </a:solidFill>
                  <a:latin typeface="Arial" panose="020B0604020202020204" pitchFamily="34" charset="0"/>
                  <a:cs typeface="Arial" panose="020B0604020202020204" pitchFamily="34" charset="0"/>
                </a:rPr>
                <a:t>Outputs Delivered</a:t>
              </a:r>
            </a:p>
          </p:txBody>
        </p:sp>
        <p:sp>
          <p:nvSpPr>
            <p:cNvPr id="13" name="Rectangle 12"/>
            <p:cNvSpPr/>
            <p:nvPr/>
          </p:nvSpPr>
          <p:spPr bwMode="auto">
            <a:xfrm>
              <a:off x="2240734" y="4896530"/>
              <a:ext cx="1530350" cy="488950"/>
            </a:xfrm>
            <a:prstGeom prst="rect">
              <a:avLst/>
            </a:prstGeom>
            <a:solidFill>
              <a:srgbClr val="00B0F0"/>
            </a:solidFill>
            <a:ln>
              <a:solidFill>
                <a:srgbClr val="00B0F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400" i="0" dirty="0">
                  <a:solidFill>
                    <a:schemeClr val="bg1"/>
                  </a:solidFill>
                  <a:latin typeface="Arial" panose="020B0604020202020204" pitchFamily="34" charset="0"/>
                  <a:cs typeface="Arial" panose="020B0604020202020204" pitchFamily="34" charset="0"/>
                </a:rPr>
                <a:t>Activities Implemented </a:t>
              </a:r>
            </a:p>
          </p:txBody>
        </p:sp>
        <p:sp>
          <p:nvSpPr>
            <p:cNvPr id="14" name="Rectangle 13"/>
            <p:cNvSpPr/>
            <p:nvPr/>
          </p:nvSpPr>
          <p:spPr bwMode="auto">
            <a:xfrm>
              <a:off x="3923484" y="4110717"/>
              <a:ext cx="1219200" cy="542925"/>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a:solidFill>
                    <a:prstClr val="black"/>
                  </a:solidFill>
                  <a:latin typeface="Arial" panose="020B0604020202020204" pitchFamily="34" charset="0"/>
                  <a:cs typeface="Arial" panose="020B0604020202020204" pitchFamily="34" charset="0"/>
                </a:rPr>
                <a:t>Measurable Objectives</a:t>
              </a:r>
            </a:p>
          </p:txBody>
        </p:sp>
        <p:sp>
          <p:nvSpPr>
            <p:cNvPr id="15" name="Rectangle 14"/>
            <p:cNvSpPr/>
            <p:nvPr/>
          </p:nvSpPr>
          <p:spPr bwMode="auto">
            <a:xfrm>
              <a:off x="3923484" y="4896530"/>
              <a:ext cx="1219200" cy="500062"/>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smtClean="0">
                  <a:solidFill>
                    <a:prstClr val="black"/>
                  </a:solidFill>
                  <a:latin typeface="Arial" panose="020B0604020202020204" pitchFamily="34" charset="0"/>
                  <a:cs typeface="Arial" panose="020B0604020202020204" pitchFamily="34" charset="0"/>
                </a:rPr>
                <a:t>Operational/ Divisional </a:t>
              </a:r>
              <a:r>
                <a:rPr lang="en-US" sz="1400" i="0" dirty="0">
                  <a:solidFill>
                    <a:prstClr val="black"/>
                  </a:solidFill>
                  <a:latin typeface="Arial" panose="020B0604020202020204" pitchFamily="34" charset="0"/>
                  <a:cs typeface="Arial" panose="020B0604020202020204" pitchFamily="34" charset="0"/>
                </a:rPr>
                <a:t>Plans</a:t>
              </a:r>
            </a:p>
          </p:txBody>
        </p:sp>
        <p:cxnSp>
          <p:nvCxnSpPr>
            <p:cNvPr id="16" name="Straight Arrow Connector 15"/>
            <p:cNvCxnSpPr>
              <a:stCxn id="15" idx="0"/>
              <a:endCxn id="14" idx="2"/>
            </p:cNvCxnSpPr>
            <p:nvPr/>
          </p:nvCxnSpPr>
          <p:spPr bwMode="auto">
            <a:xfrm rot="5400000" flipH="1" flipV="1">
              <a:off x="4412434" y="4775880"/>
              <a:ext cx="242887" cy="1587"/>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0"/>
              <a:endCxn id="10" idx="2"/>
            </p:cNvCxnSpPr>
            <p:nvPr/>
          </p:nvCxnSpPr>
          <p:spPr bwMode="auto">
            <a:xfrm rot="5400000" flipH="1" flipV="1">
              <a:off x="4412434" y="3990067"/>
              <a:ext cx="242888" cy="1587"/>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0"/>
              <a:endCxn id="8" idx="2"/>
            </p:cNvCxnSpPr>
            <p:nvPr/>
          </p:nvCxnSpPr>
          <p:spPr bwMode="auto">
            <a:xfrm rot="5400000" flipH="1" flipV="1">
              <a:off x="4447359" y="3239180"/>
              <a:ext cx="173037" cy="1587"/>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2240734" y="2039030"/>
              <a:ext cx="1530350" cy="39528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i="0" dirty="0">
                  <a:solidFill>
                    <a:schemeClr val="bg1"/>
                  </a:solidFill>
                  <a:latin typeface="Arial" panose="020B0604020202020204" pitchFamily="34" charset="0"/>
                  <a:cs typeface="Arial" panose="020B0604020202020204" pitchFamily="34" charset="0"/>
                </a:rPr>
                <a:t>Logic Model</a:t>
              </a:r>
            </a:p>
          </p:txBody>
        </p:sp>
        <p:cxnSp>
          <p:nvCxnSpPr>
            <p:cNvPr id="20" name="Straight Arrow Connector 19"/>
            <p:cNvCxnSpPr>
              <a:stCxn id="22" idx="0"/>
              <a:endCxn id="15" idx="2"/>
            </p:cNvCxnSpPr>
            <p:nvPr/>
          </p:nvCxnSpPr>
          <p:spPr bwMode="auto">
            <a:xfrm rot="5400000" flipH="1" flipV="1">
              <a:off x="4390209" y="5539467"/>
              <a:ext cx="285750" cy="3175"/>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auto">
            <a:xfrm>
              <a:off x="3923484" y="2039030"/>
              <a:ext cx="1219200" cy="395287"/>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i="0" dirty="0" smtClean="0">
                  <a:solidFill>
                    <a:schemeClr val="bg1"/>
                  </a:solidFill>
                  <a:latin typeface="Arial" panose="020B0604020202020204" pitchFamily="34" charset="0"/>
                  <a:cs typeface="Arial" panose="020B0604020202020204" pitchFamily="34" charset="0"/>
                </a:rPr>
                <a:t>Hierarchy  </a:t>
              </a:r>
              <a:r>
                <a:rPr lang="en-US" sz="1400" i="0" dirty="0">
                  <a:solidFill>
                    <a:schemeClr val="bg1"/>
                  </a:solidFill>
                  <a:latin typeface="Arial" panose="020B0604020202020204" pitchFamily="34" charset="0"/>
                  <a:cs typeface="Arial" panose="020B0604020202020204" pitchFamily="34" charset="0"/>
                </a:rPr>
                <a:t>of Performance</a:t>
              </a:r>
            </a:p>
          </p:txBody>
        </p:sp>
        <p:sp>
          <p:nvSpPr>
            <p:cNvPr id="22" name="Rectangle 21"/>
            <p:cNvSpPr/>
            <p:nvPr/>
          </p:nvSpPr>
          <p:spPr bwMode="auto">
            <a:xfrm>
              <a:off x="3923484" y="5682342"/>
              <a:ext cx="1219200" cy="500063"/>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a:solidFill>
                    <a:prstClr val="black"/>
                  </a:solidFill>
                  <a:latin typeface="Arial" panose="020B0604020202020204" pitchFamily="34" charset="0"/>
                  <a:cs typeface="Arial" panose="020B0604020202020204" pitchFamily="34" charset="0"/>
                </a:rPr>
                <a:t>Activity Plans</a:t>
              </a:r>
            </a:p>
          </p:txBody>
        </p:sp>
        <p:sp>
          <p:nvSpPr>
            <p:cNvPr id="23" name="Rectangle 22"/>
            <p:cNvSpPr/>
            <p:nvPr/>
          </p:nvSpPr>
          <p:spPr bwMode="auto">
            <a:xfrm>
              <a:off x="2240734" y="5682342"/>
              <a:ext cx="1530350" cy="500063"/>
            </a:xfrm>
            <a:prstGeom prst="rect">
              <a:avLst/>
            </a:prstGeom>
            <a:solidFill>
              <a:srgbClr val="00B0F0"/>
            </a:solidFill>
            <a:ln>
              <a:solidFill>
                <a:srgbClr val="00B0F0"/>
              </a:solidFill>
            </a:ln>
          </p:spPr>
          <p:style>
            <a:lnRef idx="1">
              <a:schemeClr val="dk1"/>
            </a:lnRef>
            <a:fillRef idx="2">
              <a:schemeClr val="dk1"/>
            </a:fillRef>
            <a:effectRef idx="1">
              <a:schemeClr val="dk1"/>
            </a:effectRef>
            <a:fontRef idx="minor">
              <a:schemeClr val="dk1"/>
            </a:fontRef>
          </p:style>
          <p:txBody>
            <a:bodyPr anchor="ctr"/>
            <a:lstStyle/>
            <a:p>
              <a:pPr algn="ctr" fontAlgn="auto">
                <a:spcBef>
                  <a:spcPts val="0"/>
                </a:spcBef>
                <a:spcAft>
                  <a:spcPts val="0"/>
                </a:spcAft>
                <a:defRPr/>
              </a:pPr>
              <a:r>
                <a:rPr lang="en-US" sz="1400" i="0" dirty="0">
                  <a:solidFill>
                    <a:schemeClr val="bg1"/>
                  </a:solidFill>
                  <a:latin typeface="Arial" panose="020B0604020202020204" pitchFamily="34" charset="0"/>
                  <a:cs typeface="Arial" panose="020B0604020202020204" pitchFamily="34" charset="0"/>
                </a:rPr>
                <a:t>Inputs </a:t>
              </a:r>
              <a:r>
                <a:rPr lang="en-US" sz="1400" i="0" dirty="0" err="1">
                  <a:solidFill>
                    <a:schemeClr val="bg1"/>
                  </a:solidFill>
                  <a:latin typeface="Arial" panose="020B0604020202020204" pitchFamily="34" charset="0"/>
                  <a:cs typeface="Arial" panose="020B0604020202020204" pitchFamily="34" charset="0"/>
                </a:rPr>
                <a:t>Utilised</a:t>
              </a:r>
              <a:endParaRPr lang="en-US" sz="1400" i="0" dirty="0">
                <a:solidFill>
                  <a:schemeClr val="bg1"/>
                </a:solidFill>
                <a:latin typeface="Arial" panose="020B0604020202020204" pitchFamily="34" charset="0"/>
                <a:cs typeface="Arial" panose="020B0604020202020204" pitchFamily="34" charset="0"/>
              </a:endParaRPr>
            </a:p>
          </p:txBody>
        </p:sp>
        <p:sp>
          <p:nvSpPr>
            <p:cNvPr id="24" name="Rectangle 23"/>
            <p:cNvSpPr/>
            <p:nvPr/>
          </p:nvSpPr>
          <p:spPr>
            <a:xfrm>
              <a:off x="5493521" y="2008867"/>
              <a:ext cx="5105400" cy="39528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smtClean="0">
                  <a:solidFill>
                    <a:schemeClr val="bg1"/>
                  </a:solidFill>
                  <a:latin typeface="Arial" panose="020B0604020202020204" pitchFamily="34" charset="0"/>
                  <a:cs typeface="Arial" panose="020B0604020202020204" pitchFamily="34" charset="0"/>
                </a:rPr>
                <a:t>National Outcomes to which NACC Contribute </a:t>
              </a:r>
              <a:endParaRPr lang="en-US" sz="1400" i="0" dirty="0">
                <a:solidFill>
                  <a:schemeClr val="bg1"/>
                </a:solidFill>
                <a:latin typeface="Arial" panose="020B0604020202020204" pitchFamily="34" charset="0"/>
                <a:cs typeface="Arial" panose="020B0604020202020204" pitchFamily="34" charset="0"/>
              </a:endParaRPr>
            </a:p>
          </p:txBody>
        </p:sp>
        <p:sp>
          <p:nvSpPr>
            <p:cNvPr id="25" name="Rectangle 24"/>
            <p:cNvSpPr/>
            <p:nvPr/>
          </p:nvSpPr>
          <p:spPr>
            <a:xfrm>
              <a:off x="5479234" y="1467530"/>
              <a:ext cx="5105400" cy="45085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ZA" sz="1400" dirty="0" smtClean="0">
                  <a:solidFill>
                    <a:schemeClr val="bg1"/>
                  </a:solidFill>
                  <a:latin typeface="Arial" panose="020B0604020202020204" pitchFamily="34" charset="0"/>
                  <a:cs typeface="Arial" panose="020B0604020202020204" pitchFamily="34" charset="0"/>
                </a:rPr>
                <a:t>National Outcomes</a:t>
              </a:r>
              <a:endParaRPr lang="en-US" sz="1400" i="0" dirty="0">
                <a:solidFill>
                  <a:schemeClr val="bg1"/>
                </a:solidFill>
                <a:latin typeface="Arial" panose="020B0604020202020204" pitchFamily="34" charset="0"/>
                <a:cs typeface="Arial" panose="020B0604020202020204" pitchFamily="34" charset="0"/>
              </a:endParaRPr>
            </a:p>
          </p:txBody>
        </p:sp>
        <p:sp>
          <p:nvSpPr>
            <p:cNvPr id="26" name="Rectangle 25"/>
            <p:cNvSpPr/>
            <p:nvPr/>
          </p:nvSpPr>
          <p:spPr bwMode="auto">
            <a:xfrm>
              <a:off x="5493521" y="2615292"/>
              <a:ext cx="3441700" cy="542925"/>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smtClean="0">
                  <a:solidFill>
                    <a:prstClr val="black"/>
                  </a:solidFill>
                  <a:latin typeface="Arial" panose="020B0604020202020204" pitchFamily="34" charset="0"/>
                  <a:cs typeface="Arial" panose="020B0604020202020204" pitchFamily="34" charset="0"/>
                </a:rPr>
                <a:t>Mission </a:t>
              </a:r>
              <a:r>
                <a:rPr lang="en-US" sz="1400" i="0" dirty="0">
                  <a:solidFill>
                    <a:prstClr val="black"/>
                  </a:solidFill>
                  <a:latin typeface="Arial" panose="020B0604020202020204" pitchFamily="34" charset="0"/>
                  <a:cs typeface="Arial" panose="020B0604020202020204" pitchFamily="34" charset="0"/>
                </a:rPr>
                <a:t>and Mandate </a:t>
              </a:r>
            </a:p>
          </p:txBody>
        </p:sp>
        <p:sp>
          <p:nvSpPr>
            <p:cNvPr id="27" name="Rectangle 26"/>
            <p:cNvSpPr/>
            <p:nvPr/>
          </p:nvSpPr>
          <p:spPr bwMode="auto">
            <a:xfrm>
              <a:off x="5507809" y="3329667"/>
              <a:ext cx="3441700" cy="542925"/>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dirty="0" smtClean="0">
                  <a:solidFill>
                    <a:prstClr val="black"/>
                  </a:solidFill>
                  <a:latin typeface="Arial" panose="020B0604020202020204" pitchFamily="34" charset="0"/>
                  <a:cs typeface="Arial" panose="020B0604020202020204" pitchFamily="34" charset="0"/>
                </a:rPr>
                <a:t>Goals</a:t>
              </a:r>
              <a:endParaRPr lang="en-US" sz="1400" i="0" dirty="0">
                <a:solidFill>
                  <a:prstClr val="black"/>
                </a:solidFill>
                <a:latin typeface="Arial" panose="020B0604020202020204" pitchFamily="34" charset="0"/>
                <a:cs typeface="Arial" panose="020B0604020202020204" pitchFamily="34" charset="0"/>
              </a:endParaRPr>
            </a:p>
          </p:txBody>
        </p:sp>
        <p:sp>
          <p:nvSpPr>
            <p:cNvPr id="28" name="Rectangle 27"/>
            <p:cNvSpPr/>
            <p:nvPr/>
          </p:nvSpPr>
          <p:spPr bwMode="auto">
            <a:xfrm>
              <a:off x="5507809" y="4115480"/>
              <a:ext cx="3441700" cy="542925"/>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smtClean="0">
                  <a:solidFill>
                    <a:prstClr val="black"/>
                  </a:solidFill>
                  <a:latin typeface="Arial" panose="020B0604020202020204" pitchFamily="34" charset="0"/>
                  <a:cs typeface="Arial" panose="020B0604020202020204" pitchFamily="34" charset="0"/>
                </a:rPr>
                <a:t>Objectives (Division)</a:t>
              </a:r>
              <a:endParaRPr lang="en-US" sz="1400" i="0" dirty="0">
                <a:solidFill>
                  <a:prstClr val="black"/>
                </a:solidFill>
                <a:latin typeface="Arial" panose="020B0604020202020204" pitchFamily="34" charset="0"/>
                <a:cs typeface="Arial" panose="020B0604020202020204" pitchFamily="34" charset="0"/>
              </a:endParaRPr>
            </a:p>
          </p:txBody>
        </p:sp>
        <p:sp>
          <p:nvSpPr>
            <p:cNvPr id="29" name="Rectangle 28"/>
            <p:cNvSpPr/>
            <p:nvPr/>
          </p:nvSpPr>
          <p:spPr bwMode="auto">
            <a:xfrm>
              <a:off x="5509396" y="4901292"/>
              <a:ext cx="3441700" cy="500063"/>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a:solidFill>
                    <a:prstClr val="black"/>
                  </a:solidFill>
                  <a:latin typeface="Arial" panose="020B0604020202020204" pitchFamily="34" charset="0"/>
                  <a:cs typeface="Arial" panose="020B0604020202020204" pitchFamily="34" charset="0"/>
                </a:rPr>
                <a:t>Operational Plans</a:t>
              </a:r>
            </a:p>
          </p:txBody>
        </p:sp>
        <p:cxnSp>
          <p:nvCxnSpPr>
            <p:cNvPr id="30" name="Straight Arrow Connector 29"/>
            <p:cNvCxnSpPr>
              <a:stCxn id="29" idx="0"/>
              <a:endCxn id="28" idx="2"/>
            </p:cNvCxnSpPr>
            <p:nvPr/>
          </p:nvCxnSpPr>
          <p:spPr bwMode="auto">
            <a:xfrm flipH="1" flipV="1">
              <a:off x="7228659" y="4658405"/>
              <a:ext cx="1587" cy="242887"/>
            </a:xfrm>
            <a:prstGeom prst="straightConnector1">
              <a:avLst/>
            </a:prstGeom>
            <a:ln w="158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8" idx="0"/>
              <a:endCxn id="27" idx="2"/>
            </p:cNvCxnSpPr>
            <p:nvPr/>
          </p:nvCxnSpPr>
          <p:spPr bwMode="auto">
            <a:xfrm flipV="1">
              <a:off x="7228659" y="3872592"/>
              <a:ext cx="0" cy="242888"/>
            </a:xfrm>
            <a:prstGeom prst="straightConnector1">
              <a:avLst/>
            </a:prstGeom>
            <a:ln w="158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7" idx="0"/>
              <a:endCxn id="26" idx="2"/>
            </p:cNvCxnSpPr>
            <p:nvPr/>
          </p:nvCxnSpPr>
          <p:spPr bwMode="auto">
            <a:xfrm flipH="1" flipV="1">
              <a:off x="7214371" y="3158217"/>
              <a:ext cx="14288" cy="171450"/>
            </a:xfrm>
            <a:prstGeom prst="straightConnector1">
              <a:avLst/>
            </a:prstGeom>
            <a:ln w="158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4" idx="0"/>
              <a:endCxn id="29" idx="2"/>
            </p:cNvCxnSpPr>
            <p:nvPr/>
          </p:nvCxnSpPr>
          <p:spPr bwMode="auto">
            <a:xfrm flipV="1">
              <a:off x="7230246" y="5401355"/>
              <a:ext cx="0" cy="276225"/>
            </a:xfrm>
            <a:prstGeom prst="straightConnector1">
              <a:avLst/>
            </a:prstGeom>
            <a:ln w="158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auto">
            <a:xfrm>
              <a:off x="5509396" y="5677580"/>
              <a:ext cx="3441700" cy="500062"/>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a:solidFill>
                    <a:prstClr val="black"/>
                  </a:solidFill>
                  <a:latin typeface="Arial" panose="020B0604020202020204" pitchFamily="34" charset="0"/>
                  <a:cs typeface="Arial" panose="020B0604020202020204" pitchFamily="34" charset="0"/>
                </a:rPr>
                <a:t>Activity Plans</a:t>
              </a:r>
            </a:p>
          </p:txBody>
        </p:sp>
        <p:sp>
          <p:nvSpPr>
            <p:cNvPr id="35" name="Rectangle 34"/>
            <p:cNvSpPr/>
            <p:nvPr/>
          </p:nvSpPr>
          <p:spPr bwMode="auto">
            <a:xfrm>
              <a:off x="9373371" y="2586717"/>
              <a:ext cx="1219200" cy="542925"/>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a:solidFill>
                    <a:prstClr val="black"/>
                  </a:solidFill>
                  <a:latin typeface="Arial" panose="020B0604020202020204" pitchFamily="34" charset="0"/>
                  <a:cs typeface="Arial" panose="020B0604020202020204" pitchFamily="34" charset="0"/>
                </a:rPr>
                <a:t>Impact Indicators</a:t>
              </a:r>
            </a:p>
          </p:txBody>
        </p:sp>
        <p:sp>
          <p:nvSpPr>
            <p:cNvPr id="36" name="Rectangle 35"/>
            <p:cNvSpPr/>
            <p:nvPr/>
          </p:nvSpPr>
          <p:spPr bwMode="auto">
            <a:xfrm>
              <a:off x="9373371" y="3301092"/>
              <a:ext cx="1219200" cy="542925"/>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a:solidFill>
                    <a:prstClr val="black"/>
                  </a:solidFill>
                  <a:latin typeface="Arial" panose="020B0604020202020204" pitchFamily="34" charset="0"/>
                  <a:cs typeface="Arial" panose="020B0604020202020204" pitchFamily="34" charset="0"/>
                </a:rPr>
                <a:t>Outcome Indicators</a:t>
              </a:r>
            </a:p>
          </p:txBody>
        </p:sp>
        <p:sp>
          <p:nvSpPr>
            <p:cNvPr id="37" name="Rectangle 36"/>
            <p:cNvSpPr/>
            <p:nvPr/>
          </p:nvSpPr>
          <p:spPr bwMode="auto">
            <a:xfrm>
              <a:off x="9373371" y="4086905"/>
              <a:ext cx="1219200" cy="542925"/>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a:solidFill>
                    <a:prstClr val="black"/>
                  </a:solidFill>
                  <a:latin typeface="Arial" panose="020B0604020202020204" pitchFamily="34" charset="0"/>
                  <a:cs typeface="Arial" panose="020B0604020202020204" pitchFamily="34" charset="0"/>
                </a:rPr>
                <a:t>Output Indicators</a:t>
              </a:r>
            </a:p>
          </p:txBody>
        </p:sp>
        <p:sp>
          <p:nvSpPr>
            <p:cNvPr id="38" name="Rectangle 37"/>
            <p:cNvSpPr/>
            <p:nvPr/>
          </p:nvSpPr>
          <p:spPr bwMode="auto">
            <a:xfrm>
              <a:off x="9373371" y="4872717"/>
              <a:ext cx="1219200" cy="500063"/>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a:solidFill>
                    <a:prstClr val="black"/>
                  </a:solidFill>
                  <a:latin typeface="Arial" panose="020B0604020202020204" pitchFamily="34" charset="0"/>
                  <a:cs typeface="Arial" panose="020B0604020202020204" pitchFamily="34" charset="0"/>
                </a:rPr>
                <a:t>Activity Indicators</a:t>
              </a:r>
            </a:p>
          </p:txBody>
        </p:sp>
        <p:cxnSp>
          <p:nvCxnSpPr>
            <p:cNvPr id="39" name="Straight Arrow Connector 38"/>
            <p:cNvCxnSpPr>
              <a:stCxn id="38" idx="0"/>
              <a:endCxn id="37" idx="2"/>
            </p:cNvCxnSpPr>
            <p:nvPr/>
          </p:nvCxnSpPr>
          <p:spPr bwMode="auto">
            <a:xfrm rot="5400000" flipH="1" flipV="1">
              <a:off x="9862321" y="4752067"/>
              <a:ext cx="242888" cy="158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7" idx="0"/>
              <a:endCxn id="36" idx="2"/>
            </p:cNvCxnSpPr>
            <p:nvPr/>
          </p:nvCxnSpPr>
          <p:spPr bwMode="auto">
            <a:xfrm rot="5400000" flipH="1" flipV="1">
              <a:off x="9862321" y="3966255"/>
              <a:ext cx="242887" cy="158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0"/>
              <a:endCxn id="35" idx="2"/>
            </p:cNvCxnSpPr>
            <p:nvPr/>
          </p:nvCxnSpPr>
          <p:spPr bwMode="auto">
            <a:xfrm rot="5400000" flipH="1" flipV="1">
              <a:off x="9897246" y="3215367"/>
              <a:ext cx="173038" cy="158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334771" y="1049867"/>
              <a:ext cx="5400675" cy="1430488"/>
            </a:xfrm>
            <a:prstGeom prst="rect">
              <a:avLst/>
            </a:prstGeom>
            <a:noFill/>
            <a:ln>
              <a:prstDash val="sysDash"/>
            </a:ln>
          </p:spPr>
          <p:style>
            <a:lnRef idx="1">
              <a:schemeClr val="dk1"/>
            </a:lnRef>
            <a:fillRef idx="2">
              <a:schemeClr val="dk1"/>
            </a:fillRef>
            <a:effectRef idx="1">
              <a:schemeClr val="dk1"/>
            </a:effectRef>
            <a:fontRef idx="minor">
              <a:schemeClr val="dk1"/>
            </a:fontRef>
          </p:style>
          <p:txBody>
            <a:bodyPr/>
            <a:lstStyle/>
            <a:p>
              <a:pPr algn="ctr">
                <a:defRPr/>
              </a:pPr>
              <a:r>
                <a:rPr lang="en-ZA" sz="1400" i="0" dirty="0">
                  <a:latin typeface="Arial" panose="020B0604020202020204" pitchFamily="34" charset="0"/>
                  <a:cs typeface="Arial" panose="020B0604020202020204" pitchFamily="34" charset="0"/>
                </a:rPr>
                <a:t>Stakeholder </a:t>
              </a:r>
              <a:r>
                <a:rPr lang="en-ZA" sz="1400" i="0" dirty="0" smtClean="0">
                  <a:latin typeface="Arial" panose="020B0604020202020204" pitchFamily="34" charset="0"/>
                  <a:cs typeface="Arial" panose="020B0604020202020204" pitchFamily="34" charset="0"/>
                </a:rPr>
                <a:t>Orientation</a:t>
              </a:r>
              <a:endParaRPr lang="en-ZA" sz="1400" i="0" dirty="0">
                <a:latin typeface="Arial" panose="020B0604020202020204" pitchFamily="34" charset="0"/>
                <a:cs typeface="Arial" panose="020B0604020202020204" pitchFamily="34" charset="0"/>
              </a:endParaRPr>
            </a:p>
          </p:txBody>
        </p:sp>
        <p:cxnSp>
          <p:nvCxnSpPr>
            <p:cNvPr id="43" name="Straight Arrow Connector 42"/>
            <p:cNvCxnSpPr>
              <a:stCxn id="44" idx="0"/>
              <a:endCxn id="38" idx="2"/>
            </p:cNvCxnSpPr>
            <p:nvPr/>
          </p:nvCxnSpPr>
          <p:spPr bwMode="auto">
            <a:xfrm rot="5400000" flipH="1" flipV="1">
              <a:off x="9840097" y="5515654"/>
              <a:ext cx="285750" cy="317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bwMode="auto">
            <a:xfrm>
              <a:off x="9373371" y="5658530"/>
              <a:ext cx="1219200" cy="500062"/>
            </a:xfrm>
            <a:prstGeom prst="rect">
              <a:avLst/>
            </a:prstGeom>
            <a:solidFill>
              <a:schemeClr val="accent3">
                <a:lumMod val="60000"/>
                <a:lumOff val="40000"/>
              </a:schemeClr>
            </a:solidFill>
            <a:ln>
              <a:solidFill>
                <a:schemeClr val="accent3">
                  <a:lumMod val="60000"/>
                  <a:lumOff val="4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1400" i="0" dirty="0">
                  <a:solidFill>
                    <a:prstClr val="black"/>
                  </a:solidFill>
                  <a:latin typeface="Arial" panose="020B0604020202020204" pitchFamily="34" charset="0"/>
                  <a:cs typeface="Arial" panose="020B0604020202020204" pitchFamily="34" charset="0"/>
                </a:rPr>
                <a:t>Input Indicators</a:t>
              </a:r>
            </a:p>
          </p:txBody>
        </p:sp>
        <p:sp>
          <p:nvSpPr>
            <p:cNvPr id="45" name="Rectangle 44"/>
            <p:cNvSpPr/>
            <p:nvPr/>
          </p:nvSpPr>
          <p:spPr>
            <a:xfrm>
              <a:off x="5334771" y="2480355"/>
              <a:ext cx="3816350" cy="3924300"/>
            </a:xfrm>
            <a:prstGeom prst="rect">
              <a:avLst/>
            </a:prstGeom>
            <a:noFill/>
            <a:ln>
              <a:prstDash val="sysDash"/>
            </a:ln>
          </p:spPr>
          <p:style>
            <a:lnRef idx="1">
              <a:schemeClr val="dk1"/>
            </a:lnRef>
            <a:fillRef idx="2">
              <a:schemeClr val="dk1"/>
            </a:fillRef>
            <a:effectRef idx="1">
              <a:schemeClr val="dk1"/>
            </a:effectRef>
            <a:fontRef idx="minor">
              <a:schemeClr val="dk1"/>
            </a:fontRef>
          </p:style>
          <p:txBody>
            <a:bodyPr anchor="b"/>
            <a:lstStyle/>
            <a:p>
              <a:pPr algn="ctr">
                <a:defRPr/>
              </a:pPr>
              <a:endParaRPr lang="en-ZA" sz="1400" i="0" dirty="0">
                <a:latin typeface="Arial" panose="020B0604020202020204" pitchFamily="34" charset="0"/>
                <a:cs typeface="Arial" panose="020B0604020202020204" pitchFamily="34" charset="0"/>
              </a:endParaRPr>
            </a:p>
          </p:txBody>
        </p:sp>
        <p:sp>
          <p:nvSpPr>
            <p:cNvPr id="46" name="Rectangle 45"/>
            <p:cNvSpPr/>
            <p:nvPr/>
          </p:nvSpPr>
          <p:spPr>
            <a:xfrm>
              <a:off x="9151121" y="2480355"/>
              <a:ext cx="1584325" cy="3924300"/>
            </a:xfrm>
            <a:prstGeom prst="rect">
              <a:avLst/>
            </a:prstGeom>
            <a:noFill/>
            <a:ln>
              <a:prstDash val="sysDash"/>
            </a:ln>
          </p:spPr>
          <p:style>
            <a:lnRef idx="1">
              <a:schemeClr val="dk1"/>
            </a:lnRef>
            <a:fillRef idx="2">
              <a:schemeClr val="dk1"/>
            </a:fillRef>
            <a:effectRef idx="1">
              <a:schemeClr val="dk1"/>
            </a:effectRef>
            <a:fontRef idx="minor">
              <a:schemeClr val="dk1"/>
            </a:fontRef>
          </p:style>
          <p:txBody>
            <a:bodyPr anchor="b"/>
            <a:lstStyle/>
            <a:p>
              <a:pPr algn="ctr">
                <a:defRPr/>
              </a:pPr>
              <a:endParaRPr lang="en-ZA" sz="1400" i="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92914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432048"/>
          </a:xfrm>
          <a:solidFill>
            <a:srgbClr val="0070C0"/>
          </a:solidFill>
        </p:spPr>
        <p:txBody>
          <a:bodyPr>
            <a:noAutofit/>
          </a:bodyPr>
          <a:lstStyle/>
          <a:p>
            <a:r>
              <a:rPr lang="en-ZA" sz="2400" dirty="0" smtClean="0">
                <a:solidFill>
                  <a:schemeClr val="accent1">
                    <a:lumMod val="40000"/>
                    <a:lumOff val="60000"/>
                  </a:schemeClr>
                </a:solidFill>
                <a:latin typeface="Arial" panose="020B0604020202020204" pitchFamily="34" charset="0"/>
                <a:cs typeface="Arial" panose="020B0604020202020204" pitchFamily="34" charset="0"/>
              </a:rPr>
              <a:t>Strategy Map 2015- 2010</a:t>
            </a:r>
            <a:endParaRPr lang="en-ZA" sz="24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4784"/>
            <a:ext cx="8229600" cy="4641379"/>
          </a:xfrm>
        </p:spPr>
        <p:txBody>
          <a:bodyPr>
            <a:normAutofit/>
          </a:bodyPr>
          <a:lstStyle/>
          <a:p>
            <a:pPr algn="just">
              <a:lnSpc>
                <a:spcPct val="80000"/>
              </a:lnSpc>
              <a:buNone/>
              <a:defRPr/>
            </a:pPr>
            <a:endParaRPr lang="en-US" b="1" dirty="0" smtClean="0">
              <a:solidFill>
                <a:srgbClr val="002060"/>
              </a:solidFill>
              <a:latin typeface="Calibri" pitchFamily="34" charset="0"/>
              <a:cs typeface="Calibri" pitchFamily="34" charset="0"/>
            </a:endParaRPr>
          </a:p>
          <a:p>
            <a:pPr algn="just">
              <a:lnSpc>
                <a:spcPct val="80000"/>
              </a:lnSpc>
              <a:buNone/>
              <a:defRPr/>
            </a:pPr>
            <a:endParaRPr lang="en-US" b="1" dirty="0" smtClean="0">
              <a:solidFill>
                <a:srgbClr val="002060"/>
              </a:solidFill>
              <a:latin typeface="Calibri" pitchFamily="34" charset="0"/>
              <a:cs typeface="Calibri" pitchFamily="34" charset="0"/>
            </a:endParaRPr>
          </a:p>
          <a:p>
            <a:pPr algn="just">
              <a:buNone/>
            </a:pPr>
            <a:endParaRPr lang="en-ZA" dirty="0" smtClean="0"/>
          </a:p>
        </p:txBody>
      </p:sp>
      <p:sp>
        <p:nvSpPr>
          <p:cNvPr id="6" name="Rectangle 5"/>
          <p:cNvSpPr/>
          <p:nvPr/>
        </p:nvSpPr>
        <p:spPr>
          <a:xfrm>
            <a:off x="467544" y="1412776"/>
            <a:ext cx="8219256" cy="461665"/>
          </a:xfrm>
          <a:prstGeom prst="rect">
            <a:avLst/>
          </a:prstGeom>
        </p:spPr>
        <p:txBody>
          <a:bodyPr wrap="square">
            <a:spAutoFit/>
          </a:bodyPr>
          <a:lstStyle/>
          <a:p>
            <a:pPr marL="285750" indent="-285750" defTabSz="457200" eaLnBrk="0" fontAlgn="base" hangingPunct="0">
              <a:spcBef>
                <a:spcPct val="20000"/>
              </a:spcBef>
              <a:spcAft>
                <a:spcPct val="0"/>
              </a:spcAft>
              <a:buFont typeface="Arial" panose="020B0604020202020204" pitchFamily="34" charset="0"/>
              <a:buChar char="•"/>
              <a:defRPr/>
            </a:pPr>
            <a:endParaRPr lang="en-ZA" sz="2400" dirty="0" smtClean="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82886968"/>
              </p:ext>
            </p:extLst>
          </p:nvPr>
        </p:nvGraphicFramePr>
        <p:xfrm>
          <a:off x="0" y="584390"/>
          <a:ext cx="9144000" cy="6297168"/>
        </p:xfrm>
        <a:graphic>
          <a:graphicData uri="http://schemas.openxmlformats.org/drawingml/2006/table">
            <a:tbl>
              <a:tblPr firstRow="1" firstCol="1" bandRow="1">
                <a:tableStyleId>{BC89EF96-8CEA-46FF-86C4-4CE0E7609802}</a:tableStyleId>
              </a:tblPr>
              <a:tblGrid>
                <a:gridCol w="4571703"/>
                <a:gridCol w="4572297"/>
              </a:tblGrid>
              <a:tr h="200380">
                <a:tc gridSpan="2">
                  <a:txBody>
                    <a:bodyPr/>
                    <a:lstStyle/>
                    <a:p>
                      <a:pPr algn="ctr">
                        <a:lnSpc>
                          <a:spcPct val="120000"/>
                        </a:lnSpc>
                        <a:spcAft>
                          <a:spcPts val="0"/>
                        </a:spcAft>
                      </a:pPr>
                      <a:r>
                        <a:rPr lang="en-US" sz="1400" dirty="0">
                          <a:effectLst/>
                          <a:latin typeface="Arial" panose="020B0604020202020204" pitchFamily="34" charset="0"/>
                          <a:cs typeface="Arial" panose="020B0604020202020204" pitchFamily="34" charset="0"/>
                        </a:rPr>
                        <a:t>Mission:</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57650" marR="57650" marT="0" marB="0"/>
                </a:tc>
                <a:tc hMerge="1">
                  <a:txBody>
                    <a:bodyPr/>
                    <a:lstStyle/>
                    <a:p>
                      <a:endParaRPr lang="en-ZA"/>
                    </a:p>
                  </a:txBody>
                  <a:tcPr/>
                </a:tc>
              </a:tr>
              <a:tr h="200380">
                <a:tc gridSpan="2">
                  <a:txBody>
                    <a:bodyPr/>
                    <a:lstStyle/>
                    <a:p>
                      <a:pPr algn="ctr">
                        <a:lnSpc>
                          <a:spcPct val="120000"/>
                        </a:lnSpc>
                        <a:spcAft>
                          <a:spcPts val="0"/>
                        </a:spcAft>
                      </a:pPr>
                      <a:r>
                        <a:rPr lang="en-US" sz="1400" b="0" kern="1200" dirty="0">
                          <a:effectLst/>
                          <a:latin typeface="Arial" panose="020B0604020202020204" pitchFamily="34" charset="0"/>
                          <a:cs typeface="Arial" panose="020B0604020202020204" pitchFamily="34" charset="0"/>
                        </a:rPr>
                        <a:t>To safeguard and promote competition in the Namibian market</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57650" marR="57650" marT="0" marB="0"/>
                </a:tc>
                <a:tc hMerge="1">
                  <a:txBody>
                    <a:bodyPr/>
                    <a:lstStyle/>
                    <a:p>
                      <a:endParaRPr lang="en-ZA"/>
                    </a:p>
                  </a:txBody>
                  <a:tcPr/>
                </a:tc>
              </a:tr>
              <a:tr h="200380">
                <a:tc gridSpan="2">
                  <a:txBody>
                    <a:bodyPr/>
                    <a:lstStyle/>
                    <a:p>
                      <a:pPr algn="ctr">
                        <a:lnSpc>
                          <a:spcPct val="120000"/>
                        </a:lnSpc>
                        <a:spcAft>
                          <a:spcPts val="0"/>
                        </a:spcAft>
                      </a:pPr>
                      <a:r>
                        <a:rPr lang="en-US" sz="1400" dirty="0">
                          <a:effectLst/>
                          <a:latin typeface="Arial" panose="020B0604020202020204" pitchFamily="34" charset="0"/>
                          <a:cs typeface="Arial" panose="020B0604020202020204" pitchFamily="34" charset="0"/>
                        </a:rPr>
                        <a:t>Vision:</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57650" marR="57650" marT="0" marB="0"/>
                </a:tc>
                <a:tc hMerge="1">
                  <a:txBody>
                    <a:bodyPr/>
                    <a:lstStyle/>
                    <a:p>
                      <a:endParaRPr lang="en-ZA"/>
                    </a:p>
                  </a:txBody>
                  <a:tcPr/>
                </a:tc>
              </a:tr>
              <a:tr h="200380">
                <a:tc gridSpan="2">
                  <a:txBody>
                    <a:bodyPr/>
                    <a:lstStyle/>
                    <a:p>
                      <a:pPr algn="ctr">
                        <a:lnSpc>
                          <a:spcPct val="120000"/>
                        </a:lnSpc>
                        <a:spcAft>
                          <a:spcPts val="0"/>
                        </a:spcAft>
                      </a:pPr>
                      <a:r>
                        <a:rPr lang="en-US" sz="1400" b="0" dirty="0">
                          <a:effectLst/>
                          <a:latin typeface="Arial" panose="020B0604020202020204" pitchFamily="34" charset="0"/>
                          <a:cs typeface="Arial" panose="020B0604020202020204" pitchFamily="34" charset="0"/>
                        </a:rPr>
                        <a:t>Fair market competition</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57650" marR="57650" marT="0" marB="0"/>
                </a:tc>
                <a:tc hMerge="1">
                  <a:txBody>
                    <a:bodyPr/>
                    <a:lstStyle/>
                    <a:p>
                      <a:endParaRPr lang="en-ZA"/>
                    </a:p>
                  </a:txBody>
                  <a:tcPr/>
                </a:tc>
              </a:tr>
              <a:tr h="200380">
                <a:tc gridSpan="2">
                  <a:txBody>
                    <a:bodyPr/>
                    <a:lstStyle/>
                    <a:p>
                      <a:pPr algn="ctr">
                        <a:lnSpc>
                          <a:spcPct val="120000"/>
                        </a:lnSpc>
                        <a:spcAft>
                          <a:spcPts val="0"/>
                        </a:spcAft>
                      </a:pPr>
                      <a:r>
                        <a:rPr lang="en-US" sz="1400">
                          <a:effectLst/>
                          <a:latin typeface="Arial" panose="020B0604020202020204" pitchFamily="34" charset="0"/>
                          <a:cs typeface="Arial" panose="020B0604020202020204" pitchFamily="34" charset="0"/>
                        </a:rPr>
                        <a:t>Values:</a:t>
                      </a:r>
                      <a:endParaRPr lang="en-ZA" sz="1800">
                        <a:effectLst/>
                        <a:latin typeface="Arial" panose="020B0604020202020204" pitchFamily="34" charset="0"/>
                        <a:ea typeface="Times New Roman" panose="02020603050405020304" pitchFamily="18" charset="0"/>
                        <a:cs typeface="Arial" panose="020B0604020202020204" pitchFamily="34" charset="0"/>
                      </a:endParaRPr>
                    </a:p>
                  </a:txBody>
                  <a:tcPr marL="57650" marR="57650" marT="0" marB="0"/>
                </a:tc>
                <a:tc hMerge="1">
                  <a:txBody>
                    <a:bodyPr/>
                    <a:lstStyle/>
                    <a:p>
                      <a:endParaRPr lang="en-ZA"/>
                    </a:p>
                  </a:txBody>
                  <a:tcPr/>
                </a:tc>
              </a:tr>
              <a:tr h="1083043">
                <a:tc gridSpan="2">
                  <a:txBody>
                    <a:bodyPr/>
                    <a:lstStyle/>
                    <a:p>
                      <a:pPr algn="ctr">
                        <a:lnSpc>
                          <a:spcPct val="120000"/>
                        </a:lnSpc>
                        <a:spcAft>
                          <a:spcPts val="0"/>
                        </a:spcAft>
                      </a:pPr>
                      <a:r>
                        <a:rPr lang="en-US" sz="1400" b="0" dirty="0">
                          <a:effectLst/>
                          <a:latin typeface="Arial" panose="020B0604020202020204" pitchFamily="34" charset="0"/>
                          <a:cs typeface="Arial" panose="020B0604020202020204" pitchFamily="34" charset="0"/>
                        </a:rPr>
                        <a:t>National economic interests comes first</a:t>
                      </a:r>
                      <a:endParaRPr lang="en-ZA" sz="1800" b="0" dirty="0">
                        <a:effectLst/>
                        <a:latin typeface="Arial" panose="020B0604020202020204" pitchFamily="34" charset="0"/>
                        <a:cs typeface="Arial" panose="020B0604020202020204" pitchFamily="34" charset="0"/>
                      </a:endParaRPr>
                    </a:p>
                    <a:p>
                      <a:pPr algn="ctr">
                        <a:lnSpc>
                          <a:spcPct val="120000"/>
                        </a:lnSpc>
                        <a:spcAft>
                          <a:spcPts val="0"/>
                        </a:spcAft>
                      </a:pPr>
                      <a:r>
                        <a:rPr lang="en-US" sz="1400" b="0" dirty="0">
                          <a:effectLst/>
                          <a:latin typeface="Arial" panose="020B0604020202020204" pitchFamily="34" charset="0"/>
                          <a:cs typeface="Arial" panose="020B0604020202020204" pitchFamily="34" charset="0"/>
                        </a:rPr>
                        <a:t>Impartiality</a:t>
                      </a:r>
                      <a:endParaRPr lang="en-ZA" sz="1800" b="0" dirty="0">
                        <a:effectLst/>
                        <a:latin typeface="Arial" panose="020B0604020202020204" pitchFamily="34" charset="0"/>
                        <a:cs typeface="Arial" panose="020B0604020202020204" pitchFamily="34" charset="0"/>
                      </a:endParaRPr>
                    </a:p>
                    <a:p>
                      <a:pPr algn="ctr">
                        <a:lnSpc>
                          <a:spcPct val="120000"/>
                        </a:lnSpc>
                        <a:spcAft>
                          <a:spcPts val="0"/>
                        </a:spcAft>
                      </a:pPr>
                      <a:r>
                        <a:rPr lang="en-US" sz="1400" b="0" dirty="0">
                          <a:effectLst/>
                          <a:latin typeface="Arial" panose="020B0604020202020204" pitchFamily="34" charset="0"/>
                          <a:cs typeface="Arial" panose="020B0604020202020204" pitchFamily="34" charset="0"/>
                        </a:rPr>
                        <a:t>Consistency</a:t>
                      </a:r>
                      <a:endParaRPr lang="en-ZA" sz="1800" b="0" dirty="0">
                        <a:effectLst/>
                        <a:latin typeface="Arial" panose="020B0604020202020204" pitchFamily="34" charset="0"/>
                        <a:cs typeface="Arial" panose="020B0604020202020204" pitchFamily="34" charset="0"/>
                      </a:endParaRPr>
                    </a:p>
                    <a:p>
                      <a:pPr algn="ctr">
                        <a:lnSpc>
                          <a:spcPct val="120000"/>
                        </a:lnSpc>
                        <a:spcAft>
                          <a:spcPts val="0"/>
                        </a:spcAft>
                      </a:pPr>
                      <a:r>
                        <a:rPr lang="en-US" sz="1400" b="0" dirty="0">
                          <a:effectLst/>
                          <a:latin typeface="Arial" panose="020B0604020202020204" pitchFamily="34" charset="0"/>
                          <a:cs typeface="Arial" panose="020B0604020202020204" pitchFamily="34" charset="0"/>
                        </a:rPr>
                        <a:t>Accountability for our role</a:t>
                      </a:r>
                      <a:endParaRPr lang="en-ZA" sz="1800" b="0" dirty="0">
                        <a:effectLst/>
                        <a:latin typeface="Arial" panose="020B0604020202020204" pitchFamily="34" charset="0"/>
                        <a:cs typeface="Arial" panose="020B0604020202020204" pitchFamily="34" charset="0"/>
                      </a:endParaRPr>
                    </a:p>
                    <a:p>
                      <a:pPr algn="ctr">
                        <a:lnSpc>
                          <a:spcPct val="120000"/>
                        </a:lnSpc>
                        <a:spcAft>
                          <a:spcPts val="0"/>
                        </a:spcAft>
                      </a:pPr>
                      <a:r>
                        <a:rPr lang="en-US" sz="1400" b="0" dirty="0">
                          <a:effectLst/>
                          <a:latin typeface="Arial" panose="020B0604020202020204" pitchFamily="34" charset="0"/>
                          <a:cs typeface="Arial" panose="020B0604020202020204" pitchFamily="34" charset="0"/>
                        </a:rPr>
                        <a:t>Integrity</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57650" marR="57650" marT="0" marB="0"/>
                </a:tc>
                <a:tc hMerge="1">
                  <a:txBody>
                    <a:bodyPr/>
                    <a:lstStyle/>
                    <a:p>
                      <a:endParaRPr lang="en-ZA"/>
                    </a:p>
                  </a:txBody>
                  <a:tcPr/>
                </a:tc>
              </a:tr>
              <a:tr h="200380">
                <a:tc>
                  <a:txBody>
                    <a:bodyPr/>
                    <a:lstStyle/>
                    <a:p>
                      <a:pPr algn="ctr">
                        <a:lnSpc>
                          <a:spcPct val="120000"/>
                        </a:lnSpc>
                        <a:spcAft>
                          <a:spcPts val="0"/>
                        </a:spcAft>
                      </a:pPr>
                      <a:r>
                        <a:rPr lang="en-US" sz="1400" dirty="0">
                          <a:effectLst/>
                          <a:latin typeface="Arial" panose="020B0604020202020204" pitchFamily="34" charset="0"/>
                          <a:cs typeface="Arial" panose="020B0604020202020204" pitchFamily="34" charset="0"/>
                        </a:rPr>
                        <a:t>Strategic </a:t>
                      </a:r>
                      <a:r>
                        <a:rPr lang="en-US" sz="1400" dirty="0" smtClean="0">
                          <a:effectLst/>
                          <a:latin typeface="Arial" panose="020B0604020202020204" pitchFamily="34" charset="0"/>
                          <a:cs typeface="Arial" panose="020B0604020202020204" pitchFamily="34" charset="0"/>
                        </a:rPr>
                        <a:t>Goals</a:t>
                      </a:r>
                      <a:endParaRPr lang="en-ZA" sz="1800" dirty="0">
                        <a:effectLst/>
                        <a:latin typeface="Arial" panose="020B0604020202020204" pitchFamily="34" charset="0"/>
                        <a:ea typeface="Times New Roman" panose="02020603050405020304" pitchFamily="18" charset="0"/>
                        <a:cs typeface="Arial" panose="020B0604020202020204" pitchFamily="34" charset="0"/>
                      </a:endParaRPr>
                    </a:p>
                  </a:txBody>
                  <a:tcPr marL="57650" marR="57650" marT="0" marB="0"/>
                </a:tc>
                <a:tc>
                  <a:txBody>
                    <a:bodyPr/>
                    <a:lstStyle/>
                    <a:p>
                      <a:pPr algn="ctr">
                        <a:lnSpc>
                          <a:spcPct val="120000"/>
                        </a:lnSpc>
                        <a:spcAft>
                          <a:spcPts val="0"/>
                        </a:spcAft>
                      </a:pPr>
                      <a:r>
                        <a:rPr lang="en-US" sz="1400" b="1" dirty="0">
                          <a:effectLst/>
                          <a:latin typeface="Arial" panose="020B0604020202020204" pitchFamily="34" charset="0"/>
                          <a:cs typeface="Arial" panose="020B0604020202020204" pitchFamily="34" charset="0"/>
                        </a:rPr>
                        <a:t>Outcomes </a:t>
                      </a:r>
                      <a:r>
                        <a:rPr lang="en-US" sz="1400" b="1" dirty="0" smtClean="0">
                          <a:effectLst/>
                          <a:latin typeface="Arial" panose="020B0604020202020204" pitchFamily="34" charset="0"/>
                          <a:cs typeface="Arial" panose="020B0604020202020204" pitchFamily="34" charset="0"/>
                        </a:rPr>
                        <a:t> </a:t>
                      </a:r>
                      <a:endParaRPr lang="en-ZA" sz="1800" b="1" dirty="0">
                        <a:effectLst/>
                        <a:latin typeface="Arial" panose="020B0604020202020204" pitchFamily="34" charset="0"/>
                        <a:ea typeface="Times New Roman" panose="02020603050405020304" pitchFamily="18" charset="0"/>
                        <a:cs typeface="Arial" panose="020B0604020202020204" pitchFamily="34" charset="0"/>
                      </a:endParaRPr>
                    </a:p>
                  </a:txBody>
                  <a:tcPr marL="57650" marR="57650" marT="0" marB="0"/>
                </a:tc>
              </a:tr>
              <a:tr h="2802836">
                <a:tc>
                  <a:txBody>
                    <a:bodyPr/>
                    <a:lstStyle/>
                    <a:p>
                      <a:pPr marL="342900" lvl="0" indent="-342900" algn="just">
                        <a:lnSpc>
                          <a:spcPct val="120000"/>
                        </a:lnSpc>
                        <a:spcAft>
                          <a:spcPts val="300"/>
                        </a:spcAft>
                        <a:buClr>
                          <a:srgbClr val="000000"/>
                        </a:buClr>
                        <a:buSzPts val="900"/>
                        <a:buFont typeface="+mj-lt"/>
                        <a:buAutoNum type="arabicPeriod"/>
                      </a:pPr>
                      <a:r>
                        <a:rPr lang="en-US" sz="1400" b="0" dirty="0">
                          <a:effectLst/>
                          <a:latin typeface="Arial" panose="020B0604020202020204" pitchFamily="34" charset="0"/>
                          <a:cs typeface="Arial" panose="020B0604020202020204" pitchFamily="34" charset="0"/>
                        </a:rPr>
                        <a:t>To ensure effective enforcement of the Competition Act as a contribution to creating competitive markets in line with Vision 2030</a:t>
                      </a:r>
                      <a:endParaRPr lang="en-ZA" sz="1800" b="0" dirty="0">
                        <a:effectLst/>
                        <a:latin typeface="Arial" panose="020B0604020202020204" pitchFamily="34" charset="0"/>
                        <a:cs typeface="Arial" panose="020B0604020202020204" pitchFamily="34" charset="0"/>
                      </a:endParaRPr>
                    </a:p>
                    <a:p>
                      <a:pPr marL="342900" lvl="0" indent="-342900" algn="just">
                        <a:lnSpc>
                          <a:spcPct val="120000"/>
                        </a:lnSpc>
                        <a:spcAft>
                          <a:spcPts val="300"/>
                        </a:spcAft>
                        <a:buClr>
                          <a:srgbClr val="000000"/>
                        </a:buClr>
                        <a:buSzPts val="900"/>
                        <a:buFont typeface="+mj-lt"/>
                        <a:buAutoNum type="arabicPeriod"/>
                      </a:pPr>
                      <a:r>
                        <a:rPr lang="en-US" sz="1400" b="0" dirty="0">
                          <a:effectLst/>
                          <a:latin typeface="Arial" panose="020B0604020202020204" pitchFamily="34" charset="0"/>
                          <a:cs typeface="Arial" panose="020B0604020202020204" pitchFamily="34" charset="0"/>
                        </a:rPr>
                        <a:t>To expand the scope of competition regulation and strengthen the quality thereof</a:t>
                      </a:r>
                      <a:endParaRPr lang="en-ZA" sz="1800" b="0" dirty="0">
                        <a:effectLst/>
                        <a:latin typeface="Arial" panose="020B0604020202020204" pitchFamily="34" charset="0"/>
                        <a:cs typeface="Arial" panose="020B0604020202020204" pitchFamily="34" charset="0"/>
                      </a:endParaRPr>
                    </a:p>
                    <a:p>
                      <a:pPr marL="342900" lvl="0" indent="-342900" algn="just">
                        <a:lnSpc>
                          <a:spcPct val="120000"/>
                        </a:lnSpc>
                        <a:spcAft>
                          <a:spcPts val="300"/>
                        </a:spcAft>
                        <a:buClr>
                          <a:srgbClr val="000000"/>
                        </a:buClr>
                        <a:buSzPts val="900"/>
                        <a:buFont typeface="+mj-lt"/>
                        <a:buAutoNum type="arabicPeriod"/>
                      </a:pPr>
                      <a:r>
                        <a:rPr lang="en-US" sz="1400" b="0" dirty="0">
                          <a:effectLst/>
                          <a:latin typeface="Arial" panose="020B0604020202020204" pitchFamily="34" charset="0"/>
                          <a:cs typeface="Arial" panose="020B0604020202020204" pitchFamily="34" charset="0"/>
                        </a:rPr>
                        <a:t>To enhance competition advocacy towards the fulfilment of sound competition principles and practices</a:t>
                      </a:r>
                      <a:endParaRPr lang="en-ZA" sz="1800" b="0" dirty="0">
                        <a:effectLst/>
                        <a:latin typeface="Arial" panose="020B0604020202020204" pitchFamily="34" charset="0"/>
                        <a:cs typeface="Arial" panose="020B0604020202020204" pitchFamily="34" charset="0"/>
                      </a:endParaRPr>
                    </a:p>
                    <a:p>
                      <a:pPr marL="342900" lvl="0" indent="-342900" algn="just">
                        <a:lnSpc>
                          <a:spcPct val="120000"/>
                        </a:lnSpc>
                        <a:spcAft>
                          <a:spcPts val="300"/>
                        </a:spcAft>
                        <a:buClr>
                          <a:srgbClr val="000000"/>
                        </a:buClr>
                        <a:buSzPts val="900"/>
                        <a:buFont typeface="+mj-lt"/>
                        <a:buAutoNum type="arabicPeriod"/>
                      </a:pPr>
                      <a:r>
                        <a:rPr lang="en-US" sz="1400" b="0" dirty="0">
                          <a:effectLst/>
                          <a:latin typeface="Arial" panose="020B0604020202020204" pitchFamily="34" charset="0"/>
                          <a:cs typeface="Arial" panose="020B0604020202020204" pitchFamily="34" charset="0"/>
                        </a:rPr>
                        <a:t>To conduct action oriented research on competition in support of evidence-based competition regulation and policy</a:t>
                      </a:r>
                      <a:endParaRPr lang="en-ZA" sz="1800" b="0" dirty="0">
                        <a:effectLst/>
                        <a:latin typeface="Arial" panose="020B0604020202020204" pitchFamily="34" charset="0"/>
                        <a:cs typeface="Arial" panose="020B0604020202020204" pitchFamily="34" charset="0"/>
                      </a:endParaRPr>
                    </a:p>
                    <a:p>
                      <a:pPr marL="342900" lvl="0" indent="-342900" algn="just">
                        <a:lnSpc>
                          <a:spcPct val="120000"/>
                        </a:lnSpc>
                        <a:spcAft>
                          <a:spcPts val="300"/>
                        </a:spcAft>
                        <a:buClr>
                          <a:srgbClr val="000000"/>
                        </a:buClr>
                        <a:buSzPts val="900"/>
                        <a:buFont typeface="+mj-lt"/>
                        <a:buAutoNum type="arabicPeriod"/>
                      </a:pPr>
                      <a:r>
                        <a:rPr lang="en-US" sz="1400" b="0" dirty="0">
                          <a:effectLst/>
                          <a:latin typeface="Arial" panose="020B0604020202020204" pitchFamily="34" charset="0"/>
                          <a:cs typeface="Arial" panose="020B0604020202020204" pitchFamily="34" charset="0"/>
                        </a:rPr>
                        <a:t>To develop the Commission as a centre of operational excellence in competition regulation  </a:t>
                      </a:r>
                      <a:endParaRPr lang="en-ZA" sz="1800" b="0" dirty="0">
                        <a:effectLst/>
                        <a:latin typeface="Arial" panose="020B0604020202020204" pitchFamily="34" charset="0"/>
                        <a:ea typeface="Times New Roman" panose="02020603050405020304" pitchFamily="18" charset="0"/>
                        <a:cs typeface="Arial" panose="020B0604020202020204" pitchFamily="34" charset="0"/>
                      </a:endParaRPr>
                    </a:p>
                  </a:txBody>
                  <a:tcPr marL="57650" marR="57650" marT="0" marB="0"/>
                </a:tc>
                <a:tc>
                  <a:txBody>
                    <a:bodyPr/>
                    <a:lstStyle/>
                    <a:p>
                      <a:pPr marL="342900" lvl="0" indent="-342900" algn="just">
                        <a:lnSpc>
                          <a:spcPct val="120000"/>
                        </a:lnSpc>
                        <a:spcAft>
                          <a:spcPts val="300"/>
                        </a:spcAft>
                        <a:buFont typeface="+mj-lt"/>
                        <a:buAutoNum type="arabicPeriod"/>
                      </a:pPr>
                      <a:r>
                        <a:rPr lang="en-ZA" sz="1400" dirty="0" smtClean="0">
                          <a:effectLst/>
                          <a:latin typeface="Arial" panose="020B0604020202020204" pitchFamily="34" charset="0"/>
                          <a:cs typeface="Arial" panose="020B0604020202020204" pitchFamily="34" charset="0"/>
                        </a:rPr>
                        <a:t>Increased compliance with the provisions of the Competition Act</a:t>
                      </a:r>
                    </a:p>
                    <a:p>
                      <a:pPr marL="342900" lvl="0" indent="-342900" algn="just">
                        <a:lnSpc>
                          <a:spcPct val="120000"/>
                        </a:lnSpc>
                        <a:spcAft>
                          <a:spcPts val="300"/>
                        </a:spcAft>
                        <a:buFont typeface="+mj-lt"/>
                        <a:buAutoNum type="arabicPeriod"/>
                      </a:pPr>
                      <a:r>
                        <a:rPr lang="en-ZA" sz="1400" dirty="0" smtClean="0">
                          <a:effectLst/>
                          <a:latin typeface="Arial" panose="020B0604020202020204" pitchFamily="34" charset="0"/>
                          <a:cs typeface="Arial" panose="020B0604020202020204" pitchFamily="34" charset="0"/>
                        </a:rPr>
                        <a:t>Competition policy developed and submitted to MITSD</a:t>
                      </a:r>
                    </a:p>
                    <a:p>
                      <a:pPr marL="342900" lvl="0" indent="-342900" algn="just">
                        <a:lnSpc>
                          <a:spcPct val="120000"/>
                        </a:lnSpc>
                        <a:spcAft>
                          <a:spcPts val="300"/>
                        </a:spcAft>
                        <a:buFont typeface="+mj-lt"/>
                        <a:buAutoNum type="arabicPeriod"/>
                      </a:pPr>
                      <a:r>
                        <a:rPr lang="en-ZA" sz="1400" dirty="0" smtClean="0">
                          <a:effectLst/>
                          <a:latin typeface="Arial" panose="020B0604020202020204" pitchFamily="34" charset="0"/>
                          <a:cs typeface="Arial" panose="020B0604020202020204" pitchFamily="34" charset="0"/>
                        </a:rPr>
                        <a:t>Draft Competition Bill submitted to MITSD</a:t>
                      </a:r>
                    </a:p>
                    <a:p>
                      <a:pPr marL="342900" lvl="0" indent="-342900" algn="just">
                        <a:lnSpc>
                          <a:spcPct val="120000"/>
                        </a:lnSpc>
                        <a:spcAft>
                          <a:spcPts val="300"/>
                        </a:spcAft>
                        <a:buFont typeface="+mj-lt"/>
                        <a:buAutoNum type="arabicPeriod"/>
                      </a:pPr>
                      <a:r>
                        <a:rPr lang="en-ZA" sz="1400" dirty="0" smtClean="0">
                          <a:effectLst/>
                          <a:latin typeface="Arial" panose="020B0604020202020204" pitchFamily="34" charset="0"/>
                          <a:cs typeface="Arial" panose="020B0604020202020204" pitchFamily="34" charset="0"/>
                        </a:rPr>
                        <a:t>Culture of compliance to the Competition Act established </a:t>
                      </a:r>
                    </a:p>
                    <a:p>
                      <a:pPr marL="342900" lvl="0" indent="-342900" algn="just">
                        <a:lnSpc>
                          <a:spcPct val="120000"/>
                        </a:lnSpc>
                        <a:spcAft>
                          <a:spcPts val="300"/>
                        </a:spcAft>
                        <a:buFont typeface="+mj-lt"/>
                        <a:buAutoNum type="arabicPeriod"/>
                      </a:pPr>
                      <a:r>
                        <a:rPr lang="en-ZA" sz="1400" dirty="0" smtClean="0">
                          <a:effectLst/>
                          <a:latin typeface="Arial" panose="020B0604020202020204" pitchFamily="34" charset="0"/>
                          <a:cs typeface="Arial" panose="020B0604020202020204" pitchFamily="34" charset="0"/>
                        </a:rPr>
                        <a:t>Established a knowledge-base on competition in the Namibian economy</a:t>
                      </a:r>
                    </a:p>
                    <a:p>
                      <a:pPr marL="342900" lvl="0" indent="-342900" algn="just">
                        <a:lnSpc>
                          <a:spcPct val="120000"/>
                        </a:lnSpc>
                        <a:spcAft>
                          <a:spcPts val="300"/>
                        </a:spcAft>
                        <a:buFont typeface="+mj-lt"/>
                        <a:buAutoNum type="arabicPeriod"/>
                      </a:pPr>
                      <a:r>
                        <a:rPr lang="en-ZA" sz="1400" dirty="0" smtClean="0">
                          <a:effectLst/>
                          <a:latin typeface="Arial" panose="020B0604020202020204" pitchFamily="34" charset="0"/>
                          <a:cs typeface="Arial" panose="020B0604020202020204" pitchFamily="34" charset="0"/>
                        </a:rPr>
                        <a:t>Established the Commission as a centre of operational excellence in competition regulation</a:t>
                      </a:r>
                    </a:p>
                  </a:txBody>
                  <a:tcPr marL="57650" marR="57650" marT="0" marB="0"/>
                </a:tc>
              </a:tr>
            </a:tbl>
          </a:graphicData>
        </a:graphic>
      </p:graphicFrame>
      <p:pic>
        <p:nvPicPr>
          <p:cNvPr id="7" name="Picture 5" descr="NaCC Logo-01.jpg"/>
          <p:cNvPicPr>
            <a:picLocks noChangeAspect="1" noChangeArrowheads="1"/>
          </p:cNvPicPr>
          <p:nvPr/>
        </p:nvPicPr>
        <p:blipFill>
          <a:blip r:embed="rId3" cstate="print"/>
          <a:srcRect l="21423" t="11240" r="22314" b="48300"/>
          <a:stretch>
            <a:fillRect/>
          </a:stretch>
        </p:blipFill>
        <p:spPr bwMode="auto">
          <a:xfrm>
            <a:off x="6876256" y="6309320"/>
            <a:ext cx="1800200" cy="416208"/>
          </a:xfrm>
          <a:prstGeom prst="rect">
            <a:avLst/>
          </a:prstGeom>
          <a:noFill/>
          <a:ln w="9525">
            <a:noFill/>
            <a:miter lim="800000"/>
            <a:headEnd/>
            <a:tailEnd/>
          </a:ln>
        </p:spPr>
      </p:pic>
    </p:spTree>
    <p:extLst>
      <p:ext uri="{BB962C8B-B14F-4D97-AF65-F5344CB8AC3E}">
        <p14:creationId xmlns:p14="http://schemas.microsoft.com/office/powerpoint/2010/main" val="2793468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rgbClr val="0070C0"/>
          </a:solidFill>
        </p:spPr>
        <p:txBody>
          <a:bodyPr>
            <a:normAutofit/>
          </a:bodyPr>
          <a:lstStyle/>
          <a:p>
            <a:r>
              <a:rPr lang="en-ZA" sz="3200" dirty="0" smtClean="0">
                <a:solidFill>
                  <a:schemeClr val="accent1">
                    <a:lumMod val="40000"/>
                    <a:lumOff val="60000"/>
                  </a:schemeClr>
                </a:solidFill>
                <a:latin typeface="Arial" panose="020B0604020202020204" pitchFamily="34" charset="0"/>
                <a:cs typeface="Arial" panose="020B0604020202020204" pitchFamily="34" charset="0"/>
              </a:rPr>
              <a:t>Monitoring, Evaluation and Reporting</a:t>
            </a:r>
            <a:endParaRPr lang="en-ZA" sz="32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4784"/>
            <a:ext cx="8229600" cy="4641379"/>
          </a:xfrm>
        </p:spPr>
        <p:txBody>
          <a:bodyPr>
            <a:normAutofit/>
          </a:bodyPr>
          <a:lstStyle/>
          <a:p>
            <a:pPr algn="just">
              <a:lnSpc>
                <a:spcPct val="80000"/>
              </a:lnSpc>
              <a:buNone/>
              <a:defRPr/>
            </a:pPr>
            <a:endParaRPr lang="en-US" b="1" dirty="0" smtClean="0">
              <a:solidFill>
                <a:srgbClr val="002060"/>
              </a:solidFill>
              <a:latin typeface="Calibri" pitchFamily="34" charset="0"/>
              <a:cs typeface="Calibri" pitchFamily="34" charset="0"/>
            </a:endParaRPr>
          </a:p>
          <a:p>
            <a:pPr algn="just">
              <a:buNone/>
            </a:pPr>
            <a:endParaRPr lang="en-ZA" dirty="0"/>
          </a:p>
        </p:txBody>
      </p:sp>
      <p:graphicFrame>
        <p:nvGraphicFramePr>
          <p:cNvPr id="6" name="Diagram 5"/>
          <p:cNvGraphicFramePr/>
          <p:nvPr>
            <p:extLst>
              <p:ext uri="{D42A27DB-BD31-4B8C-83A1-F6EECF244321}">
                <p14:modId xmlns:p14="http://schemas.microsoft.com/office/powerpoint/2010/main" val="1618790020"/>
              </p:ext>
            </p:extLst>
          </p:nvPr>
        </p:nvGraphicFramePr>
        <p:xfrm>
          <a:off x="323528" y="1701361"/>
          <a:ext cx="8208912"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Merge 6"/>
          <p:cNvSpPr/>
          <p:nvPr/>
        </p:nvSpPr>
        <p:spPr>
          <a:xfrm rot="18482696">
            <a:off x="2417796" y="2470262"/>
            <a:ext cx="2665211" cy="1567595"/>
          </a:xfrm>
          <a:prstGeom prst="flowChartMerge">
            <a:avLst/>
          </a:prstGeom>
          <a:noFill/>
          <a:ln w="25400"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Goals, Objectives, Priorities</a:t>
            </a:r>
          </a:p>
        </p:txBody>
      </p:sp>
      <p:sp>
        <p:nvSpPr>
          <p:cNvPr id="8" name="Flowchart: Merge 7"/>
          <p:cNvSpPr/>
          <p:nvPr/>
        </p:nvSpPr>
        <p:spPr>
          <a:xfrm rot="3237865">
            <a:off x="3838133" y="2604345"/>
            <a:ext cx="2483499" cy="1567595"/>
          </a:xfrm>
          <a:prstGeom prst="flowChartMerge">
            <a:avLst/>
          </a:prstGeom>
          <a:noFill/>
          <a:ln w="25400"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Budgets, Plans, Targets</a:t>
            </a:r>
          </a:p>
        </p:txBody>
      </p:sp>
      <p:sp>
        <p:nvSpPr>
          <p:cNvPr id="9" name="Flowchart: Merge 8"/>
          <p:cNvSpPr/>
          <p:nvPr/>
        </p:nvSpPr>
        <p:spPr>
          <a:xfrm rot="7625575">
            <a:off x="3887743" y="3801021"/>
            <a:ext cx="2483499" cy="1567595"/>
          </a:xfrm>
          <a:prstGeom prst="flowChartMerge">
            <a:avLst/>
          </a:prstGeom>
          <a:noFill/>
          <a:ln w="25400"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Indicators, Analysis Reports</a:t>
            </a:r>
          </a:p>
        </p:txBody>
      </p:sp>
      <p:sp>
        <p:nvSpPr>
          <p:cNvPr id="10" name="Flowchart: Merge 9"/>
          <p:cNvSpPr/>
          <p:nvPr/>
        </p:nvSpPr>
        <p:spPr>
          <a:xfrm rot="13883692">
            <a:off x="2557310" y="3834289"/>
            <a:ext cx="2483499" cy="1567595"/>
          </a:xfrm>
          <a:prstGeom prst="flowChartMerge">
            <a:avLst/>
          </a:prstGeom>
          <a:noFill/>
          <a:ln w="25400" cap="flat" cmpd="sng" algn="ctr">
            <a:noFill/>
            <a:prstDash val="solid"/>
          </a:ln>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ZA" sz="16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Interpret, Assess, Decide, Adjust</a:t>
            </a:r>
          </a:p>
        </p:txBody>
      </p:sp>
      <p:sp>
        <p:nvSpPr>
          <p:cNvPr id="11" name="TextBox 10"/>
          <p:cNvSpPr txBox="1"/>
          <p:nvPr/>
        </p:nvSpPr>
        <p:spPr>
          <a:xfrm>
            <a:off x="1259632" y="2107788"/>
            <a:ext cx="1368152" cy="369332"/>
          </a:xfrm>
          <a:prstGeom prst="rect">
            <a:avLst/>
          </a:prstGeom>
          <a:noFill/>
        </p:spPr>
        <p:txBody>
          <a:bodyPr wrap="square" rtlCol="0">
            <a:spAutoFit/>
          </a:bodyPr>
          <a:lstStyle/>
          <a:p>
            <a:pPr defTabSz="457200" eaLnBrk="0" fontAlgn="base" hangingPunct="0">
              <a:spcBef>
                <a:spcPct val="0"/>
              </a:spcBef>
              <a:spcAft>
                <a:spcPct val="0"/>
              </a:spcAft>
            </a:pPr>
            <a:r>
              <a:rPr lang="en-ZA" dirty="0" smtClean="0">
                <a:solidFill>
                  <a:prstClr val="black"/>
                </a:solidFill>
                <a:latin typeface="Arial" panose="020B0604020202020204" pitchFamily="34" charset="0"/>
                <a:cs typeface="Arial" panose="020B0604020202020204" pitchFamily="34" charset="0"/>
              </a:rPr>
              <a:t>Strategise</a:t>
            </a:r>
            <a:endParaRPr lang="en-ZA" dirty="0">
              <a:solidFill>
                <a:prstClr val="black"/>
              </a:solidFill>
              <a:latin typeface="Arial" panose="020B0604020202020204" pitchFamily="34" charset="0"/>
              <a:cs typeface="Arial" panose="020B0604020202020204" pitchFamily="34" charset="0"/>
            </a:endParaRPr>
          </a:p>
        </p:txBody>
      </p:sp>
      <p:sp>
        <p:nvSpPr>
          <p:cNvPr id="12" name="TextBox 11"/>
          <p:cNvSpPr txBox="1"/>
          <p:nvPr/>
        </p:nvSpPr>
        <p:spPr>
          <a:xfrm>
            <a:off x="6516216" y="2107788"/>
            <a:ext cx="1368152" cy="369332"/>
          </a:xfrm>
          <a:prstGeom prst="rect">
            <a:avLst/>
          </a:prstGeom>
          <a:noFill/>
        </p:spPr>
        <p:txBody>
          <a:bodyPr wrap="square" rtlCol="0">
            <a:spAutoFit/>
          </a:bodyPr>
          <a:lstStyle/>
          <a:p>
            <a:pPr defTabSz="457200" eaLnBrk="0" fontAlgn="base" hangingPunct="0">
              <a:spcBef>
                <a:spcPct val="0"/>
              </a:spcBef>
              <a:spcAft>
                <a:spcPct val="0"/>
              </a:spcAft>
            </a:pPr>
            <a:r>
              <a:rPr lang="en-ZA" dirty="0" smtClean="0">
                <a:solidFill>
                  <a:prstClr val="black"/>
                </a:solidFill>
                <a:latin typeface="Arial" panose="020B0604020202020204" pitchFamily="34" charset="0"/>
                <a:cs typeface="Arial" panose="020B0604020202020204" pitchFamily="34" charset="0"/>
              </a:rPr>
              <a:t>Implement</a:t>
            </a:r>
            <a:endParaRPr lang="en-ZA" dirty="0">
              <a:solidFill>
                <a:prstClr val="black"/>
              </a:solidFill>
              <a:latin typeface="Arial" panose="020B0604020202020204" pitchFamily="34" charset="0"/>
              <a:cs typeface="Arial" panose="020B0604020202020204" pitchFamily="34" charset="0"/>
            </a:endParaRPr>
          </a:p>
        </p:txBody>
      </p:sp>
      <p:sp>
        <p:nvSpPr>
          <p:cNvPr id="13" name="TextBox 12"/>
          <p:cNvSpPr txBox="1"/>
          <p:nvPr/>
        </p:nvSpPr>
        <p:spPr>
          <a:xfrm>
            <a:off x="6516216" y="5348148"/>
            <a:ext cx="1368152" cy="369332"/>
          </a:xfrm>
          <a:prstGeom prst="rect">
            <a:avLst/>
          </a:prstGeom>
          <a:noFill/>
        </p:spPr>
        <p:txBody>
          <a:bodyPr wrap="square" rtlCol="0">
            <a:spAutoFit/>
          </a:bodyPr>
          <a:lstStyle/>
          <a:p>
            <a:pPr defTabSz="457200" eaLnBrk="0" fontAlgn="base" hangingPunct="0">
              <a:spcBef>
                <a:spcPct val="0"/>
              </a:spcBef>
              <a:spcAft>
                <a:spcPct val="0"/>
              </a:spcAft>
            </a:pPr>
            <a:r>
              <a:rPr lang="en-ZA" dirty="0" smtClean="0">
                <a:solidFill>
                  <a:prstClr val="black"/>
                </a:solidFill>
                <a:latin typeface="Arial" panose="020B0604020202020204" pitchFamily="34" charset="0"/>
                <a:cs typeface="Arial" panose="020B0604020202020204" pitchFamily="34" charset="0"/>
              </a:rPr>
              <a:t>Monitor</a:t>
            </a:r>
            <a:endParaRPr lang="en-ZA" dirty="0">
              <a:solidFill>
                <a:prstClr val="black"/>
              </a:solidFill>
              <a:latin typeface="Arial" panose="020B0604020202020204" pitchFamily="34" charset="0"/>
              <a:cs typeface="Arial" panose="020B0604020202020204" pitchFamily="34" charset="0"/>
            </a:endParaRPr>
          </a:p>
        </p:txBody>
      </p:sp>
      <p:sp>
        <p:nvSpPr>
          <p:cNvPr id="14" name="TextBox 13"/>
          <p:cNvSpPr txBox="1"/>
          <p:nvPr/>
        </p:nvSpPr>
        <p:spPr>
          <a:xfrm>
            <a:off x="1403648" y="5357440"/>
            <a:ext cx="1368152" cy="369332"/>
          </a:xfrm>
          <a:prstGeom prst="rect">
            <a:avLst/>
          </a:prstGeom>
          <a:noFill/>
        </p:spPr>
        <p:txBody>
          <a:bodyPr wrap="square" rtlCol="0">
            <a:spAutoFit/>
          </a:bodyPr>
          <a:lstStyle/>
          <a:p>
            <a:pPr defTabSz="457200" eaLnBrk="0" fontAlgn="base" hangingPunct="0">
              <a:spcBef>
                <a:spcPct val="0"/>
              </a:spcBef>
              <a:spcAft>
                <a:spcPct val="0"/>
              </a:spcAft>
            </a:pPr>
            <a:r>
              <a:rPr lang="en-ZA" dirty="0" smtClean="0">
                <a:solidFill>
                  <a:prstClr val="black"/>
                </a:solidFill>
                <a:latin typeface="Arial" panose="020B0604020202020204" pitchFamily="34" charset="0"/>
                <a:cs typeface="Arial" panose="020B0604020202020204" pitchFamily="34" charset="0"/>
              </a:rPr>
              <a:t>Adjust</a:t>
            </a:r>
            <a:endParaRPr lang="en-ZA" dirty="0">
              <a:solidFill>
                <a:prstClr val="black"/>
              </a:solidFill>
              <a:latin typeface="Arial" panose="020B0604020202020204" pitchFamily="34" charset="0"/>
              <a:cs typeface="Arial" panose="020B0604020202020204" pitchFamily="34" charset="0"/>
            </a:endParaRPr>
          </a:p>
        </p:txBody>
      </p:sp>
      <p:sp>
        <p:nvSpPr>
          <p:cNvPr id="15" name="TextBox 14"/>
          <p:cNvSpPr txBox="1"/>
          <p:nvPr/>
        </p:nvSpPr>
        <p:spPr>
          <a:xfrm>
            <a:off x="1262815" y="2107788"/>
            <a:ext cx="1368152" cy="369332"/>
          </a:xfrm>
          <a:prstGeom prst="rect">
            <a:avLst/>
          </a:prstGeom>
          <a:noFill/>
        </p:spPr>
        <p:txBody>
          <a:bodyPr wrap="square" rtlCol="0">
            <a:spAutoFit/>
          </a:bodyPr>
          <a:lstStyle/>
          <a:p>
            <a:pPr defTabSz="457200" eaLnBrk="0" fontAlgn="base" hangingPunct="0">
              <a:spcBef>
                <a:spcPct val="0"/>
              </a:spcBef>
              <a:spcAft>
                <a:spcPct val="0"/>
              </a:spcAft>
            </a:pPr>
            <a:r>
              <a:rPr lang="en-ZA" dirty="0" smtClean="0">
                <a:solidFill>
                  <a:prstClr val="black"/>
                </a:solidFill>
                <a:latin typeface="Arial" panose="020B0604020202020204" pitchFamily="34" charset="0"/>
                <a:cs typeface="Arial" panose="020B0604020202020204" pitchFamily="34" charset="0"/>
              </a:rPr>
              <a:t>Strategise</a:t>
            </a:r>
            <a:endParaRPr lang="en-ZA" dirty="0">
              <a:solidFill>
                <a:prstClr val="black"/>
              </a:solidFill>
              <a:latin typeface="Arial" panose="020B0604020202020204" pitchFamily="34" charset="0"/>
              <a:cs typeface="Arial" panose="020B0604020202020204" pitchFamily="34" charset="0"/>
            </a:endParaRPr>
          </a:p>
        </p:txBody>
      </p:sp>
      <p:sp>
        <p:nvSpPr>
          <p:cNvPr id="16" name="TextBox 15"/>
          <p:cNvSpPr txBox="1"/>
          <p:nvPr/>
        </p:nvSpPr>
        <p:spPr>
          <a:xfrm>
            <a:off x="6519399" y="2107788"/>
            <a:ext cx="1368152" cy="369332"/>
          </a:xfrm>
          <a:prstGeom prst="rect">
            <a:avLst/>
          </a:prstGeom>
          <a:noFill/>
        </p:spPr>
        <p:txBody>
          <a:bodyPr wrap="square" rtlCol="0">
            <a:spAutoFit/>
          </a:bodyPr>
          <a:lstStyle/>
          <a:p>
            <a:pPr defTabSz="457200" eaLnBrk="0" fontAlgn="base" hangingPunct="0">
              <a:spcBef>
                <a:spcPct val="0"/>
              </a:spcBef>
              <a:spcAft>
                <a:spcPct val="0"/>
              </a:spcAft>
            </a:pPr>
            <a:r>
              <a:rPr lang="en-ZA" dirty="0" smtClean="0">
                <a:solidFill>
                  <a:prstClr val="black"/>
                </a:solidFill>
                <a:latin typeface="Arial" panose="020B0604020202020204" pitchFamily="34" charset="0"/>
                <a:cs typeface="Arial" panose="020B0604020202020204" pitchFamily="34" charset="0"/>
              </a:rPr>
              <a:t>Implement</a:t>
            </a:r>
            <a:endParaRPr lang="en-ZA" dirty="0">
              <a:solidFill>
                <a:prstClr val="black"/>
              </a:solidFill>
              <a:latin typeface="Arial" panose="020B0604020202020204" pitchFamily="34" charset="0"/>
              <a:cs typeface="Arial" panose="020B0604020202020204" pitchFamily="34" charset="0"/>
            </a:endParaRPr>
          </a:p>
        </p:txBody>
      </p:sp>
      <p:sp>
        <p:nvSpPr>
          <p:cNvPr id="17" name="TextBox 16"/>
          <p:cNvSpPr txBox="1"/>
          <p:nvPr/>
        </p:nvSpPr>
        <p:spPr>
          <a:xfrm>
            <a:off x="1406831" y="5357440"/>
            <a:ext cx="1368152" cy="369332"/>
          </a:xfrm>
          <a:prstGeom prst="rect">
            <a:avLst/>
          </a:prstGeom>
          <a:noFill/>
        </p:spPr>
        <p:txBody>
          <a:bodyPr wrap="square" rtlCol="0">
            <a:spAutoFit/>
          </a:bodyPr>
          <a:lstStyle/>
          <a:p>
            <a:pPr defTabSz="457200" eaLnBrk="0" fontAlgn="base" hangingPunct="0">
              <a:spcBef>
                <a:spcPct val="0"/>
              </a:spcBef>
              <a:spcAft>
                <a:spcPct val="0"/>
              </a:spcAft>
            </a:pPr>
            <a:r>
              <a:rPr lang="en-ZA" dirty="0" smtClean="0">
                <a:solidFill>
                  <a:prstClr val="black"/>
                </a:solidFill>
                <a:latin typeface="Arial" panose="020B0604020202020204" pitchFamily="34" charset="0"/>
                <a:cs typeface="Arial" panose="020B0604020202020204" pitchFamily="34" charset="0"/>
              </a:rPr>
              <a:t>Adjust</a:t>
            </a:r>
            <a:endParaRPr lang="en-ZA" dirty="0">
              <a:solidFill>
                <a:prstClr val="black"/>
              </a:solidFill>
              <a:latin typeface="Arial" panose="020B0604020202020204" pitchFamily="34" charset="0"/>
              <a:cs typeface="Arial" panose="020B0604020202020204" pitchFamily="34" charset="0"/>
            </a:endParaRPr>
          </a:p>
        </p:txBody>
      </p:sp>
      <p:pic>
        <p:nvPicPr>
          <p:cNvPr id="18" name="Picture 5" descr="NaCC Logo-01.jpg"/>
          <p:cNvPicPr>
            <a:picLocks noChangeAspect="1" noChangeArrowheads="1"/>
          </p:cNvPicPr>
          <p:nvPr/>
        </p:nvPicPr>
        <p:blipFill>
          <a:blip r:embed="rId8" cstate="print"/>
          <a:srcRect l="21423" t="11240" r="22314" b="48300"/>
          <a:stretch>
            <a:fillRect/>
          </a:stretch>
        </p:blipFill>
        <p:spPr bwMode="auto">
          <a:xfrm>
            <a:off x="6348391" y="6065911"/>
            <a:ext cx="2328065" cy="659618"/>
          </a:xfrm>
          <a:prstGeom prst="rect">
            <a:avLst/>
          </a:prstGeom>
          <a:noFill/>
          <a:ln w="9525">
            <a:noFill/>
            <a:miter lim="800000"/>
            <a:headEnd/>
            <a:tailEnd/>
          </a:ln>
        </p:spPr>
      </p:pic>
    </p:spTree>
    <p:extLst>
      <p:ext uri="{BB962C8B-B14F-4D97-AF65-F5344CB8AC3E}">
        <p14:creationId xmlns:p14="http://schemas.microsoft.com/office/powerpoint/2010/main" val="886664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a:solidFill>
            <a:srgbClr val="0070C0"/>
          </a:solidFill>
        </p:spPr>
        <p:txBody>
          <a:bodyPr>
            <a:normAutofit/>
          </a:bodyPr>
          <a:lstStyle/>
          <a:p>
            <a:r>
              <a:rPr lang="en-ZA" sz="3200" dirty="0" smtClean="0">
                <a:solidFill>
                  <a:schemeClr val="accent1">
                    <a:lumMod val="40000"/>
                    <a:lumOff val="60000"/>
                  </a:schemeClr>
                </a:solidFill>
                <a:latin typeface="Arial" panose="020B0604020202020204" pitchFamily="34" charset="0"/>
                <a:cs typeface="Arial" panose="020B0604020202020204" pitchFamily="34" charset="0"/>
              </a:rPr>
              <a:t>Monitoring, Evaluation </a:t>
            </a:r>
            <a:r>
              <a:rPr lang="en-ZA" sz="3200" smtClean="0">
                <a:solidFill>
                  <a:schemeClr val="accent1">
                    <a:lumMod val="40000"/>
                    <a:lumOff val="60000"/>
                  </a:schemeClr>
                </a:solidFill>
                <a:latin typeface="Arial" panose="020B0604020202020204" pitchFamily="34" charset="0"/>
                <a:cs typeface="Arial" panose="020B0604020202020204" pitchFamily="34" charset="0"/>
              </a:rPr>
              <a:t>and Reporting</a:t>
            </a:r>
            <a:endParaRPr lang="en-ZA" sz="32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4784"/>
            <a:ext cx="8229600" cy="4641379"/>
          </a:xfrm>
        </p:spPr>
        <p:txBody>
          <a:bodyPr>
            <a:normAutofit/>
          </a:bodyPr>
          <a:lstStyle/>
          <a:p>
            <a:pPr algn="just">
              <a:lnSpc>
                <a:spcPct val="80000"/>
              </a:lnSpc>
              <a:buNone/>
              <a:defRPr/>
            </a:pPr>
            <a:endParaRPr lang="en-US" b="1" dirty="0" smtClean="0">
              <a:solidFill>
                <a:srgbClr val="002060"/>
              </a:solidFill>
              <a:latin typeface="Calibri" pitchFamily="34" charset="0"/>
              <a:cs typeface="Calibri" pitchFamily="34" charset="0"/>
            </a:endParaRPr>
          </a:p>
          <a:p>
            <a:pPr algn="just">
              <a:buNone/>
            </a:pPr>
            <a:endParaRPr lang="en-ZA" dirty="0"/>
          </a:p>
        </p:txBody>
      </p:sp>
      <p:pic>
        <p:nvPicPr>
          <p:cNvPr id="5" name="Picture 4"/>
          <p:cNvPicPr>
            <a:picLocks noChangeAspect="1"/>
          </p:cNvPicPr>
          <p:nvPr/>
        </p:nvPicPr>
        <p:blipFill>
          <a:blip r:embed="rId3" cstate="print"/>
          <a:stretch>
            <a:fillRect/>
          </a:stretch>
        </p:blipFill>
        <p:spPr>
          <a:xfrm>
            <a:off x="323528" y="1338696"/>
            <a:ext cx="12239851" cy="5474680"/>
          </a:xfrm>
          <a:prstGeom prst="rect">
            <a:avLst/>
          </a:prstGeom>
        </p:spPr>
      </p:pic>
      <p:pic>
        <p:nvPicPr>
          <p:cNvPr id="6" name="Picture 5" descr="NaCC Logo-01.jpg"/>
          <p:cNvPicPr>
            <a:picLocks noChangeAspect="1" noChangeArrowheads="1"/>
          </p:cNvPicPr>
          <p:nvPr/>
        </p:nvPicPr>
        <p:blipFill>
          <a:blip r:embed="rId4" cstate="print"/>
          <a:srcRect l="21423" t="11240" r="22314" b="48300"/>
          <a:stretch>
            <a:fillRect/>
          </a:stretch>
        </p:blipFill>
        <p:spPr bwMode="auto">
          <a:xfrm>
            <a:off x="7308304" y="6399092"/>
            <a:ext cx="1152128" cy="326436"/>
          </a:xfrm>
          <a:prstGeom prst="rect">
            <a:avLst/>
          </a:prstGeom>
          <a:noFill/>
          <a:ln w="9525">
            <a:noFill/>
            <a:miter lim="800000"/>
            <a:headEnd/>
            <a:tailEnd/>
          </a:ln>
        </p:spPr>
      </p:pic>
    </p:spTree>
    <p:extLst>
      <p:ext uri="{BB962C8B-B14F-4D97-AF65-F5344CB8AC3E}">
        <p14:creationId xmlns:p14="http://schemas.microsoft.com/office/powerpoint/2010/main" val="2572622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a:normAutofit/>
          </a:bodyPr>
          <a:lstStyle/>
          <a:p>
            <a:r>
              <a:rPr lang="en-ZA" sz="3200" dirty="0" smtClean="0">
                <a:solidFill>
                  <a:schemeClr val="accent1">
                    <a:lumMod val="40000"/>
                    <a:lumOff val="60000"/>
                  </a:schemeClr>
                </a:solidFill>
                <a:latin typeface="Arial" panose="020B0604020202020204" pitchFamily="34" charset="0"/>
                <a:cs typeface="Arial" panose="020B0604020202020204" pitchFamily="34" charset="0"/>
              </a:rPr>
              <a:t>A Note on the Life Cycle of a Competition Agency</a:t>
            </a:r>
            <a:endParaRPr lang="en-ZA" sz="3200" dirty="0">
              <a:solidFill>
                <a:schemeClr val="accent1">
                  <a:lumMod val="40000"/>
                  <a:lumOff val="6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84784"/>
            <a:ext cx="8229600" cy="4641379"/>
          </a:xfrm>
        </p:spPr>
        <p:txBody>
          <a:bodyPr>
            <a:normAutofit/>
          </a:bodyPr>
          <a:lstStyle/>
          <a:p>
            <a:pPr algn="just">
              <a:lnSpc>
                <a:spcPct val="80000"/>
              </a:lnSpc>
              <a:buNone/>
              <a:defRPr/>
            </a:pPr>
            <a:endParaRPr lang="en-US" b="1" dirty="0" smtClean="0">
              <a:solidFill>
                <a:srgbClr val="002060"/>
              </a:solidFill>
              <a:latin typeface="Calibri" pitchFamily="34" charset="0"/>
              <a:cs typeface="Calibri" pitchFamily="34" charset="0"/>
            </a:endParaRPr>
          </a:p>
          <a:p>
            <a:pPr algn="just">
              <a:buNone/>
            </a:pPr>
            <a:endParaRPr lang="en-ZA" dirty="0"/>
          </a:p>
        </p:txBody>
      </p:sp>
      <p:sp>
        <p:nvSpPr>
          <p:cNvPr id="20" name="Rectangle 19"/>
          <p:cNvSpPr/>
          <p:nvPr/>
        </p:nvSpPr>
        <p:spPr>
          <a:xfrm>
            <a:off x="646112" y="1412776"/>
            <a:ext cx="7696200" cy="276999"/>
          </a:xfrm>
          <a:prstGeom prst="rect">
            <a:avLst/>
          </a:prstGeom>
        </p:spPr>
        <p:txBody>
          <a:bodyPr wrap="square">
            <a:spAutoFit/>
          </a:bodyPr>
          <a:lstStyle/>
          <a:p>
            <a:pPr lvl="0" algn="ctr"/>
            <a:r>
              <a:rPr lang="en-US" sz="1200" b="1" dirty="0">
                <a:solidFill>
                  <a:prstClr val="black"/>
                </a:solidFill>
                <a:latin typeface="Arial" panose="020B0604020202020204" pitchFamily="34" charset="0"/>
                <a:cs typeface="Arial" panose="020B0604020202020204" pitchFamily="34" charset="0"/>
              </a:rPr>
              <a:t>According to </a:t>
            </a:r>
            <a:r>
              <a:rPr lang="en-US" sz="1200" b="1" dirty="0" smtClean="0">
                <a:solidFill>
                  <a:prstClr val="black"/>
                </a:solidFill>
                <a:latin typeface="Arial" panose="020B0604020202020204" pitchFamily="34" charset="0"/>
                <a:cs typeface="Arial" panose="020B0604020202020204" pitchFamily="34" charset="0"/>
              </a:rPr>
              <a:t>UNCTAD, a competition agency follows different stages in its life cycle</a:t>
            </a:r>
          </a:p>
        </p:txBody>
      </p:sp>
      <p:grpSp>
        <p:nvGrpSpPr>
          <p:cNvPr id="5" name="Group 20"/>
          <p:cNvGrpSpPr/>
          <p:nvPr/>
        </p:nvGrpSpPr>
        <p:grpSpPr>
          <a:xfrm>
            <a:off x="107504" y="1772816"/>
            <a:ext cx="8928992" cy="4503675"/>
            <a:chOff x="748230" y="1412875"/>
            <a:chExt cx="11099866" cy="4503675"/>
          </a:xfrm>
        </p:grpSpPr>
        <p:sp>
          <p:nvSpPr>
            <p:cNvPr id="22" name="Rectangle 10"/>
            <p:cNvSpPr>
              <a:spLocks noChangeArrowheads="1"/>
            </p:cNvSpPr>
            <p:nvPr/>
          </p:nvSpPr>
          <p:spPr bwMode="auto">
            <a:xfrm>
              <a:off x="9436683" y="1412875"/>
              <a:ext cx="2411413" cy="4500563"/>
            </a:xfrm>
            <a:prstGeom prst="rect">
              <a:avLst/>
            </a:prstGeom>
            <a:ln>
              <a:headEnd/>
              <a:tailEnd/>
            </a:ln>
            <a:extLst/>
          </p:spPr>
          <p:style>
            <a:lnRef idx="2">
              <a:schemeClr val="accent2"/>
            </a:lnRef>
            <a:fillRef idx="1">
              <a:schemeClr val="lt1"/>
            </a:fillRef>
            <a:effectRef idx="0">
              <a:schemeClr val="accent2"/>
            </a:effectRef>
            <a:fontRef idx="minor">
              <a:schemeClr val="dk1"/>
            </a:fontRef>
          </p:style>
          <p:txBody>
            <a:bodyPr lIns="90000" tIns="90000" rIns="90000" bIns="90000"/>
            <a:lstStyle>
              <a:lvl1pPr marL="342900" indent="-342900">
                <a:spcBef>
                  <a:spcPct val="20000"/>
                </a:spcBef>
                <a:buClr>
                  <a:srgbClr val="FFD200"/>
                </a:buClr>
                <a:buSzPct val="75000"/>
                <a:buFont typeface="Arial" panose="020B0604020202020204" pitchFamily="34" charset="0"/>
                <a:defRPr sz="2400">
                  <a:solidFill>
                    <a:schemeClr val="tx1"/>
                  </a:solidFill>
                  <a:latin typeface="Arial" panose="020B0604020202020204" pitchFamily="34" charset="0"/>
                </a:defRPr>
              </a:lvl1pPr>
              <a:lvl2pPr marL="1588">
                <a:spcBef>
                  <a:spcPct val="20000"/>
                </a:spcBef>
                <a:buClr>
                  <a:srgbClr val="FFD200"/>
                </a:buClr>
                <a:buSzPct val="75000"/>
                <a:buFont typeface="Arial" panose="020B0604020202020204" pitchFamily="34" charset="0"/>
                <a:defRPr sz="2400" b="1">
                  <a:solidFill>
                    <a:schemeClr val="accent1"/>
                  </a:solidFill>
                  <a:latin typeface="Arial" panose="020B0604020202020204" pitchFamily="34" charset="0"/>
                </a:defRPr>
              </a:lvl2pPr>
              <a:lvl3pPr marL="357188" indent="-354013">
                <a:spcBef>
                  <a:spcPct val="20000"/>
                </a:spcBef>
                <a:buClr>
                  <a:schemeClr val="tx2"/>
                </a:buClr>
                <a:buSzPct val="75000"/>
                <a:buFont typeface="Arial" panose="020B0604020202020204" pitchFamily="34" charset="0"/>
                <a:buChar char="►"/>
                <a:defRPr sz="2400">
                  <a:solidFill>
                    <a:schemeClr val="tx1"/>
                  </a:solidFill>
                  <a:latin typeface="Arial" panose="020B0604020202020204" pitchFamily="34" charset="0"/>
                </a:defRPr>
              </a:lvl3pPr>
              <a:lvl4pPr marL="717550" indent="-358775">
                <a:spcBef>
                  <a:spcPct val="20000"/>
                </a:spcBef>
                <a:buClr>
                  <a:schemeClr val="tx2"/>
                </a:buClr>
                <a:buSzPct val="75000"/>
                <a:buFont typeface="Arial" panose="020B0604020202020204" pitchFamily="34" charset="0"/>
                <a:buChar char="►"/>
                <a:defRPr sz="2000">
                  <a:solidFill>
                    <a:schemeClr val="tx1"/>
                  </a:solidFill>
                  <a:latin typeface="Arial" panose="020B0604020202020204" pitchFamily="34" charset="0"/>
                </a:defRPr>
              </a:lvl4pPr>
              <a:lvl5pPr marL="1079500" indent="-360363">
                <a:spcBef>
                  <a:spcPct val="20000"/>
                </a:spcBef>
                <a:buClr>
                  <a:schemeClr val="tx2"/>
                </a:buClr>
                <a:buSzPct val="75000"/>
                <a:buFont typeface="Arial" panose="020B0604020202020204" pitchFamily="34" charset="0"/>
                <a:buChar char="►"/>
                <a:defRPr>
                  <a:solidFill>
                    <a:schemeClr val="tx1"/>
                  </a:solidFill>
                  <a:latin typeface="Arial" panose="020B0604020202020204" pitchFamily="34" charset="0"/>
                </a:defRPr>
              </a:lvl5pPr>
              <a:lvl6pPr marL="15367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6pPr>
              <a:lvl7pPr marL="19939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7pPr>
              <a:lvl8pPr marL="24511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8pPr>
              <a:lvl9pPr marL="29083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9pPr>
            </a:lstStyle>
            <a:p>
              <a:pPr marL="0" lvl="1"/>
              <a:r>
                <a:rPr lang="en-US" altLang="en-US" sz="2000" dirty="0" smtClean="0">
                  <a:solidFill>
                    <a:srgbClr val="0070C0"/>
                  </a:solidFill>
                </a:rPr>
                <a:t>Stage IV:</a:t>
              </a:r>
              <a:endParaRPr lang="en-US" altLang="en-US" sz="2000" dirty="0">
                <a:solidFill>
                  <a:srgbClr val="0070C0"/>
                </a:solidFill>
              </a:endParaRPr>
            </a:p>
            <a:p>
              <a:pPr marL="265113" lvl="2" indent="-261938" eaLnBrk="1" hangingPunct="1">
                <a:buSzPct val="100000"/>
                <a:buFont typeface="Arial" panose="020B0604020202020204" pitchFamily="34" charset="0"/>
                <a:buChar char="•"/>
              </a:pPr>
              <a:endParaRPr lang="en-US" altLang="en-US" sz="2000" dirty="0" smtClean="0"/>
            </a:p>
            <a:p>
              <a:pPr marL="265113" lvl="2" indent="-261938" eaLnBrk="1" hangingPunct="1">
                <a:buSzPct val="100000"/>
                <a:buFont typeface="Arial" panose="020B0604020202020204" pitchFamily="34" charset="0"/>
                <a:buChar char="•"/>
              </a:pPr>
              <a:r>
                <a:rPr lang="en-US" altLang="en-US" sz="1800" dirty="0" smtClean="0"/>
                <a:t>Investigation of complex cases</a:t>
              </a:r>
            </a:p>
            <a:p>
              <a:pPr marL="265113" lvl="2" indent="-261938" eaLnBrk="1" hangingPunct="1">
                <a:buSzPct val="100000"/>
                <a:buFont typeface="Arial" panose="020B0604020202020204" pitchFamily="34" charset="0"/>
                <a:buChar char="•"/>
              </a:pPr>
              <a:r>
                <a:rPr lang="en-US" altLang="en-US" sz="1800" dirty="0" smtClean="0"/>
                <a:t>Hi standards of complex cases and cooperation in enforcement</a:t>
              </a:r>
              <a:endParaRPr lang="en-GB" altLang="en-US" sz="1800" dirty="0"/>
            </a:p>
          </p:txBody>
        </p:sp>
        <p:sp>
          <p:nvSpPr>
            <p:cNvPr id="23" name="AutoShape 12"/>
            <p:cNvSpPr>
              <a:spLocks noChangeArrowheads="1"/>
            </p:cNvSpPr>
            <p:nvPr/>
          </p:nvSpPr>
          <p:spPr bwMode="auto">
            <a:xfrm>
              <a:off x="6559681" y="1415987"/>
              <a:ext cx="3008313" cy="4500563"/>
            </a:xfrm>
            <a:prstGeom prst="rightArrowCallout">
              <a:avLst>
                <a:gd name="adj1" fmla="val 42374"/>
                <a:gd name="adj2" fmla="val 37401"/>
                <a:gd name="adj3" fmla="val 8231"/>
                <a:gd name="adj4" fmla="val 87861"/>
              </a:avLst>
            </a:prstGeom>
            <a:ln>
              <a:headEnd/>
              <a:tailEnd/>
            </a:ln>
            <a:extLst/>
          </p:spPr>
          <p:style>
            <a:lnRef idx="2">
              <a:schemeClr val="accent2"/>
            </a:lnRef>
            <a:fillRef idx="1">
              <a:schemeClr val="lt1"/>
            </a:fillRef>
            <a:effectRef idx="0">
              <a:schemeClr val="accent2"/>
            </a:effectRef>
            <a:fontRef idx="minor">
              <a:schemeClr val="dk1"/>
            </a:fontRef>
          </p:style>
          <p:txBody>
            <a:bodyPr lIns="90000" tIns="90000" rIns="90000" bIns="90000"/>
            <a:lstStyle>
              <a:lvl1pPr marL="342900" indent="-342900">
                <a:spcBef>
                  <a:spcPct val="20000"/>
                </a:spcBef>
                <a:buClr>
                  <a:srgbClr val="FFD200"/>
                </a:buClr>
                <a:buSzPct val="75000"/>
                <a:buFont typeface="Arial" panose="020B0604020202020204" pitchFamily="34" charset="0"/>
                <a:defRPr sz="2400">
                  <a:solidFill>
                    <a:schemeClr val="tx1"/>
                  </a:solidFill>
                  <a:latin typeface="Arial" panose="020B0604020202020204" pitchFamily="34" charset="0"/>
                </a:defRPr>
              </a:lvl1pPr>
              <a:lvl2pPr marL="1588">
                <a:spcBef>
                  <a:spcPct val="20000"/>
                </a:spcBef>
                <a:buClr>
                  <a:srgbClr val="FFD200"/>
                </a:buClr>
                <a:buSzPct val="75000"/>
                <a:buFont typeface="Arial" panose="020B0604020202020204" pitchFamily="34" charset="0"/>
                <a:defRPr sz="2400" b="1">
                  <a:solidFill>
                    <a:schemeClr val="accent1"/>
                  </a:solidFill>
                  <a:latin typeface="Arial" panose="020B0604020202020204" pitchFamily="34" charset="0"/>
                </a:defRPr>
              </a:lvl2pPr>
              <a:lvl3pPr marL="357188" indent="-354013">
                <a:spcBef>
                  <a:spcPct val="20000"/>
                </a:spcBef>
                <a:buClr>
                  <a:schemeClr val="tx2"/>
                </a:buClr>
                <a:buSzPct val="75000"/>
                <a:buFont typeface="Arial" panose="020B0604020202020204" pitchFamily="34" charset="0"/>
                <a:buChar char="►"/>
                <a:defRPr sz="2400">
                  <a:solidFill>
                    <a:schemeClr val="tx1"/>
                  </a:solidFill>
                  <a:latin typeface="Arial" panose="020B0604020202020204" pitchFamily="34" charset="0"/>
                </a:defRPr>
              </a:lvl3pPr>
              <a:lvl4pPr marL="717550" indent="-358775">
                <a:spcBef>
                  <a:spcPct val="20000"/>
                </a:spcBef>
                <a:buClr>
                  <a:schemeClr val="tx2"/>
                </a:buClr>
                <a:buSzPct val="75000"/>
                <a:buFont typeface="Arial" panose="020B0604020202020204" pitchFamily="34" charset="0"/>
                <a:buChar char="►"/>
                <a:defRPr sz="2000">
                  <a:solidFill>
                    <a:schemeClr val="tx1"/>
                  </a:solidFill>
                  <a:latin typeface="Arial" panose="020B0604020202020204" pitchFamily="34" charset="0"/>
                </a:defRPr>
              </a:lvl4pPr>
              <a:lvl5pPr marL="1079500" indent="-360363">
                <a:spcBef>
                  <a:spcPct val="20000"/>
                </a:spcBef>
                <a:buClr>
                  <a:schemeClr val="tx2"/>
                </a:buClr>
                <a:buSzPct val="75000"/>
                <a:buFont typeface="Arial" panose="020B0604020202020204" pitchFamily="34" charset="0"/>
                <a:buChar char="►"/>
                <a:defRPr>
                  <a:solidFill>
                    <a:schemeClr val="tx1"/>
                  </a:solidFill>
                  <a:latin typeface="Arial" panose="020B0604020202020204" pitchFamily="34" charset="0"/>
                </a:defRPr>
              </a:lvl5pPr>
              <a:lvl6pPr marL="15367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6pPr>
              <a:lvl7pPr marL="19939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7pPr>
              <a:lvl8pPr marL="24511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8pPr>
              <a:lvl9pPr marL="29083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9pPr>
            </a:lstStyle>
            <a:p>
              <a:pPr marL="0" lvl="1"/>
              <a:r>
                <a:rPr lang="en-US" altLang="en-US" sz="2000" dirty="0" smtClean="0">
                  <a:solidFill>
                    <a:srgbClr val="0070C0"/>
                  </a:solidFill>
                </a:rPr>
                <a:t>Stage III:</a:t>
              </a:r>
              <a:endParaRPr lang="en-US" altLang="en-US" sz="2000" dirty="0">
                <a:solidFill>
                  <a:srgbClr val="0070C0"/>
                </a:solidFill>
              </a:endParaRPr>
            </a:p>
            <a:p>
              <a:pPr lvl="2" eaLnBrk="1" hangingPunct="1">
                <a:buClrTx/>
                <a:buSzPct val="100000"/>
                <a:buFont typeface="Arial" panose="020B0604020202020204" pitchFamily="34" charset="0"/>
                <a:buChar char="•"/>
              </a:pPr>
              <a:endParaRPr lang="en-US" altLang="en-US" sz="2000" dirty="0" smtClean="0"/>
            </a:p>
            <a:p>
              <a:pPr lvl="2" eaLnBrk="1" hangingPunct="1">
                <a:buClrTx/>
                <a:buSzPct val="100000"/>
                <a:buFont typeface="Arial" panose="020B0604020202020204" pitchFamily="34" charset="0"/>
                <a:buChar char="•"/>
              </a:pPr>
              <a:r>
                <a:rPr lang="en-US" altLang="en-US" sz="1800" dirty="0" smtClean="0"/>
                <a:t>High profile advocacy strategy to raise awareness of the benefits of competition in the market</a:t>
              </a:r>
              <a:endParaRPr lang="en-GB" altLang="en-US" sz="1800" dirty="0"/>
            </a:p>
          </p:txBody>
        </p:sp>
        <p:sp>
          <p:nvSpPr>
            <p:cNvPr id="24" name="AutoShape 12"/>
            <p:cNvSpPr>
              <a:spLocks noChangeArrowheads="1"/>
            </p:cNvSpPr>
            <p:nvPr/>
          </p:nvSpPr>
          <p:spPr bwMode="auto">
            <a:xfrm>
              <a:off x="3645417" y="1412875"/>
              <a:ext cx="3008313" cy="4500563"/>
            </a:xfrm>
            <a:prstGeom prst="rightArrowCallout">
              <a:avLst>
                <a:gd name="adj1" fmla="val 42374"/>
                <a:gd name="adj2" fmla="val 37401"/>
                <a:gd name="adj3" fmla="val 8231"/>
                <a:gd name="adj4" fmla="val 87861"/>
              </a:avLst>
            </a:prstGeom>
            <a:ln>
              <a:headEnd/>
              <a:tailEnd/>
            </a:ln>
            <a:extLst/>
          </p:spPr>
          <p:style>
            <a:lnRef idx="2">
              <a:schemeClr val="accent2"/>
            </a:lnRef>
            <a:fillRef idx="1">
              <a:schemeClr val="lt1"/>
            </a:fillRef>
            <a:effectRef idx="0">
              <a:schemeClr val="accent2"/>
            </a:effectRef>
            <a:fontRef idx="minor">
              <a:schemeClr val="dk1"/>
            </a:fontRef>
          </p:style>
          <p:txBody>
            <a:bodyPr lIns="90000" tIns="90000" rIns="90000" bIns="90000"/>
            <a:lstStyle>
              <a:lvl1pPr marL="342900" indent="-342900">
                <a:spcBef>
                  <a:spcPct val="20000"/>
                </a:spcBef>
                <a:buClr>
                  <a:srgbClr val="FFD200"/>
                </a:buClr>
                <a:buSzPct val="75000"/>
                <a:buFont typeface="Arial" panose="020B0604020202020204" pitchFamily="34" charset="0"/>
                <a:defRPr sz="2400">
                  <a:solidFill>
                    <a:schemeClr val="tx1"/>
                  </a:solidFill>
                  <a:latin typeface="Arial" panose="020B0604020202020204" pitchFamily="34" charset="0"/>
                </a:defRPr>
              </a:lvl1pPr>
              <a:lvl2pPr marL="1588">
                <a:spcBef>
                  <a:spcPct val="20000"/>
                </a:spcBef>
                <a:buClr>
                  <a:srgbClr val="FFD200"/>
                </a:buClr>
                <a:buSzPct val="75000"/>
                <a:buFont typeface="Arial" panose="020B0604020202020204" pitchFamily="34" charset="0"/>
                <a:defRPr sz="2400" b="1">
                  <a:solidFill>
                    <a:schemeClr val="accent1"/>
                  </a:solidFill>
                  <a:latin typeface="Arial" panose="020B0604020202020204" pitchFamily="34" charset="0"/>
                </a:defRPr>
              </a:lvl2pPr>
              <a:lvl3pPr marL="357188" indent="-354013">
                <a:spcBef>
                  <a:spcPct val="20000"/>
                </a:spcBef>
                <a:buClr>
                  <a:schemeClr val="tx2"/>
                </a:buClr>
                <a:buSzPct val="75000"/>
                <a:buFont typeface="Arial" panose="020B0604020202020204" pitchFamily="34" charset="0"/>
                <a:buChar char="►"/>
                <a:defRPr sz="2400">
                  <a:solidFill>
                    <a:schemeClr val="tx1"/>
                  </a:solidFill>
                  <a:latin typeface="Arial" panose="020B0604020202020204" pitchFamily="34" charset="0"/>
                </a:defRPr>
              </a:lvl3pPr>
              <a:lvl4pPr marL="717550" indent="-358775">
                <a:spcBef>
                  <a:spcPct val="20000"/>
                </a:spcBef>
                <a:buClr>
                  <a:schemeClr val="tx2"/>
                </a:buClr>
                <a:buSzPct val="75000"/>
                <a:buFont typeface="Arial" panose="020B0604020202020204" pitchFamily="34" charset="0"/>
                <a:buChar char="►"/>
                <a:defRPr sz="2000">
                  <a:solidFill>
                    <a:schemeClr val="tx1"/>
                  </a:solidFill>
                  <a:latin typeface="Arial" panose="020B0604020202020204" pitchFamily="34" charset="0"/>
                </a:defRPr>
              </a:lvl4pPr>
              <a:lvl5pPr marL="1079500" indent="-360363">
                <a:spcBef>
                  <a:spcPct val="20000"/>
                </a:spcBef>
                <a:buClr>
                  <a:schemeClr val="tx2"/>
                </a:buClr>
                <a:buSzPct val="75000"/>
                <a:buFont typeface="Arial" panose="020B0604020202020204" pitchFamily="34" charset="0"/>
                <a:buChar char="►"/>
                <a:defRPr>
                  <a:solidFill>
                    <a:schemeClr val="tx1"/>
                  </a:solidFill>
                  <a:latin typeface="Arial" panose="020B0604020202020204" pitchFamily="34" charset="0"/>
                </a:defRPr>
              </a:lvl5pPr>
              <a:lvl6pPr marL="15367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6pPr>
              <a:lvl7pPr marL="19939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7pPr>
              <a:lvl8pPr marL="24511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8pPr>
              <a:lvl9pPr marL="2908300" indent="-360363" eaLnBrk="0" fontAlgn="base" hangingPunct="0">
                <a:spcBef>
                  <a:spcPct val="20000"/>
                </a:spcBef>
                <a:spcAft>
                  <a:spcPct val="0"/>
                </a:spcAft>
                <a:buClr>
                  <a:schemeClr val="tx2"/>
                </a:buClr>
                <a:buSzPct val="75000"/>
                <a:buFont typeface="Arial" panose="020B0604020202020204" pitchFamily="34" charset="0"/>
                <a:buChar char="►"/>
                <a:defRPr>
                  <a:solidFill>
                    <a:schemeClr val="tx1"/>
                  </a:solidFill>
                  <a:latin typeface="Arial" panose="020B0604020202020204" pitchFamily="34" charset="0"/>
                </a:defRPr>
              </a:lvl9pPr>
            </a:lstStyle>
            <a:p>
              <a:pPr marL="0" lvl="1"/>
              <a:r>
                <a:rPr lang="en-US" altLang="en-US" sz="2000" dirty="0" smtClean="0">
                  <a:solidFill>
                    <a:srgbClr val="0070C0"/>
                  </a:solidFill>
                </a:rPr>
                <a:t>Stage II:</a:t>
              </a:r>
              <a:endParaRPr lang="en-US" altLang="en-US" sz="2000" dirty="0">
                <a:solidFill>
                  <a:srgbClr val="0070C0"/>
                </a:solidFill>
              </a:endParaRPr>
            </a:p>
            <a:p>
              <a:pPr lvl="2" eaLnBrk="1" hangingPunct="1">
                <a:buClrTx/>
                <a:buSzPct val="100000"/>
                <a:buFont typeface="Arial" panose="020B0604020202020204" pitchFamily="34" charset="0"/>
                <a:buChar char="•"/>
              </a:pPr>
              <a:endParaRPr lang="en-US" altLang="en-US" sz="2000" dirty="0" smtClean="0"/>
            </a:p>
            <a:p>
              <a:pPr lvl="2" eaLnBrk="1" hangingPunct="1">
                <a:buClrTx/>
                <a:buSzPct val="100000"/>
                <a:buFont typeface="Arial" panose="020B0604020202020204" pitchFamily="34" charset="0"/>
                <a:buChar char="•"/>
              </a:pPr>
              <a:r>
                <a:rPr lang="en-US" altLang="en-US" sz="1800" dirty="0" smtClean="0"/>
                <a:t>Advocacy, sector studies, enquiries and focus on non-complex cases</a:t>
              </a:r>
            </a:p>
            <a:p>
              <a:pPr lvl="2" eaLnBrk="1" hangingPunct="1">
                <a:buClrTx/>
                <a:buSzPct val="100000"/>
                <a:buFont typeface="Arial" panose="020B0604020202020204" pitchFamily="34" charset="0"/>
                <a:buChar char="•"/>
              </a:pPr>
              <a:r>
                <a:rPr lang="en-US" altLang="en-US" sz="1800" dirty="0" smtClean="0"/>
                <a:t>Training and knowledge management</a:t>
              </a:r>
              <a:endParaRPr lang="en-GB" altLang="en-US" sz="1800" dirty="0"/>
            </a:p>
          </p:txBody>
        </p:sp>
        <p:sp>
          <p:nvSpPr>
            <p:cNvPr id="25" name="AutoShape 3"/>
            <p:cNvSpPr txBox="1">
              <a:spLocks noChangeArrowheads="1"/>
            </p:cNvSpPr>
            <p:nvPr/>
          </p:nvSpPr>
          <p:spPr>
            <a:xfrm>
              <a:off x="748230" y="1412875"/>
              <a:ext cx="3008312" cy="4500563"/>
            </a:xfrm>
            <a:prstGeom prst="rightArrowCallout">
              <a:avLst>
                <a:gd name="adj1" fmla="val 42374"/>
                <a:gd name="adj2" fmla="val 37401"/>
                <a:gd name="adj3" fmla="val 8231"/>
                <a:gd name="adj4" fmla="val 87861"/>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90000" tIns="90000" rIns="90000" bIns="90000"/>
            <a:lstStyle>
              <a:lvl1pPr marL="342900" indent="-342900" algn="l" defTabSz="457200" rtl="0" eaLnBrk="0" fontAlgn="base" hangingPunct="0">
                <a:spcBef>
                  <a:spcPct val="20000"/>
                </a:spcBef>
                <a:spcAft>
                  <a:spcPct val="0"/>
                </a:spcAft>
                <a:buClr>
                  <a:srgbClr val="D95900"/>
                </a:buClr>
                <a:buFont typeface="Arial" panose="020B0604020202020204" pitchFamily="34" charset="0"/>
                <a:buChar char="•"/>
                <a:defRPr sz="1400" kern="1200">
                  <a:solidFill>
                    <a:schemeClr val="tx1"/>
                  </a:solidFill>
                  <a:latin typeface="Arial"/>
                  <a:ea typeface="ＭＳ Ｐゴシック" pitchFamily="26"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ＭＳ Ｐゴシック" pitchFamily="26"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eaLnBrk="1" hangingPunct="1">
                <a:buNone/>
              </a:pPr>
              <a:r>
                <a:rPr lang="en-US" altLang="en-US" sz="2000" b="1" dirty="0" smtClean="0">
                  <a:solidFill>
                    <a:srgbClr val="0070C0"/>
                  </a:solidFill>
                </a:rPr>
                <a:t>Stage I: </a:t>
              </a:r>
            </a:p>
            <a:p>
              <a:pPr marL="0" lvl="1" indent="0" eaLnBrk="1" hangingPunct="1">
                <a:buNone/>
              </a:pPr>
              <a:endParaRPr lang="en-US" altLang="en-US" sz="2000" b="1" dirty="0" smtClean="0">
                <a:solidFill>
                  <a:srgbClr val="D95900"/>
                </a:solidFill>
              </a:endParaRPr>
            </a:p>
            <a:p>
              <a:pPr marL="176213" lvl="2" indent="-176213" eaLnBrk="1" hangingPunct="1"/>
              <a:r>
                <a:rPr lang="en-US" altLang="en-US" sz="1800" dirty="0" smtClean="0"/>
                <a:t>Institutional building: setting up office, recruiting staff, ICT, preparing the budget, etc. </a:t>
              </a:r>
              <a:endParaRPr lang="en-GB" altLang="en-US" sz="1800" dirty="0" smtClean="0"/>
            </a:p>
          </p:txBody>
        </p:sp>
      </p:grpSp>
      <p:sp>
        <p:nvSpPr>
          <p:cNvPr id="4" name="TextBox 3"/>
          <p:cNvSpPr txBox="1"/>
          <p:nvPr/>
        </p:nvSpPr>
        <p:spPr>
          <a:xfrm>
            <a:off x="107504" y="6453336"/>
            <a:ext cx="8928992" cy="400110"/>
          </a:xfrm>
          <a:prstGeom prst="rect">
            <a:avLst/>
          </a:prstGeom>
          <a:noFill/>
        </p:spPr>
        <p:txBody>
          <a:bodyPr wrap="square" rtlCol="0">
            <a:spAutoFit/>
          </a:bodyPr>
          <a:lstStyle/>
          <a:p>
            <a:r>
              <a:rPr lang="en-ZA" sz="1000" dirty="0">
                <a:latin typeface="Arial" panose="020B0604020202020204" pitchFamily="34" charset="0"/>
                <a:cs typeface="Arial" panose="020B0604020202020204" pitchFamily="34" charset="0"/>
              </a:rPr>
              <a:t>UNCTAD. (2013</a:t>
            </a:r>
            <a:r>
              <a:rPr lang="en-ZA" sz="1000" i="1" dirty="0">
                <a:latin typeface="Arial" panose="020B0604020202020204" pitchFamily="34" charset="0"/>
                <a:cs typeface="Arial" panose="020B0604020202020204" pitchFamily="34" charset="0"/>
              </a:rPr>
              <a:t>). Prioritization and resource allocation as a tool for agency effectiveness</a:t>
            </a:r>
            <a:r>
              <a:rPr lang="en-ZA" sz="1000" dirty="0">
                <a:latin typeface="Arial" panose="020B0604020202020204" pitchFamily="34" charset="0"/>
                <a:cs typeface="Arial" panose="020B0604020202020204" pitchFamily="34" charset="0"/>
              </a:rPr>
              <a:t>. Intergovernmental Group of Experts on Competition Law and Policy Thirteenth Session Geneva, 8–12 July 2013. Retrieved July 23, 2015, from http://unctad.org/meetings/en/SessionalDocuments/ciclpd20_en.pdf.</a:t>
            </a:r>
          </a:p>
        </p:txBody>
      </p:sp>
      <p:pic>
        <p:nvPicPr>
          <p:cNvPr id="11" name="Picture 5" descr="NaCC Logo-01.jpg"/>
          <p:cNvPicPr>
            <a:picLocks noChangeAspect="1" noChangeArrowheads="1"/>
          </p:cNvPicPr>
          <p:nvPr/>
        </p:nvPicPr>
        <p:blipFill>
          <a:blip r:embed="rId3" cstate="print"/>
          <a:srcRect l="21423" t="11240" r="22314" b="48300"/>
          <a:stretch>
            <a:fillRect/>
          </a:stretch>
        </p:blipFill>
        <p:spPr bwMode="auto">
          <a:xfrm>
            <a:off x="7092280" y="5733256"/>
            <a:ext cx="1800200" cy="416208"/>
          </a:xfrm>
          <a:prstGeom prst="rect">
            <a:avLst/>
          </a:prstGeom>
          <a:noFill/>
          <a:ln w="9525">
            <a:noFill/>
            <a:miter lim="800000"/>
            <a:headEnd/>
            <a:tailEnd/>
          </a:ln>
        </p:spPr>
      </p:pic>
    </p:spTree>
    <p:extLst>
      <p:ext uri="{BB962C8B-B14F-4D97-AF65-F5344CB8AC3E}">
        <p14:creationId xmlns:p14="http://schemas.microsoft.com/office/powerpoint/2010/main" val="9094691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o7Y2tLjW068bwAuiXqsU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BFeqRDQEy0SBI6gsBkFfY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BFeqRDQEy0SBI6gsBkFfY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wo7Y2tLjW068bwAuiXqs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BFeqRDQEy0SBI6gsBkFfY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wo7Y2tLjW068bwAuiXqsU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BFeqRDQEy0SBI6gsBkFfY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BFeqRDQEy0SBI6gsBkFfY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BFeqRDQEy0SBI6gsBkFfY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FeqRDQEy0SBI6gsBkFfY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wo7Y2tLjW068bwAuiXqsU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BFeqRDQEy0SBI6gsBkFfY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an.hiBby9kynX7b8XKQ8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UO8yXz9lky5M9tf2mPnB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9hOh.RrCfkKKKe1lnHhmXQ"/>
</p:tagLst>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2247</TotalTime>
  <Words>1685</Words>
  <Application>Microsoft Office PowerPoint</Application>
  <PresentationFormat>On-screen Show (4:3)</PresentationFormat>
  <Paragraphs>326</Paragraphs>
  <Slides>20</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Microsoft ClipArt Gallery</vt:lpstr>
      <vt:lpstr>  </vt:lpstr>
      <vt:lpstr>Introduction</vt:lpstr>
      <vt:lpstr>Organizational structure</vt:lpstr>
      <vt:lpstr>Strategy Evolution – Continuity and Change</vt:lpstr>
      <vt:lpstr>Overview of the Strategic Planning Framework and Process </vt:lpstr>
      <vt:lpstr>Strategy Map 2015- 2010</vt:lpstr>
      <vt:lpstr>Monitoring, Evaluation and Reporting</vt:lpstr>
      <vt:lpstr>Monitoring, Evaluation and Reporting</vt:lpstr>
      <vt:lpstr>A Note on the Life Cycle of a Competition Agency</vt:lpstr>
      <vt:lpstr>A Note on the Organisational Life Cycle</vt:lpstr>
      <vt:lpstr>Current situation</vt:lpstr>
      <vt:lpstr>Situational Analysis </vt:lpstr>
      <vt:lpstr>Situational Analysis</vt:lpstr>
      <vt:lpstr>Situational Analysis</vt:lpstr>
      <vt:lpstr>Situational Analysis</vt:lpstr>
      <vt:lpstr>Situational Analysis</vt:lpstr>
      <vt:lpstr>National Competition Policy (NCP)</vt:lpstr>
      <vt:lpstr>Review of the Competition Act </vt:lpstr>
      <vt:lpstr>Review of the Competition Act cont’d</vt:lpstr>
      <vt:lpstr>    ________________________________________________________________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ghjlg</dc:title>
  <dc:creator>taimia</dc:creator>
  <cp:lastModifiedBy>CA Admin</cp:lastModifiedBy>
  <cp:revision>176</cp:revision>
  <dcterms:created xsi:type="dcterms:W3CDTF">2012-09-23T15:45:26Z</dcterms:created>
  <dcterms:modified xsi:type="dcterms:W3CDTF">2016-03-11T06:59:04Z</dcterms:modified>
</cp:coreProperties>
</file>