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821" r:id="rId2"/>
  </p:sldMasterIdLst>
  <p:notesMasterIdLst>
    <p:notesMasterId r:id="rId20"/>
  </p:notesMasterIdLst>
  <p:handoutMasterIdLst>
    <p:handoutMasterId r:id="rId21"/>
  </p:handoutMasterIdLst>
  <p:sldIdLst>
    <p:sldId id="668" r:id="rId3"/>
    <p:sldId id="607" r:id="rId4"/>
    <p:sldId id="634" r:id="rId5"/>
    <p:sldId id="669" r:id="rId6"/>
    <p:sldId id="653" r:id="rId7"/>
    <p:sldId id="672" r:id="rId8"/>
    <p:sldId id="655" r:id="rId9"/>
    <p:sldId id="674" r:id="rId10"/>
    <p:sldId id="656" r:id="rId11"/>
    <p:sldId id="677" r:id="rId12"/>
    <p:sldId id="678" r:id="rId13"/>
    <p:sldId id="679" r:id="rId14"/>
    <p:sldId id="675" r:id="rId15"/>
    <p:sldId id="676" r:id="rId16"/>
    <p:sldId id="670" r:id="rId17"/>
    <p:sldId id="671" r:id="rId18"/>
    <p:sldId id="667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  <a:srgbClr val="66CCFF"/>
    <a:srgbClr val="00007D"/>
    <a:srgbClr val="33CCFF"/>
    <a:srgbClr val="004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564" autoAdjust="0"/>
  </p:normalViewPr>
  <p:slideViewPr>
    <p:cSldViewPr>
      <p:cViewPr>
        <p:scale>
          <a:sx n="75" d="100"/>
          <a:sy n="75" d="100"/>
        </p:scale>
        <p:origin x="-1416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790" y="-108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4F72AB46-5AF4-48AC-B240-7DABDC85E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90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16425"/>
            <a:ext cx="5605462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0" tIns="46961" rIns="93920" bIns="46961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9A04A4C9-24D3-4178-9C3E-C0C189FA2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79707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04A4C9-24D3-4178-9C3E-C0C189FA2C9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04A4C9-24D3-4178-9C3E-C0C189FA2C9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516B6-7404-45EB-BE5E-F7A4CF5E82AA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 algn="r">
              <a:defRPr b="1"/>
            </a:lvl1pPr>
          </a:lstStyle>
          <a:p>
            <a:pPr>
              <a:defRPr/>
            </a:pPr>
            <a:r>
              <a:rPr lang="en-US"/>
              <a:t>Mergers &amp; Monopolies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EBDD3-DA21-45AE-95A8-651B0623081F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4628D-5C8D-4A8D-8FBA-96203339C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C7A57-6FA9-4493-AAA7-541D2F0354DC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2926-0446-4251-8D6C-83BEB256D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277813"/>
            <a:ext cx="203835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77813"/>
            <a:ext cx="596265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504F9-8ECA-4C91-A494-3E306F4F0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CED2F-AB82-41B1-8BEA-00F0B2D95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F8A87-A333-4590-90E4-819FE1EDF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3559E-D511-4949-B2EA-47A4A31E8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DEBD-C054-44DA-8483-88F821932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B87AE-5C80-4BB0-90D2-6115A338B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63EC4-1E2F-4DBF-8C22-5C2734BBB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1214422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151BE-C725-4A13-9336-2B4F359CC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B8DF2-3DB7-4EFE-8895-604DFCB6C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5715B-CFE0-49C5-935C-F105842E3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10DB6-696B-4240-B0E9-7109BA3AF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377F-227E-4267-9424-80886F283A4C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91CCC-721F-4B45-9B78-91F0992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4908D-9272-46EF-9550-8F7D6FEF445F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64C9A-4D15-40DB-A9A7-EBAF5A36E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5E2DF-1B35-4CB2-A8FB-AB46A0643215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C8618-6233-4B6A-9A68-DA40044F9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497D-D31B-4095-AD25-84F7D2CD34F8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3424A-A7E7-43D4-B1AC-B1195744B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3439B-580A-4046-9219-6EE4C5BAC2A9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29F5-D560-43B4-B298-EEEF534B7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435EA-EAE4-4E5F-B2DA-2571C6DA6FED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E408E-2BDE-4F05-832B-589B0E363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Document 23"/>
          <p:cNvSpPr/>
          <p:nvPr userDrawn="1"/>
        </p:nvSpPr>
        <p:spPr>
          <a:xfrm>
            <a:off x="0" y="0"/>
            <a:ext cx="9144000" cy="1428750"/>
          </a:xfrm>
          <a:prstGeom prst="flowChartDocumen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4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1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711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5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3344863"/>
            <a:ext cx="7620000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77813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628775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56325" y="501332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F6C5A54F-6586-4576-9508-5A8A32B8F8B7}" type="datetime1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715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946A278D-8D02-45B1-B757-1C0E127C5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2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981200" y="1447800"/>
            <a:ext cx="71628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Line 14"/>
          <p:cNvSpPr>
            <a:spLocks noChangeShapeType="1"/>
          </p:cNvSpPr>
          <p:nvPr/>
        </p:nvSpPr>
        <p:spPr bwMode="auto">
          <a:xfrm>
            <a:off x="7705725" y="6524625"/>
            <a:ext cx="0" cy="14446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6" name="Group 16"/>
          <p:cNvGrpSpPr>
            <a:grpSpLocks noChangeAspect="1"/>
          </p:cNvGrpSpPr>
          <p:nvPr/>
        </p:nvGrpSpPr>
        <p:grpSpPr bwMode="auto">
          <a:xfrm>
            <a:off x="-112896650" y="-114490500"/>
            <a:ext cx="233760963" cy="234140375"/>
            <a:chOff x="-71759" y="-72923"/>
            <a:chExt cx="147251" cy="147490"/>
          </a:xfrm>
        </p:grpSpPr>
        <p:sp>
          <p:nvSpPr>
            <p:cNvPr id="1037" name="AutoShape 15"/>
            <p:cNvSpPr>
              <a:spLocks noChangeAspect="1" noChangeArrowheads="1" noTextEdit="1"/>
            </p:cNvSpPr>
            <p:nvPr userDrawn="1"/>
          </p:nvSpPr>
          <p:spPr bwMode="auto">
            <a:xfrm>
              <a:off x="4241" y="3203"/>
              <a:ext cx="608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Rectangle 17"/>
            <p:cNvSpPr>
              <a:spLocks noChangeArrowheads="1"/>
            </p:cNvSpPr>
            <p:nvPr userDrawn="1"/>
          </p:nvSpPr>
          <p:spPr bwMode="auto">
            <a:xfrm>
              <a:off x="75491" y="74566"/>
              <a:ext cx="1" cy="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Times" pitchFamily="18" charset="0"/>
                </a:rPr>
                <a:t>a</a:t>
              </a:r>
              <a:endParaRPr lang="en-US"/>
            </a:p>
          </p:txBody>
        </p:sp>
        <p:sp>
          <p:nvSpPr>
            <p:cNvPr id="1039" name="Line 18"/>
            <p:cNvSpPr>
              <a:spLocks noChangeShapeType="1"/>
            </p:cNvSpPr>
            <p:nvPr userDrawn="1"/>
          </p:nvSpPr>
          <p:spPr bwMode="auto">
            <a:xfrm>
              <a:off x="-71759" y="-72923"/>
              <a:ext cx="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Rectangle 19"/>
            <p:cNvSpPr>
              <a:spLocks noChangeArrowheads="1"/>
            </p:cNvSpPr>
            <p:nvPr userDrawn="1"/>
          </p:nvSpPr>
          <p:spPr bwMode="auto">
            <a:xfrm>
              <a:off x="75491" y="74566"/>
              <a:ext cx="1" cy="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Bradley Hand ITC TT-Bold"/>
                </a:rPr>
                <a:t>a</a:t>
              </a:r>
              <a:endParaRPr lang="en-US"/>
            </a:p>
          </p:txBody>
        </p:sp>
        <p:sp>
          <p:nvSpPr>
            <p:cNvPr id="1041" name="Line 20"/>
            <p:cNvSpPr>
              <a:spLocks noChangeShapeType="1"/>
            </p:cNvSpPr>
            <p:nvPr userDrawn="1"/>
          </p:nvSpPr>
          <p:spPr bwMode="auto">
            <a:xfrm>
              <a:off x="-71759" y="-72923"/>
              <a:ext cx="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Rectangle 21"/>
            <p:cNvSpPr>
              <a:spLocks noChangeArrowheads="1"/>
            </p:cNvSpPr>
            <p:nvPr userDrawn="1"/>
          </p:nvSpPr>
          <p:spPr bwMode="auto">
            <a:xfrm>
              <a:off x="75491" y="74566"/>
              <a:ext cx="1" cy="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Times" pitchFamily="18" charset="0"/>
                </a:rPr>
                <a:t>a</a:t>
              </a:r>
              <a:endParaRPr lang="en-US"/>
            </a:p>
          </p:txBody>
        </p:sp>
        <p:sp>
          <p:nvSpPr>
            <p:cNvPr id="1043" name="Line 22"/>
            <p:cNvSpPr>
              <a:spLocks noChangeShapeType="1"/>
            </p:cNvSpPr>
            <p:nvPr userDrawn="1"/>
          </p:nvSpPr>
          <p:spPr bwMode="auto">
            <a:xfrm>
              <a:off x="-71759" y="-72923"/>
              <a:ext cx="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Rectangle 25"/>
            <p:cNvSpPr>
              <a:spLocks noChangeArrowheads="1"/>
            </p:cNvSpPr>
            <p:nvPr userDrawn="1"/>
          </p:nvSpPr>
          <p:spPr bwMode="auto">
            <a:xfrm>
              <a:off x="4450" y="3355"/>
              <a:ext cx="3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sz="200">
                <a:solidFill>
                  <a:srgbClr val="004074"/>
                </a:solidFill>
                <a:latin typeface="Bradley Hand ITC TT-Bold"/>
              </a:endParaRPr>
            </a:p>
            <a:p>
              <a:r>
                <a:rPr lang="en-US" sz="700">
                  <a:solidFill>
                    <a:srgbClr val="004074"/>
                  </a:solidFill>
                  <a:latin typeface="Bradley Hand ITC TT-Bold"/>
                </a:rPr>
                <a:t>presentations</a:t>
              </a: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2" r:id="rId1"/>
    <p:sldLayoutId id="2147484753" r:id="rId2"/>
    <p:sldLayoutId id="2147484733" r:id="rId3"/>
    <p:sldLayoutId id="2147484734" r:id="rId4"/>
    <p:sldLayoutId id="2147484735" r:id="rId5"/>
    <p:sldLayoutId id="2147484736" r:id="rId6"/>
    <p:sldLayoutId id="2147484737" r:id="rId7"/>
    <p:sldLayoutId id="2147484754" r:id="rId8"/>
    <p:sldLayoutId id="2147484738" r:id="rId9"/>
    <p:sldLayoutId id="2147484739" r:id="rId10"/>
    <p:sldLayoutId id="2147484740" r:id="rId11"/>
    <p:sldLayoutId id="214748475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GillSans ExtraBold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GillSans ExtraBold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GillSans ExtraBold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GillSans ExtraBol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GillSans ExtraBol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GillSans ExtraBol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GillSans ExtraBol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rgbClr val="00007D"/>
          </a:solidFill>
          <a:latin typeface="GillSans ExtraBold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1A222E-C9FB-4B7A-972D-791F4FEB4738}" type="datetimeFigureOut">
              <a:rPr lang="en-US"/>
              <a:pPr>
                <a:defRPr/>
              </a:pPr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97B369-B989-4EF9-8ABA-3C37BF6BC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ctrTitle"/>
          </p:nvPr>
        </p:nvSpPr>
        <p:spPr>
          <a:xfrm>
            <a:off x="628650" y="3657600"/>
            <a:ext cx="7697788" cy="2914672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Control of Mergers and Monopolies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National Stakeholder Conference</a:t>
            </a:r>
            <a:br>
              <a:rPr lang="en-US" sz="2400" b="1" dirty="0" smtClean="0"/>
            </a:br>
            <a:r>
              <a:rPr lang="en-US" sz="2400" b="1" dirty="0" smtClean="0"/>
              <a:t>GICC</a:t>
            </a:r>
            <a:br>
              <a:rPr lang="en-US" sz="2400" b="1" dirty="0" smtClean="0"/>
            </a:br>
            <a:r>
              <a:rPr lang="en-US" sz="2400" b="1" dirty="0" smtClean="0"/>
              <a:t>15 March, 2012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Innocent </a:t>
            </a:r>
            <a:r>
              <a:rPr lang="en-US" sz="2400" b="1" dirty="0" err="1" smtClean="0"/>
              <a:t>Molalapata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pic>
        <p:nvPicPr>
          <p:cNvPr id="7171" name="Picture 7" descr="C:\Documents and Settings\kro46759\Desktop\TURQUISEbann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40313"/>
            <a:ext cx="9144000" cy="74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5" descr="CA logo landscap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06650" y="1500188"/>
            <a:ext cx="4300538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D01D8965-50DD-4612-A572-25B1FC73DB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357167"/>
            <a:ext cx="7402513" cy="78581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cap="small" dirty="0" smtClean="0">
                <a:solidFill>
                  <a:schemeClr val="tx1"/>
                </a:solidFill>
              </a:rPr>
              <a:t>Merger Determinations II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014912"/>
          </a:xfrm>
        </p:spPr>
        <p:txBody>
          <a:bodyPr/>
          <a:lstStyle/>
          <a:p>
            <a:pPr eaLnBrk="1" hangingPunct="1"/>
            <a:r>
              <a:rPr lang="en-US" sz="2000" dirty="0" smtClean="0">
                <a:cs typeface="Arial" pitchFamily="34" charset="0"/>
              </a:rPr>
              <a:t>The Authority has made determinations on the following mergers to date</a:t>
            </a:r>
            <a:r>
              <a:rPr lang="en-US" sz="1900" dirty="0" smtClean="0">
                <a:cs typeface="Arial" pitchFamily="34" charset="0"/>
              </a:rPr>
              <a:t>:-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7450" y="2349500"/>
          <a:ext cx="6768752" cy="330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192688"/>
              </a:tblGrid>
              <a:tr h="370651">
                <a:tc>
                  <a:txBody>
                    <a:bodyPr/>
                    <a:lstStyle/>
                    <a:p>
                      <a:r>
                        <a:rPr lang="en-US" sz="1800" cap="small" baseline="0" dirty="0" smtClean="0"/>
                        <a:t>No.</a:t>
                      </a:r>
                      <a:endParaRPr lang="en-US" sz="1800" cap="small" baseline="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cap="small" baseline="0" dirty="0" smtClean="0"/>
                        <a:t>Mergers &amp; Acquisitions</a:t>
                      </a:r>
                      <a:endParaRPr lang="en-US" sz="1800" cap="small" baseline="0" dirty="0"/>
                    </a:p>
                  </a:txBody>
                  <a:tcPr marL="91433" marR="91433" marT="45697" marB="45697"/>
                </a:tc>
              </a:tr>
              <a:tr h="6400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Merger between Marsh</a:t>
                      </a:r>
                      <a:r>
                        <a:rPr lang="en-US" sz="1800" baseline="0" dirty="0" smtClean="0"/>
                        <a:t> Botswana and Alexander Forbes Risk Management Services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6400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Conversion of shares in </a:t>
                      </a:r>
                      <a:r>
                        <a:rPr lang="en-US" sz="1800" dirty="0" err="1" smtClean="0"/>
                        <a:t>AfriSam</a:t>
                      </a:r>
                      <a:r>
                        <a:rPr lang="en-US" sz="1800" dirty="0" smtClean="0"/>
                        <a:t> Consortium by Government</a:t>
                      </a:r>
                      <a:r>
                        <a:rPr lang="en-US" sz="1800" baseline="0" dirty="0" smtClean="0"/>
                        <a:t> Employees Pension Fund (SA)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3706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Acquisition of </a:t>
                      </a:r>
                      <a:r>
                        <a:rPr lang="en-US" sz="1800" baseline="0" dirty="0" smtClean="0"/>
                        <a:t>Defy Botswana by Defy South Africa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3706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Acquisition of shares in CA Sales by PSG Financial Services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6400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Acquisition</a:t>
                      </a:r>
                      <a:r>
                        <a:rPr lang="en-US" sz="1800" baseline="0" dirty="0" smtClean="0"/>
                        <a:t> of Trojan Security and Facilities Management Group by G4S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1FE0422E-855D-4C38-976C-4C34E4BEEE0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85729"/>
            <a:ext cx="7402513" cy="85725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cap="small" dirty="0" smtClean="0">
                <a:solidFill>
                  <a:schemeClr val="tx1"/>
                </a:solidFill>
              </a:rPr>
              <a:t>Merger Determinations III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014912"/>
          </a:xfrm>
        </p:spPr>
        <p:txBody>
          <a:bodyPr/>
          <a:lstStyle/>
          <a:p>
            <a:pPr eaLnBrk="1" hangingPunct="1"/>
            <a:endParaRPr lang="en-US" sz="1900" dirty="0" smtClean="0"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7450" y="2349500"/>
          <a:ext cx="6768752" cy="1650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192688"/>
              </a:tblGrid>
              <a:tr h="370651">
                <a:tc>
                  <a:txBody>
                    <a:bodyPr/>
                    <a:lstStyle/>
                    <a:p>
                      <a:endParaRPr lang="en-US" sz="1800" cap="small" baseline="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cap="small" baseline="0" dirty="0" smtClean="0"/>
                        <a:t>Mergers &amp; Acquisitions</a:t>
                      </a:r>
                      <a:endParaRPr lang="en-US" sz="1800" cap="small" baseline="0" dirty="0"/>
                    </a:p>
                  </a:txBody>
                  <a:tcPr marL="91433" marR="91433" marT="45697" marB="45697"/>
                </a:tc>
              </a:tr>
              <a:tr h="639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Acquisition</a:t>
                      </a:r>
                      <a:r>
                        <a:rPr lang="en-US" sz="1800" baseline="0" dirty="0" smtClean="0"/>
                        <a:t> of Puma Energy Botswana (LPG division) by </a:t>
                      </a:r>
                      <a:r>
                        <a:rPr lang="en-US" sz="1800" baseline="0" dirty="0" err="1" smtClean="0"/>
                        <a:t>Easigas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639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Merger between </a:t>
                      </a:r>
                      <a:r>
                        <a:rPr lang="en-US" sz="1800" dirty="0" err="1" smtClean="0"/>
                        <a:t>Bokomo</a:t>
                      </a:r>
                      <a:r>
                        <a:rPr lang="en-US" sz="1800" dirty="0" smtClean="0"/>
                        <a:t> and</a:t>
                      </a:r>
                      <a:r>
                        <a:rPr lang="en-US" sz="1800" baseline="0" dirty="0" smtClean="0"/>
                        <a:t> Irvine’s Botswana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138D7949-915E-4901-810A-2CC28FA9EA8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142852"/>
            <a:ext cx="74025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cap="small" dirty="0" smtClean="0">
                <a:solidFill>
                  <a:schemeClr val="tx1"/>
                </a:solidFill>
              </a:rPr>
              <a:t>Merger Determinations IV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014912"/>
          </a:xfrm>
        </p:spPr>
        <p:txBody>
          <a:bodyPr/>
          <a:lstStyle/>
          <a:p>
            <a:pPr eaLnBrk="1" hangingPunct="1"/>
            <a:r>
              <a:rPr lang="en-US" sz="2000" smtClean="0">
                <a:cs typeface="Arial" pitchFamily="34" charset="0"/>
              </a:rPr>
              <a:t>The Authority has received the following notified mergers to date</a:t>
            </a:r>
            <a:r>
              <a:rPr lang="en-US" sz="1900" smtClean="0">
                <a:cs typeface="Arial" pitchFamily="34" charset="0"/>
              </a:rPr>
              <a:t>:-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7450" y="2060575"/>
          <a:ext cx="6768752" cy="4210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192688"/>
              </a:tblGrid>
              <a:tr h="370651">
                <a:tc>
                  <a:txBody>
                    <a:bodyPr/>
                    <a:lstStyle/>
                    <a:p>
                      <a:endParaRPr lang="en-US" sz="1800" cap="small" baseline="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cap="small" baseline="0" dirty="0" smtClean="0"/>
                        <a:t>Mergers &amp; Acquisitions</a:t>
                      </a:r>
                      <a:endParaRPr lang="en-US" sz="1800" cap="small" baseline="0" dirty="0"/>
                    </a:p>
                  </a:txBody>
                  <a:tcPr marL="91433" marR="91433" marT="45697" marB="45697"/>
                </a:tc>
              </a:tr>
              <a:tr h="639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Transunion Netherlands &amp; Credit Reference Bureau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639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Steinhoff Int’l holdings &amp; KAP Int’l holdings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639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Steinhoff Int’l holdings &amp; JD group limited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639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Johnson Crane Hire &amp; </a:t>
                      </a:r>
                      <a:r>
                        <a:rPr lang="en-US" sz="1800" dirty="0" err="1" smtClean="0"/>
                        <a:t>Gamlath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Ralalage</a:t>
                      </a:r>
                      <a:r>
                        <a:rPr lang="en-US" sz="1800" baseline="0" dirty="0" smtClean="0"/>
                        <a:t> Kumara </a:t>
                      </a:r>
                      <a:r>
                        <a:rPr lang="en-US" sz="1800" baseline="0" dirty="0" err="1" smtClean="0"/>
                        <a:t>Senarathne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639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Imperial Holdings &amp; Transport Holdings Limited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  <a:tr h="639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Manuli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fluiconnecto</a:t>
                      </a:r>
                      <a:r>
                        <a:rPr lang="en-US" sz="1800" baseline="0" dirty="0" smtClean="0"/>
                        <a:t> holdings &amp; Fluid Systems Botswana &amp; Fluid Systems North</a:t>
                      </a:r>
                      <a:endParaRPr lang="en-US" sz="1800" dirty="0"/>
                    </a:p>
                  </a:txBody>
                  <a:tcPr marL="91433" marR="91433" marT="45697" marB="4569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094A8AD8-1646-46B5-836E-6FE0DF40719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42938" y="1428750"/>
            <a:ext cx="8105775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 smtClean="0"/>
              <a:t>Expectations from stakeholders is as follows:-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To receive their views on any matters of a competition nature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To seek their views on whether proposed mergers may create a potential dominating or monopoly enterprise at horizontal or vertical level</a:t>
            </a:r>
          </a:p>
          <a:p>
            <a:pPr marL="1257300" lvl="2" indent="-342900" algn="just">
              <a:spcBef>
                <a:spcPct val="50000"/>
              </a:spcBef>
              <a:defRPr/>
            </a:pPr>
            <a:r>
              <a:rPr lang="en-US" sz="2000" dirty="0" smtClean="0"/>
              <a:t> 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Seek receive their views on whether there are any public interest, such as employment, export promotion, citizen empowerment, service delivery, small business linkages,  etc</a:t>
            </a:r>
          </a:p>
          <a:p>
            <a:pPr marL="342900" indent="-342900" algn="just">
              <a:spcBef>
                <a:spcPct val="50000"/>
              </a:spcBef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6319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Role of Stakeholders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094A8AD8-1646-46B5-836E-6FE0DF40719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42938" y="1571612"/>
            <a:ext cx="810577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To solicit their views on the past conduct of the merging parties and extent to which they may have history of exploiting customers and consumers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To seek views on the overall structure and characteristics of the particular market and how, if any, existing policies affect business entry, and development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Any other matters with a bearing on competition and market developments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 smtClean="0"/>
              <a:t>The Authority appeals to stakeholders to take heed of time constraints as the statutory timelines for assessment of mergers by the Authority is 30 days.</a:t>
            </a:r>
          </a:p>
          <a:p>
            <a:pPr lvl="2" algn="just">
              <a:spcBef>
                <a:spcPct val="50000"/>
              </a:spcBef>
              <a:defRPr/>
            </a:pPr>
            <a:r>
              <a:rPr lang="en-US" sz="2000" dirty="0" smtClean="0"/>
              <a:t> </a:t>
            </a:r>
          </a:p>
          <a:p>
            <a:pPr marL="342900" indent="-342900" algn="just">
              <a:spcBef>
                <a:spcPct val="50000"/>
              </a:spcBef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6319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Role of Stakeholders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B49B6FD6-18EA-4584-851B-6DAFF55F2D8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428625"/>
            <a:ext cx="74025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cap="small" dirty="0" smtClean="0"/>
              <a:t>Challenges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1" y="1142984"/>
            <a:ext cx="8286808" cy="5429266"/>
          </a:xfrm>
        </p:spPr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Lack of relevant statistics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1800" dirty="0" smtClean="0"/>
              <a:t>Market shares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Lack of adequate and timely feedback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Absence of sector regulators in certain key sectors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Competition Authority’s role in the economy is yet to be understood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Some stakeholders are not sure whether their submissions will be treated with confidence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The subject matter may appear complex to some as they don’t know what to submit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B49B6FD6-18EA-4584-851B-6DAFF55F2D8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428625"/>
            <a:ext cx="74025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cap="small" dirty="0" smtClean="0"/>
              <a:t>Conclusion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5286390"/>
          </a:xfrm>
        </p:spPr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The Authority undertakes:</a:t>
            </a:r>
          </a:p>
          <a:p>
            <a:pPr eaLnBrk="1" hangingPunct="1"/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To maintain best international practices in the investigation and assessment process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To ensure professionalism at all times in merger processes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To make decisions in the interest of the Botswana economy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To assure respondents of confidentiality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To continue to take consultative approach on all its merger and takeover reviews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9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7" descr="C:\Documents and Settings\kro46759\Desktop\TURQUISEbann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51288"/>
            <a:ext cx="9144000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85918" y="3000373"/>
            <a:ext cx="6286543" cy="14763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ct val="50000"/>
              </a:spcBef>
              <a:buClr>
                <a:srgbClr val="F87600"/>
              </a:buClr>
              <a:buSzPct val="90000"/>
              <a:buFont typeface="Symbol" pitchFamily="18" charset="2"/>
              <a:buNone/>
              <a:defRPr/>
            </a:pPr>
            <a:endParaRPr lang="en-GB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Bef>
                <a:spcPct val="50000"/>
              </a:spcBef>
              <a:buClr>
                <a:srgbClr val="F87600"/>
              </a:buClr>
              <a:buSzPct val="90000"/>
              <a:buFont typeface="Symbol" pitchFamily="18" charset="2"/>
              <a:buNone/>
              <a:defRPr/>
            </a:pPr>
            <a:r>
              <a:rPr lang="en-GB" sz="2400" dirty="0" smtClean="0"/>
              <a:t>Thank you</a:t>
            </a:r>
          </a:p>
          <a:p>
            <a:pPr algn="ctr">
              <a:spcBef>
                <a:spcPct val="50000"/>
              </a:spcBef>
              <a:buClr>
                <a:srgbClr val="F87600"/>
              </a:buClr>
              <a:buSzPct val="90000"/>
              <a:defRPr/>
            </a:pPr>
            <a:r>
              <a:rPr lang="en-US" sz="2400" dirty="0" smtClean="0"/>
              <a:t>Email: competitionauthority@gmail.com </a:t>
            </a:r>
          </a:p>
          <a:p>
            <a:pPr algn="ctr">
              <a:spcBef>
                <a:spcPct val="50000"/>
              </a:spcBef>
              <a:buClr>
                <a:srgbClr val="F87600"/>
              </a:buClr>
              <a:buSzPct val="90000"/>
              <a:buFont typeface="Symbol" pitchFamily="18" charset="2"/>
              <a:buNone/>
              <a:defRPr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484" name="Picture 5" descr="CA logo landscap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0363" y="1357298"/>
            <a:ext cx="614203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63" y="428625"/>
            <a:ext cx="6715125" cy="785813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b="1" cap="small" dirty="0" smtClean="0"/>
              <a:t>Contents</a:t>
            </a:r>
            <a:endParaRPr lang="en-GB" b="1" cap="small" dirty="0" smtClean="0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571500" y="1643063"/>
            <a:ext cx="8143875" cy="459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defRPr/>
            </a:pPr>
            <a:r>
              <a:rPr lang="en-US" sz="2000" kern="0" dirty="0">
                <a:solidFill>
                  <a:srgbClr val="00007D"/>
                </a:solidFill>
                <a:latin typeface="+mn-lt"/>
              </a:rPr>
              <a:t>	</a:t>
            </a:r>
            <a:endParaRPr lang="en-US" sz="2000" b="1" kern="0" dirty="0">
              <a:solidFill>
                <a:srgbClr val="00007D"/>
              </a:solidFill>
              <a:latin typeface="+mn-lt"/>
            </a:endParaRP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en-US" sz="2000" kern="0" dirty="0" smtClean="0">
                <a:solidFill>
                  <a:srgbClr val="00007D"/>
                </a:solidFill>
                <a:latin typeface="+mn-lt"/>
              </a:rPr>
              <a:t>Introduction</a:t>
            </a: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en-US" sz="2000" kern="0" dirty="0" smtClean="0">
                <a:solidFill>
                  <a:srgbClr val="00007D"/>
                </a:solidFill>
                <a:latin typeface="+mn-lt"/>
              </a:rPr>
              <a:t>Why Intervene in Mergers?</a:t>
            </a: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en-US" sz="2000" kern="0" dirty="0" smtClean="0">
                <a:solidFill>
                  <a:srgbClr val="00007D"/>
                </a:solidFill>
                <a:latin typeface="+mn-lt"/>
              </a:rPr>
              <a:t>The Merger Process</a:t>
            </a: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en-US" sz="2000" kern="0" dirty="0" smtClean="0">
                <a:solidFill>
                  <a:srgbClr val="00007D"/>
                </a:solidFill>
                <a:latin typeface="+mn-lt"/>
              </a:rPr>
              <a:t>Merger Determinations</a:t>
            </a:r>
            <a:endParaRPr lang="en-US" sz="2000" kern="0" dirty="0">
              <a:solidFill>
                <a:srgbClr val="00007D"/>
              </a:solidFill>
              <a:latin typeface="+mn-lt"/>
            </a:endParaRP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en-US" sz="2000" kern="0" dirty="0" smtClean="0">
                <a:solidFill>
                  <a:srgbClr val="00007D"/>
                </a:solidFill>
              </a:rPr>
              <a:t>Role of Stakeholders</a:t>
            </a: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en-US" sz="2000" kern="0" dirty="0" smtClean="0">
                <a:solidFill>
                  <a:srgbClr val="00007D"/>
                </a:solidFill>
                <a:latin typeface="+mn-lt"/>
              </a:rPr>
              <a:t>Challenges</a:t>
            </a:r>
            <a:endParaRPr lang="en-US" sz="2000" kern="0" dirty="0">
              <a:solidFill>
                <a:srgbClr val="00007D"/>
              </a:solidFill>
              <a:latin typeface="+mn-lt"/>
            </a:endParaRP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en-US" sz="2000" kern="0" dirty="0" smtClean="0">
                <a:solidFill>
                  <a:srgbClr val="00007D"/>
                </a:solidFill>
                <a:latin typeface="+mn-lt"/>
              </a:rPr>
              <a:t>Conclusion</a:t>
            </a:r>
            <a:endParaRPr lang="en-US" sz="2000" kern="0" dirty="0">
              <a:solidFill>
                <a:srgbClr val="00007D"/>
              </a:solidFill>
              <a:latin typeface="+mn-lt"/>
            </a:endParaRPr>
          </a:p>
          <a:p>
            <a:pPr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defRPr/>
            </a:pPr>
            <a:endParaRPr lang="en-US" sz="2000" kern="0" dirty="0">
              <a:solidFill>
                <a:srgbClr val="00007D"/>
              </a:solidFill>
              <a:latin typeface="+mn-lt"/>
            </a:endParaRP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defRPr/>
            </a:pPr>
            <a:endParaRPr lang="en-US" sz="2800" kern="0" dirty="0">
              <a:solidFill>
                <a:srgbClr val="00007D"/>
              </a:solidFill>
              <a:latin typeface="+mn-lt"/>
            </a:endParaRPr>
          </a:p>
          <a:p>
            <a:pPr marL="914400" indent="-914400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20000"/>
              <a:buFont typeface="+mj-lt"/>
              <a:buAutoNum type="arabicPeriod"/>
              <a:defRPr/>
            </a:pPr>
            <a:endParaRPr lang="en-US" sz="2800" kern="0" dirty="0">
              <a:solidFill>
                <a:srgbClr val="00007D"/>
              </a:solidFill>
              <a:latin typeface="+mn-lt"/>
            </a:endParaRPr>
          </a:p>
        </p:txBody>
      </p:sp>
      <p:sp>
        <p:nvSpPr>
          <p:cNvPr id="8196" name="Slide Number Placeholder 2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CCE92A54-D8EF-41AA-BD14-1821A45324F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55151959-CFB9-47F7-A243-70F786B6EE9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42938" y="1428750"/>
            <a:ext cx="810577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400" dirty="0"/>
              <a:t>A merger occurs </a:t>
            </a:r>
            <a:r>
              <a:rPr lang="en-US" sz="2400" dirty="0" smtClean="0"/>
              <a:t>when:</a:t>
            </a:r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400" dirty="0" smtClean="0"/>
              <a:t>A business buys shares, leases shares or assets from another business, or</a:t>
            </a:r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400" dirty="0" smtClean="0"/>
              <a:t>two/more businesses combine or amalgamate</a:t>
            </a:r>
            <a:r>
              <a:rPr lang="en-US" sz="2200" dirty="0" smtClean="0"/>
              <a:t> </a:t>
            </a:r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 smtClean="0"/>
              <a:t>For example: </a:t>
            </a:r>
            <a:r>
              <a:rPr lang="en-US" sz="2200" dirty="0" err="1" smtClean="0"/>
              <a:t>Tlamelo</a:t>
            </a:r>
            <a:r>
              <a:rPr lang="en-US" sz="2200" dirty="0" smtClean="0"/>
              <a:t> (Pty) Ltd acquires 80% shares in </a:t>
            </a:r>
            <a:r>
              <a:rPr lang="en-US" sz="2200" dirty="0" err="1" smtClean="0"/>
              <a:t>Mayoyo</a:t>
            </a:r>
            <a:r>
              <a:rPr lang="en-US" sz="2200" dirty="0" smtClean="0"/>
              <a:t> (Pty) Ltd.</a:t>
            </a:r>
            <a:endParaRPr lang="en-US" sz="2200" dirty="0"/>
          </a:p>
          <a:p>
            <a:pPr marL="1117600" lvl="1" indent="-660400" algn="just">
              <a:buFont typeface="Wingdings" pitchFamily="2" charset="2"/>
              <a:buChar char="Ø"/>
              <a:defRPr/>
            </a:pPr>
            <a:endParaRPr lang="en-US" sz="2400" dirty="0"/>
          </a:p>
          <a:p>
            <a:pPr marL="457200" lvl="2" algn="just">
              <a:spcBef>
                <a:spcPct val="50000"/>
              </a:spcBef>
              <a:defRPr/>
            </a:pPr>
            <a:endParaRPr lang="en-US" sz="2400" i="1" dirty="0"/>
          </a:p>
          <a:p>
            <a:pPr lvl="1">
              <a:defRPr/>
            </a:pPr>
            <a:endParaRPr lang="en-US" dirty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endParaRPr lang="en-US" dirty="0"/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0" y="51054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5094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Introduction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55151959-CFB9-47F7-A243-70F786B6EE9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42939" y="1428750"/>
            <a:ext cx="7715276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400" dirty="0"/>
              <a:t>The Authority is mandated to </a:t>
            </a:r>
            <a:r>
              <a:rPr lang="en-US" sz="2400" dirty="0" smtClean="0"/>
              <a:t>control/regulate mergers </a:t>
            </a:r>
            <a:r>
              <a:rPr lang="en-US" sz="2400" dirty="0"/>
              <a:t>&amp; </a:t>
            </a:r>
            <a:r>
              <a:rPr lang="en-US" sz="2400" dirty="0" smtClean="0"/>
              <a:t>acquisitions. And this entails </a:t>
            </a:r>
            <a:r>
              <a:rPr lang="en-US" sz="2400" dirty="0"/>
              <a:t>to:-</a:t>
            </a:r>
          </a:p>
          <a:p>
            <a:pPr marL="1117600" lvl="1" indent="-660400">
              <a:buFont typeface="Wingdings" pitchFamily="2" charset="2"/>
              <a:buChar char="Ø"/>
              <a:defRPr/>
            </a:pPr>
            <a:endParaRPr lang="en-US" sz="2400" dirty="0"/>
          </a:p>
          <a:p>
            <a:pPr marL="1117600" lvl="1" indent="-660400" algn="just">
              <a:buFont typeface="Wingdings" pitchFamily="2" charset="2"/>
              <a:buChar char="Ø"/>
              <a:defRPr/>
            </a:pPr>
            <a:r>
              <a:rPr lang="en-US" sz="2400" dirty="0"/>
              <a:t>Monitor, control and prohibit mergers and acquisitions </a:t>
            </a:r>
            <a:r>
              <a:rPr lang="en-US" sz="2400" dirty="0" smtClean="0"/>
              <a:t>that can result;</a:t>
            </a:r>
          </a:p>
          <a:p>
            <a:pPr marL="1117600" lvl="1" indent="-660400" algn="just">
              <a:defRPr/>
            </a:pPr>
            <a:endParaRPr lang="en-US" sz="2400" dirty="0" smtClean="0"/>
          </a:p>
          <a:p>
            <a:pPr marL="1574800" lvl="2" indent="-660400">
              <a:buFont typeface="Arial" pitchFamily="34" charset="0"/>
              <a:buChar char="•"/>
              <a:defRPr/>
            </a:pPr>
            <a:r>
              <a:rPr lang="en-US" sz="2400" b="1" dirty="0" smtClean="0"/>
              <a:t>In the reduction/prevention of competition </a:t>
            </a:r>
            <a:r>
              <a:rPr lang="en-US" sz="2400" b="1" dirty="0"/>
              <a:t>in the </a:t>
            </a:r>
            <a:r>
              <a:rPr lang="en-US" sz="2400" b="1" dirty="0" smtClean="0"/>
              <a:t>economy</a:t>
            </a:r>
          </a:p>
          <a:p>
            <a:pPr marL="1117600" lvl="1" indent="-660400" algn="just">
              <a:buFont typeface="Wingdings" pitchFamily="2" charset="2"/>
              <a:buChar char="Ø"/>
              <a:defRPr/>
            </a:pPr>
            <a:endParaRPr lang="en-US" sz="2400" b="1" dirty="0" smtClean="0"/>
          </a:p>
          <a:p>
            <a:pPr marL="1574800" lvl="2" indent="-660400" algn="just">
              <a:buFont typeface="Arial" pitchFamily="34" charset="0"/>
              <a:buChar char="•"/>
              <a:defRPr/>
            </a:pPr>
            <a:r>
              <a:rPr lang="en-US" sz="2400" b="1" dirty="0" smtClean="0"/>
              <a:t>In any enterprise acquiring a dominant position in a market</a:t>
            </a:r>
            <a:endParaRPr lang="en-US" sz="2400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0" y="51054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5094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Why Intervene in Mergers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DF75A10F-7259-4C1E-AC78-FBCD1FF9960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95288" y="1285861"/>
            <a:ext cx="8569325" cy="644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US" sz="2400" dirty="0"/>
          </a:p>
          <a:p>
            <a:pPr lvl="1" algn="just">
              <a:spcBef>
                <a:spcPct val="50000"/>
              </a:spcBef>
              <a:defRPr/>
            </a:pPr>
            <a:r>
              <a:rPr lang="en-US" sz="2000" b="1" dirty="0"/>
              <a:t>Notification of mergers</a:t>
            </a:r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/>
              <a:t> All mergers and acquisitions falling within these thresholds are required to notify their transactions with the Authority:-</a:t>
            </a:r>
          </a:p>
          <a:p>
            <a:pPr lvl="1" algn="just">
              <a:spcBef>
                <a:spcPct val="50000"/>
              </a:spcBef>
              <a:defRPr/>
            </a:pPr>
            <a:endParaRPr lang="en-US" sz="2000" dirty="0"/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sz="2000" i="1" dirty="0"/>
              <a:t>The turnover in Botswana of the enterprise or enterprises being taken over exceeds P10,000,000;(P10 million</a:t>
            </a:r>
            <a:r>
              <a:rPr lang="en-US" sz="2000" i="1" dirty="0" smtClean="0"/>
              <a:t>)</a:t>
            </a:r>
          </a:p>
          <a:p>
            <a:pPr marL="742950" lvl="1" indent="-285750">
              <a:buFont typeface="Wingdings" pitchFamily="2" charset="2"/>
              <a:buChar char="Ø"/>
              <a:defRPr/>
            </a:pPr>
            <a:endParaRPr lang="en-US" sz="2000" dirty="0"/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sz="2000" i="1" dirty="0"/>
              <a:t>The assets in Botswana of the enterprise or enterprises being taken over exceeds P10,000,000(P 10 million); </a:t>
            </a:r>
            <a:r>
              <a:rPr lang="en-US" sz="2000" i="1" dirty="0" smtClean="0"/>
              <a:t>or</a:t>
            </a:r>
          </a:p>
          <a:p>
            <a:pPr marL="742950" lvl="1" indent="-285750">
              <a:buFont typeface="Wingdings" pitchFamily="2" charset="2"/>
              <a:buChar char="Ø"/>
              <a:defRPr/>
            </a:pPr>
            <a:endParaRPr lang="en-US" sz="2000" dirty="0"/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sz="2000" i="1" dirty="0"/>
              <a:t>The enterprises concerned would, following implementation of the merger, supply or acquire at least 20 percent of a particular description of goods or services in Botswana.</a:t>
            </a:r>
            <a:endParaRPr lang="en-US" sz="2000" dirty="0"/>
          </a:p>
          <a:p>
            <a:pPr lvl="1">
              <a:defRPr/>
            </a:pPr>
            <a:endParaRPr lang="en-US" dirty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endParaRPr lang="en-US" dirty="0"/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0" y="51054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5094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The Merger Process I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094A8AD8-1646-46B5-836E-6FE0DF40719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42938" y="1428750"/>
            <a:ext cx="8105775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742950" lvl="1" indent="-285750"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en-US" sz="2000" dirty="0" smtClean="0"/>
              <a:t>Regulation 16(2) of the Competition Regulations, requires the merging businesses to pay a merger fee of 0.01 of either their turnover or assets in Botswana, whichever is higher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en-US" sz="2000" dirty="0" smtClean="0"/>
              <a:t>After receiving the file, the Authority publishes details of the notification in the nationally distributed newspapers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endParaRPr lang="en-US" sz="2000" dirty="0"/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sz="2000" dirty="0" smtClean="0"/>
              <a:t>This gives an opportunity to any person to submit to the Authority any information they may have regarding the proposed transaction</a:t>
            </a:r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US" dirty="0"/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6319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The Merger Process II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094A8AD8-1646-46B5-836E-6FE0DF40719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42938" y="1428750"/>
            <a:ext cx="8105775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 smtClean="0"/>
              <a:t>The published notification is also targeted at the Authority’s  stakeholders which include but are not limited to:-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Respective sector Ministries 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BOCCIM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Consumer Association 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Sector regulators (where present)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Industry competitors</a:t>
            </a:r>
          </a:p>
          <a:p>
            <a:pPr marL="1257300" lvl="2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General public</a:t>
            </a:r>
          </a:p>
          <a:p>
            <a:pPr marL="1257300" lvl="2" indent="-342900" algn="just">
              <a:spcBef>
                <a:spcPct val="50000"/>
              </a:spcBef>
              <a:defRPr/>
            </a:pPr>
            <a:endParaRPr lang="en-US" dirty="0" smtClean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US" dirty="0"/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6319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The Merger Process III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094A8AD8-1646-46B5-836E-6FE0DF40719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42938" y="1428750"/>
            <a:ext cx="810577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 smtClean="0"/>
              <a:t>An in-depth analysis of the merger is then conducted to produce a report</a:t>
            </a:r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 smtClean="0"/>
              <a:t>The report is then presented to the Mergers Review Committee for the final decision</a:t>
            </a:r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 smtClean="0"/>
              <a:t>The decisions are based on:</a:t>
            </a:r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2000" dirty="0" smtClean="0"/>
              <a:t> </a:t>
            </a:r>
            <a:r>
              <a:rPr lang="en-US" i="1" dirty="0" smtClean="0"/>
              <a:t>Whether the proposed merger would have anticompetitive effects in the economy as a result of;</a:t>
            </a:r>
          </a:p>
          <a:p>
            <a:pPr marL="742950" lvl="1" indent="-285750">
              <a:buFont typeface="Wingdings" pitchFamily="2" charset="2"/>
              <a:buChar char="Ø"/>
              <a:defRPr/>
            </a:pPr>
            <a:endParaRPr lang="en-US" i="1" dirty="0" smtClean="0"/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en-US" i="1" dirty="0" smtClean="0"/>
              <a:t>Preventing/lessening competition in the relevant market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endParaRPr lang="en-US" i="1" dirty="0" smtClean="0"/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en-US" i="1" dirty="0" smtClean="0"/>
              <a:t>Any enterprise acquiring a dominant position in the market</a:t>
            </a:r>
          </a:p>
          <a:p>
            <a:pPr marL="1200150" lvl="2" indent="-285750">
              <a:defRPr/>
            </a:pPr>
            <a:endParaRPr lang="en-US" dirty="0" smtClean="0"/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i="1" dirty="0" smtClean="0"/>
              <a:t>Whether the proposed merger would have any public benefits</a:t>
            </a:r>
            <a:endParaRPr lang="en-US" dirty="0" smtClean="0"/>
          </a:p>
          <a:p>
            <a:pPr marL="1257300" lvl="2" indent="-342900" algn="just">
              <a:spcBef>
                <a:spcPct val="50000"/>
              </a:spcBef>
              <a:defRPr/>
            </a:pPr>
            <a:endParaRPr lang="en-US" dirty="0" smtClean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US" dirty="0"/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6319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The Merger Process IV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9349235C-0FF8-4A51-93D6-0F3B92B985D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42938" y="1428750"/>
            <a:ext cx="8105775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US" sz="2000" dirty="0" smtClean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 smtClean="0"/>
              <a:t>In making a determination on the notified mergers and acquisition, the Authority shall either:-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2000" dirty="0" err="1" smtClean="0"/>
              <a:t>Authorise</a:t>
            </a:r>
            <a:r>
              <a:rPr lang="en-US" sz="2000" dirty="0" smtClean="0"/>
              <a:t> the merger, without conditions;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2000" dirty="0" err="1" smtClean="0"/>
              <a:t>Authorise</a:t>
            </a:r>
            <a:r>
              <a:rPr lang="en-US" sz="2000" dirty="0" smtClean="0"/>
              <a:t> the merger, subject to conditions the Authority considers necessary and reasonable to prevent/lessen any adverse effects of the merger; or  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Decline the merger if it would result in anticompetitive effects</a:t>
            </a:r>
          </a:p>
          <a:p>
            <a:pPr marL="800100" lvl="1" indent="-342900" algn="just">
              <a:spcBef>
                <a:spcPct val="50000"/>
              </a:spcBef>
              <a:defRPr/>
            </a:pPr>
            <a:endParaRPr lang="en-US" dirty="0"/>
          </a:p>
          <a:p>
            <a:pPr marL="742950" lvl="1" indent="-285750">
              <a:buFont typeface="Wingdings" pitchFamily="2" charset="2"/>
              <a:buChar char="Ø"/>
              <a:defRPr/>
            </a:pPr>
            <a:endParaRPr lang="en-US" dirty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endParaRPr lang="en-US" dirty="0"/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0" y="51054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2214563" y="228600"/>
            <a:ext cx="6319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small" dirty="0" smtClean="0"/>
              <a:t>Merger Determinations I</a:t>
            </a:r>
            <a:endParaRPr lang="en-US" sz="2800" b="1" cap="small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o the ECC On Progress on Privatisation -  19-08-2008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GillSans Extra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to the ECC On Progress on Privatisation -  19-08-2008</Template>
  <TotalTime>5680</TotalTime>
  <Words>909</Words>
  <Application>Microsoft Office PowerPoint</Application>
  <PresentationFormat>On-screen Show (4:3)</PresentationFormat>
  <Paragraphs>187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Presentation to the ECC On Progress on Privatisation -  19-08-2008</vt:lpstr>
      <vt:lpstr>Custom Design</vt:lpstr>
      <vt:lpstr>Control of Mergers and Monopolies  National Stakeholder Conference GICC 15 March, 2012   Innocent Molalapata  </vt:lpstr>
      <vt:lpstr>Contents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Merger Determinations II</vt:lpstr>
      <vt:lpstr>Merger Determinations III</vt:lpstr>
      <vt:lpstr>Merger Determinations IV</vt:lpstr>
      <vt:lpstr>PowerPoint Presentation</vt:lpstr>
      <vt:lpstr>PowerPoint Presentation</vt:lpstr>
      <vt:lpstr>Challenges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ingweg</dc:creator>
  <cp:lastModifiedBy>Gladys Ramadi</cp:lastModifiedBy>
  <cp:revision>351</cp:revision>
  <cp:lastPrinted>2011-10-18T15:00:13Z</cp:lastPrinted>
  <dcterms:created xsi:type="dcterms:W3CDTF">2008-10-14T12:46:23Z</dcterms:created>
  <dcterms:modified xsi:type="dcterms:W3CDTF">2014-12-11T12:54:34Z</dcterms:modified>
</cp:coreProperties>
</file>