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7" r:id="rId2"/>
    <p:sldId id="324" r:id="rId3"/>
    <p:sldId id="315" r:id="rId4"/>
    <p:sldId id="316" r:id="rId5"/>
    <p:sldId id="325" r:id="rId6"/>
    <p:sldId id="321" r:id="rId7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35" autoAdjust="0"/>
    <p:restoredTop sz="87722" autoAdjust="0"/>
  </p:normalViewPr>
  <p:slideViewPr>
    <p:cSldViewPr snapToGrid="0" snapToObjects="1" showGuides="1">
      <p:cViewPr>
        <p:scale>
          <a:sx n="56" d="100"/>
          <a:sy n="56" d="100"/>
        </p:scale>
        <p:origin x="-1542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-329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D6B90-1F41-4174-9E78-473CC0640659}" type="datetimeFigureOut">
              <a:rPr lang="en-ZA" smtClean="0"/>
              <a:t>2016-03-10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F4CBF-04AC-493D-97A2-779F83BAB6E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05081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E501639A-5B56-462E-A36D-C98E31B96B86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3A4FE31-F5BB-4E5E-871E-622B1ADA8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32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A4FE31-F5BB-4E5E-871E-622B1ADA8A9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50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A4FE31-F5BB-4E5E-871E-622B1ADA8A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32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sz="2400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A4FE31-F5BB-4E5E-871E-622B1ADA8A9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2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429001"/>
            <a:ext cx="4572000" cy="1079938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619301"/>
            <a:ext cx="4572000" cy="10222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5705039"/>
            <a:ext cx="4572000" cy="11049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Click to add Presenter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9233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1317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752" y="11697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2648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752" y="116978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bg1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253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752" y="11697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233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752" y="11697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970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" y="11697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7425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366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8819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903382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2" y="116978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bg1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0549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429001"/>
            <a:ext cx="4572000" cy="1079938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619301"/>
            <a:ext cx="4572000" cy="10222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5705039"/>
            <a:ext cx="4572000" cy="11049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Click to add Presenter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2898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9" r:id="rId6"/>
    <p:sldLayoutId id="2147483701" r:id="rId7"/>
    <p:sldLayoutId id="2147483702" r:id="rId8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3081867"/>
            <a:ext cx="4589930" cy="1162754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ZA" sz="2700" b="1" dirty="0" smtClean="0"/>
              <a:t>Tools and methods used to evaluate impact </a:t>
            </a:r>
            <a:endParaRPr lang="en-ZA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68436" y="4267807"/>
            <a:ext cx="5241094" cy="1044832"/>
          </a:xfrm>
        </p:spPr>
        <p:txBody>
          <a:bodyPr/>
          <a:lstStyle/>
          <a:p>
            <a:r>
              <a:rPr lang="en-ZA" sz="1800" b="0" dirty="0" smtClean="0">
                <a:solidFill>
                  <a:srgbClr val="C00000"/>
                </a:solidFill>
              </a:rPr>
              <a:t>ICN Agency Effectiveness Workshop</a:t>
            </a:r>
          </a:p>
          <a:p>
            <a:r>
              <a:rPr lang="en-ZA" sz="1800" b="0" dirty="0" smtClean="0">
                <a:solidFill>
                  <a:srgbClr val="C00000"/>
                </a:solidFill>
              </a:rPr>
              <a:t>11 March 2016</a:t>
            </a:r>
          </a:p>
          <a:p>
            <a:r>
              <a:rPr lang="en-ZA" sz="1800" b="0" dirty="0" smtClean="0">
                <a:solidFill>
                  <a:srgbClr val="C00000"/>
                </a:solidFill>
              </a:rPr>
              <a:t>Gaborone, Botswana</a:t>
            </a:r>
            <a:endParaRPr lang="en-ZA" sz="1800" b="0" dirty="0" smtClean="0">
              <a:solidFill>
                <a:srgbClr val="C00000"/>
              </a:solidFill>
            </a:endParaRPr>
          </a:p>
          <a:p>
            <a:endParaRPr lang="en-ZA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7883" y="5705039"/>
            <a:ext cx="8471648" cy="11049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5905500" algn="l"/>
              </a:tabLst>
              <a:defRPr/>
            </a:pPr>
            <a:r>
              <a:rPr lang="en-ZA" sz="1600" dirty="0" smtClean="0">
                <a:solidFill>
                  <a:srgbClr val="000099"/>
                </a:solidFill>
              </a:rPr>
              <a:t>Liberty Mncube (</a:t>
            </a:r>
            <a:r>
              <a:rPr lang="en-ZA" sz="1600" dirty="0" err="1" smtClean="0">
                <a:solidFill>
                  <a:srgbClr val="000099"/>
                </a:solidFill>
              </a:rPr>
              <a:t>Ph.D</a:t>
            </a:r>
            <a:r>
              <a:rPr lang="en-ZA" sz="1600" dirty="0" smtClean="0">
                <a:solidFill>
                  <a:srgbClr val="000099"/>
                </a:solidFill>
              </a:rPr>
              <a:t>)</a:t>
            </a:r>
            <a:endParaRPr lang="en-ZA" sz="1600" dirty="0" smtClean="0">
              <a:solidFill>
                <a:srgbClr val="000099"/>
              </a:solidFill>
            </a:endParaRPr>
          </a:p>
          <a:p>
            <a:pPr>
              <a:spcBef>
                <a:spcPts val="0"/>
              </a:spcBef>
              <a:tabLst>
                <a:tab pos="5905500" algn="l"/>
              </a:tabLst>
              <a:defRPr/>
            </a:pPr>
            <a:r>
              <a:rPr lang="en-ZA" sz="1600" dirty="0" smtClean="0">
                <a:solidFill>
                  <a:srgbClr val="000099"/>
                </a:solidFill>
              </a:rPr>
              <a:t>Chief Economist</a:t>
            </a:r>
          </a:p>
          <a:p>
            <a:pPr>
              <a:spcBef>
                <a:spcPts val="0"/>
              </a:spcBef>
              <a:tabLst>
                <a:tab pos="5905500" algn="l"/>
              </a:tabLst>
              <a:defRPr/>
            </a:pPr>
            <a:r>
              <a:rPr lang="en-ZA" sz="1600" dirty="0" smtClean="0">
                <a:solidFill>
                  <a:srgbClr val="000099"/>
                </a:solidFill>
              </a:rPr>
              <a:t>Competition Commission </a:t>
            </a:r>
            <a:r>
              <a:rPr lang="en-ZA" sz="1600" dirty="0">
                <a:solidFill>
                  <a:srgbClr val="000099"/>
                </a:solidFill>
              </a:rPr>
              <a:t>of South </a:t>
            </a:r>
            <a:r>
              <a:rPr lang="en-ZA" sz="1600" dirty="0" smtClean="0">
                <a:solidFill>
                  <a:srgbClr val="000099"/>
                </a:solidFill>
              </a:rPr>
              <a:t>Africa</a:t>
            </a:r>
            <a:endParaRPr lang="en-US" sz="1600" b="0" dirty="0" smtClean="0">
              <a:solidFill>
                <a:srgbClr val="C00000"/>
              </a:solidFill>
            </a:endParaRPr>
          </a:p>
          <a:p>
            <a:pPr algn="r">
              <a:spcBef>
                <a:spcPts val="0"/>
              </a:spcBef>
              <a:tabLst>
                <a:tab pos="5905500" algn="l"/>
              </a:tabLst>
              <a:defRPr/>
            </a:pPr>
            <a:r>
              <a:rPr lang="en-US" sz="1600" b="0" i="1" dirty="0" smtClean="0"/>
              <a:t>libertym@compcom.co.za</a:t>
            </a:r>
          </a:p>
          <a:p>
            <a:pPr>
              <a:spcBef>
                <a:spcPts val="0"/>
              </a:spcBef>
              <a:tabLst>
                <a:tab pos="5905500" algn="l"/>
              </a:tabLst>
              <a:defRPr/>
            </a:pPr>
            <a:endParaRPr lang="en-US" sz="1600" b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39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752" y="237066"/>
            <a:ext cx="8229600" cy="1022911"/>
          </a:xfrm>
        </p:spPr>
        <p:txBody>
          <a:bodyPr/>
          <a:lstStyle/>
          <a:p>
            <a:pPr algn="ctr"/>
            <a:r>
              <a:rPr lang="en-ZA" sz="2400" b="1" dirty="0" smtClean="0"/>
              <a:t>Our approach</a:t>
            </a:r>
            <a:endParaRPr lang="en-ZA" sz="24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2"/>
            <a:ext cx="9050378" cy="50800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61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37067" y="1600199"/>
            <a:ext cx="4258733" cy="4986867"/>
          </a:xfrm>
        </p:spPr>
        <p:txBody>
          <a:bodyPr/>
          <a:lstStyle/>
          <a:p>
            <a:pPr marL="342900" lvl="1" indent="-342900" algn="just">
              <a:buFont typeface="Arial" charset="0"/>
              <a:buChar char="•"/>
            </a:pPr>
            <a:r>
              <a:rPr lang="en-ZA" sz="2000" b="1" dirty="0" smtClean="0">
                <a:solidFill>
                  <a:srgbClr val="002060"/>
                </a:solidFill>
              </a:rPr>
              <a:t>For example, consumer </a:t>
            </a:r>
            <a:r>
              <a:rPr lang="en-ZA" sz="2000" b="1" dirty="0">
                <a:solidFill>
                  <a:srgbClr val="002060"/>
                </a:solidFill>
              </a:rPr>
              <a:t>savings </a:t>
            </a:r>
            <a:r>
              <a:rPr lang="en-ZA" sz="2000" b="1" dirty="0" smtClean="0">
                <a:solidFill>
                  <a:srgbClr val="002060"/>
                </a:solidFill>
              </a:rPr>
              <a:t>estimates focusing on direct </a:t>
            </a:r>
            <a:r>
              <a:rPr lang="en-ZA" sz="2000" b="1" dirty="0">
                <a:solidFill>
                  <a:srgbClr val="002060"/>
                </a:solidFill>
              </a:rPr>
              <a:t>impact of our work on </a:t>
            </a:r>
            <a:r>
              <a:rPr lang="en-ZA" sz="2000" b="1" dirty="0" smtClean="0">
                <a:solidFill>
                  <a:srgbClr val="002060"/>
                </a:solidFill>
              </a:rPr>
              <a:t>consumers.</a:t>
            </a:r>
          </a:p>
          <a:p>
            <a:pPr marL="342900" lvl="1" indent="-342900" algn="just">
              <a:buFont typeface="Arial" charset="0"/>
              <a:buChar char="•"/>
            </a:pPr>
            <a:endParaRPr lang="en-ZA" sz="2000" dirty="0">
              <a:solidFill>
                <a:srgbClr val="002060"/>
              </a:solidFill>
            </a:endParaRPr>
          </a:p>
          <a:p>
            <a:pPr marL="342900" lvl="1" indent="-342900" algn="just">
              <a:buFont typeface="Arial" charset="0"/>
              <a:buChar char="•"/>
            </a:pPr>
            <a:r>
              <a:rPr lang="en-ZA" sz="2000" dirty="0" smtClean="0">
                <a:solidFill>
                  <a:srgbClr val="002060"/>
                </a:solidFill>
              </a:rPr>
              <a:t>Estimate </a:t>
            </a:r>
            <a:r>
              <a:rPr lang="en-ZA" sz="2000" dirty="0" smtClean="0">
                <a:solidFill>
                  <a:srgbClr val="002060"/>
                </a:solidFill>
              </a:rPr>
              <a:t>impact in the following areas</a:t>
            </a:r>
            <a:endParaRPr lang="en-ZA" sz="2000" dirty="0">
              <a:solidFill>
                <a:srgbClr val="002060"/>
              </a:solidFill>
            </a:endParaRPr>
          </a:p>
          <a:p>
            <a:pPr lvl="1" algn="just"/>
            <a:r>
              <a:rPr lang="en-ZA" sz="2000" dirty="0" smtClean="0">
                <a:solidFill>
                  <a:srgbClr val="002060"/>
                </a:solidFill>
              </a:rPr>
              <a:t>Abuse </a:t>
            </a:r>
          </a:p>
          <a:p>
            <a:pPr lvl="1" algn="just"/>
            <a:r>
              <a:rPr lang="en-ZA" sz="2000" dirty="0" smtClean="0">
                <a:solidFill>
                  <a:srgbClr val="002060"/>
                </a:solidFill>
              </a:rPr>
              <a:t>Cartels</a:t>
            </a:r>
          </a:p>
          <a:p>
            <a:pPr lvl="1" algn="just"/>
            <a:r>
              <a:rPr lang="en-ZA" sz="2000" dirty="0" smtClean="0">
                <a:solidFill>
                  <a:srgbClr val="002060"/>
                </a:solidFill>
              </a:rPr>
              <a:t>Merger control</a:t>
            </a:r>
          </a:p>
          <a:p>
            <a:pPr marL="457200" lvl="1" indent="0" algn="just">
              <a:buNone/>
            </a:pPr>
            <a:endParaRPr lang="en-ZA" sz="1800" dirty="0"/>
          </a:p>
          <a:p>
            <a:pPr lvl="1" algn="just"/>
            <a:endParaRPr lang="en-ZA" sz="1800" dirty="0"/>
          </a:p>
          <a:p>
            <a:pPr lvl="2" algn="just"/>
            <a:endParaRPr lang="en-ZA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92600" cy="498686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342900" lvl="1" indent="-342900" algn="just">
              <a:buFont typeface="Arial" charset="0"/>
              <a:buChar char="•"/>
            </a:pPr>
            <a:r>
              <a:rPr lang="en-ZA" sz="2000" b="1" dirty="0">
                <a:solidFill>
                  <a:srgbClr val="C00000"/>
                </a:solidFill>
              </a:rPr>
              <a:t>Example</a:t>
            </a:r>
          </a:p>
          <a:p>
            <a:pPr lvl="1" algn="just"/>
            <a:r>
              <a:rPr lang="en-ZA" sz="2000" dirty="0">
                <a:solidFill>
                  <a:srgbClr val="C00000"/>
                </a:solidFill>
              </a:rPr>
              <a:t>Cement cartel</a:t>
            </a:r>
          </a:p>
          <a:p>
            <a:pPr lvl="1" algn="just"/>
            <a:r>
              <a:rPr lang="en-ZA" sz="2000" dirty="0">
                <a:solidFill>
                  <a:srgbClr val="C00000"/>
                </a:solidFill>
              </a:rPr>
              <a:t>Estimated  overcharges of between 7.5% &amp; 9.5</a:t>
            </a:r>
            <a:r>
              <a:rPr lang="en-ZA" sz="2000" dirty="0" smtClean="0">
                <a:solidFill>
                  <a:srgbClr val="C00000"/>
                </a:solidFill>
              </a:rPr>
              <a:t>% &amp; further  </a:t>
            </a:r>
            <a:r>
              <a:rPr lang="en-ZA" sz="2000" dirty="0">
                <a:solidFill>
                  <a:srgbClr val="C00000"/>
                </a:solidFill>
              </a:rPr>
              <a:t>assumed the cartel would have lasted for another 3 </a:t>
            </a:r>
            <a:r>
              <a:rPr lang="en-ZA" sz="2000" dirty="0" smtClean="0">
                <a:solidFill>
                  <a:srgbClr val="C00000"/>
                </a:solidFill>
              </a:rPr>
              <a:t>years.</a:t>
            </a:r>
            <a:endParaRPr lang="en-ZA" sz="2000" dirty="0">
              <a:solidFill>
                <a:srgbClr val="C00000"/>
              </a:solidFill>
            </a:endParaRPr>
          </a:p>
          <a:p>
            <a:pPr lvl="1" algn="just"/>
            <a:r>
              <a:rPr lang="en-ZA" sz="2000" b="1" dirty="0">
                <a:solidFill>
                  <a:srgbClr val="C00000"/>
                </a:solidFill>
              </a:rPr>
              <a:t>Consumer savings approx. R4.5  - R5.8 </a:t>
            </a:r>
            <a:r>
              <a:rPr lang="en-ZA" sz="2000" b="1" dirty="0" smtClean="0">
                <a:solidFill>
                  <a:srgbClr val="C00000"/>
                </a:solidFill>
              </a:rPr>
              <a:t>billion.</a:t>
            </a:r>
            <a:endParaRPr lang="en-ZA" sz="2000" b="1" dirty="0">
              <a:solidFill>
                <a:srgbClr val="C00000"/>
              </a:solidFill>
            </a:endParaRPr>
          </a:p>
          <a:p>
            <a:pPr marL="342900" lvl="1" indent="-342900" algn="just">
              <a:buFont typeface="Arial" charset="0"/>
              <a:buChar char="•"/>
            </a:pPr>
            <a:endParaRPr lang="en-ZA" sz="2000" dirty="0">
              <a:solidFill>
                <a:srgbClr val="C00000"/>
              </a:solidFill>
            </a:endParaRPr>
          </a:p>
          <a:p>
            <a:pPr marL="342900" lvl="1" indent="-342900" algn="just">
              <a:buFont typeface="Arial" charset="0"/>
              <a:buChar char="•"/>
            </a:pPr>
            <a:r>
              <a:rPr lang="en-ZA" sz="2000" dirty="0">
                <a:solidFill>
                  <a:srgbClr val="C00000"/>
                </a:solidFill>
              </a:rPr>
              <a:t>The total estimates of consumer savings are conservative in nature.</a:t>
            </a:r>
          </a:p>
          <a:p>
            <a:pPr lvl="1" algn="just"/>
            <a:r>
              <a:rPr lang="en-ZA" sz="2000" dirty="0">
                <a:solidFill>
                  <a:srgbClr val="C00000"/>
                </a:solidFill>
              </a:rPr>
              <a:t>General assumptions</a:t>
            </a:r>
          </a:p>
          <a:p>
            <a:pPr lvl="1" algn="just"/>
            <a:r>
              <a:rPr lang="en-ZA" sz="2000" dirty="0">
                <a:solidFill>
                  <a:srgbClr val="C00000"/>
                </a:solidFill>
              </a:rPr>
              <a:t>Presenting results in ranges</a:t>
            </a:r>
          </a:p>
          <a:p>
            <a:endParaRPr lang="en-ZA" sz="3200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2400" b="1" dirty="0" smtClean="0"/>
              <a:t>Impact estimation</a:t>
            </a:r>
            <a:endParaRPr lang="en-ZA" sz="2400" b="1" dirty="0"/>
          </a:p>
        </p:txBody>
      </p:sp>
    </p:spTree>
    <p:extLst>
      <p:ext uri="{BB962C8B-B14F-4D97-AF65-F5344CB8AC3E}">
        <p14:creationId xmlns:p14="http://schemas.microsoft.com/office/powerpoint/2010/main" val="119812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7091" y="1439334"/>
            <a:ext cx="8562109" cy="3369733"/>
          </a:xfrm>
        </p:spPr>
        <p:txBody>
          <a:bodyPr/>
          <a:lstStyle/>
          <a:p>
            <a:pPr marL="342900" lvl="1" indent="-342900" algn="just">
              <a:buFont typeface="Arial" charset="0"/>
              <a:buChar char="•"/>
            </a:pPr>
            <a:r>
              <a:rPr lang="en-ZA" sz="1800" dirty="0"/>
              <a:t>N</a:t>
            </a:r>
            <a:r>
              <a:rPr lang="en-ZA" sz="1800" dirty="0" smtClean="0"/>
              <a:t>ot </a:t>
            </a:r>
            <a:r>
              <a:rPr lang="en-ZA" sz="1800" dirty="0"/>
              <a:t>practical to review all cases </a:t>
            </a:r>
            <a:r>
              <a:rPr lang="en-ZA" sz="1800" dirty="0" smtClean="0"/>
              <a:t>in-depth</a:t>
            </a:r>
          </a:p>
          <a:p>
            <a:pPr lvl="1" algn="just"/>
            <a:r>
              <a:rPr lang="en-ZA" sz="1800" dirty="0" smtClean="0"/>
              <a:t>Conduct </a:t>
            </a:r>
            <a:r>
              <a:rPr lang="en-ZA" sz="1800" dirty="0"/>
              <a:t>ongoing monitoring of competitive dynamics in certain industries to see how these evolve </a:t>
            </a:r>
            <a:r>
              <a:rPr lang="en-ZA" sz="1800" dirty="0" smtClean="0"/>
              <a:t>post our actions</a:t>
            </a:r>
          </a:p>
          <a:p>
            <a:pPr lvl="1" algn="just"/>
            <a:r>
              <a:rPr lang="en-ZA" sz="1800" dirty="0"/>
              <a:t>I</a:t>
            </a:r>
            <a:r>
              <a:rPr lang="en-ZA" sz="1800" dirty="0" smtClean="0"/>
              <a:t>nvolves </a:t>
            </a:r>
            <a:r>
              <a:rPr lang="en-ZA" sz="1800" dirty="0"/>
              <a:t>monitoring changes in variables such as prices, output, margins and market shares over </a:t>
            </a:r>
            <a:r>
              <a:rPr lang="en-ZA" sz="1800" dirty="0" smtClean="0"/>
              <a:t>time.</a:t>
            </a:r>
            <a:r>
              <a:rPr lang="en-ZA" sz="1800" dirty="0"/>
              <a:t> </a:t>
            </a:r>
            <a:endParaRPr lang="en-ZA" sz="1800" dirty="0" smtClean="0"/>
          </a:p>
          <a:p>
            <a:pPr marL="342900" lvl="1" indent="-342900" algn="just">
              <a:buFont typeface="Arial" charset="0"/>
              <a:buChar char="•"/>
            </a:pPr>
            <a:r>
              <a:rPr lang="en-ZA" sz="1800" dirty="0" smtClean="0"/>
              <a:t>Data </a:t>
            </a:r>
            <a:r>
              <a:rPr lang="en-ZA" sz="1800" dirty="0"/>
              <a:t>Required </a:t>
            </a:r>
          </a:p>
          <a:p>
            <a:pPr lvl="1" algn="just"/>
            <a:r>
              <a:rPr lang="en-ZA" sz="1800" dirty="0"/>
              <a:t>May vary on a case-by-case basis. </a:t>
            </a:r>
            <a:endParaRPr lang="en-ZA" sz="1800" dirty="0" smtClean="0"/>
          </a:p>
          <a:p>
            <a:pPr lvl="2" algn="just"/>
            <a:r>
              <a:rPr lang="en-ZA" sz="1600" dirty="0">
                <a:solidFill>
                  <a:srgbClr val="C00000"/>
                </a:solidFill>
              </a:rPr>
              <a:t>Monthly price data per product</a:t>
            </a:r>
          </a:p>
          <a:p>
            <a:pPr lvl="2" algn="just"/>
            <a:r>
              <a:rPr lang="en-ZA" sz="1600" dirty="0">
                <a:solidFill>
                  <a:srgbClr val="C00000"/>
                </a:solidFill>
              </a:rPr>
              <a:t>M</a:t>
            </a:r>
            <a:r>
              <a:rPr lang="en-ZA" sz="1600" dirty="0" smtClean="0">
                <a:solidFill>
                  <a:srgbClr val="C00000"/>
                </a:solidFill>
              </a:rPr>
              <a:t>onthly </a:t>
            </a:r>
            <a:r>
              <a:rPr lang="en-ZA" sz="1600" dirty="0">
                <a:solidFill>
                  <a:srgbClr val="C00000"/>
                </a:solidFill>
              </a:rPr>
              <a:t>cost data</a:t>
            </a:r>
          </a:p>
          <a:p>
            <a:pPr lvl="2" algn="just"/>
            <a:r>
              <a:rPr lang="en-ZA" sz="1600" dirty="0" smtClean="0">
                <a:solidFill>
                  <a:srgbClr val="C00000"/>
                </a:solidFill>
              </a:rPr>
              <a:t>Monthly </a:t>
            </a:r>
            <a:r>
              <a:rPr lang="en-ZA" sz="1600" dirty="0">
                <a:solidFill>
                  <a:srgbClr val="C00000"/>
                </a:solidFill>
              </a:rPr>
              <a:t>volumes sold per product</a:t>
            </a:r>
          </a:p>
          <a:p>
            <a:pPr marL="342900" lvl="1" indent="-342900" algn="just">
              <a:buFont typeface="Arial" charset="0"/>
              <a:buChar char="•"/>
            </a:pPr>
            <a:endParaRPr lang="en-ZA" sz="1800" dirty="0" smtClean="0"/>
          </a:p>
          <a:p>
            <a:pPr lvl="1" algn="just"/>
            <a:endParaRPr lang="en-ZA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752" y="116978"/>
            <a:ext cx="8229600" cy="947051"/>
          </a:xfrm>
        </p:spPr>
        <p:txBody>
          <a:bodyPr/>
          <a:lstStyle/>
          <a:p>
            <a:pPr algn="ctr"/>
            <a:r>
              <a:rPr lang="en-ZA" sz="2400" b="1" dirty="0" smtClean="0"/>
              <a:t>Monitoring</a:t>
            </a:r>
            <a:endParaRPr lang="en-ZA" sz="2400" b="1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466" y="2681287"/>
            <a:ext cx="4436533" cy="224631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52401" y="4927600"/>
            <a:ext cx="8991598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342900" lvl="1" indent="-342900" algn="just">
              <a:buFont typeface="Arial" charset="0"/>
              <a:buChar char="•"/>
            </a:pPr>
            <a:r>
              <a:rPr lang="en-ZA" b="1" dirty="0"/>
              <a:t>Incorporate a reporting requirement into conditions on decisions</a:t>
            </a:r>
          </a:p>
          <a:p>
            <a:pPr marL="342900" lvl="1" indent="-342900" algn="just">
              <a:buFont typeface="Arial" charset="0"/>
              <a:buChar char="•"/>
            </a:pPr>
            <a:endParaRPr lang="en-ZA" dirty="0" smtClean="0"/>
          </a:p>
          <a:p>
            <a:pPr marL="342900" lvl="1" indent="-342900" algn="just">
              <a:buFont typeface="Arial" charset="0"/>
              <a:buChar char="•"/>
            </a:pPr>
            <a:r>
              <a:rPr lang="en-ZA" dirty="0" smtClean="0"/>
              <a:t>Example</a:t>
            </a:r>
            <a:endParaRPr lang="en-ZA" dirty="0"/>
          </a:p>
          <a:p>
            <a:pPr lvl="1" algn="just"/>
            <a:r>
              <a:rPr lang="en-ZA" dirty="0">
                <a:solidFill>
                  <a:srgbClr val="C00000"/>
                </a:solidFill>
              </a:rPr>
              <a:t>Telkom settlement has a requirement that the firm will grant the Commission access to its transfer pricing and retail product accounts and underlying documents as may be required by the Commission</a:t>
            </a:r>
            <a:r>
              <a:rPr lang="en-ZA" dirty="0"/>
              <a:t>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7668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752" y="116978"/>
            <a:ext cx="8229600" cy="1143000"/>
          </a:xfrm>
        </p:spPr>
        <p:txBody>
          <a:bodyPr/>
          <a:lstStyle/>
          <a:p>
            <a:pPr algn="ctr"/>
            <a:r>
              <a:rPr lang="en-ZA" sz="2400" b="1" dirty="0" smtClean="0"/>
              <a:t>Retrospective studies</a:t>
            </a:r>
            <a:endParaRPr lang="en-ZA" sz="2400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53" y="1490133"/>
            <a:ext cx="7070848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7239001" y="1490133"/>
            <a:ext cx="1761066" cy="50783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Example, 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Using information requests, </a:t>
            </a:r>
            <a:r>
              <a:rPr lang="en-US" dirty="0" smtClean="0">
                <a:solidFill>
                  <a:srgbClr val="C00000"/>
                </a:solidFill>
              </a:rPr>
              <a:t>following the cement cartel.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Study found that the break-up </a:t>
            </a:r>
            <a:r>
              <a:rPr lang="en-US" dirty="0">
                <a:solidFill>
                  <a:srgbClr val="C00000"/>
                </a:solidFill>
              </a:rPr>
              <a:t>of </a:t>
            </a:r>
            <a:r>
              <a:rPr lang="en-US" dirty="0" smtClean="0">
                <a:solidFill>
                  <a:srgbClr val="C00000"/>
                </a:solidFill>
              </a:rPr>
              <a:t>the cartel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smtClean="0">
                <a:solidFill>
                  <a:srgbClr val="C00000"/>
                </a:solidFill>
              </a:rPr>
              <a:t>was followed </a:t>
            </a:r>
            <a:r>
              <a:rPr lang="en-US" dirty="0">
                <a:solidFill>
                  <a:srgbClr val="C00000"/>
                </a:solidFill>
              </a:rPr>
              <a:t>by new entry, has generated investment, created jobs, and </a:t>
            </a:r>
            <a:r>
              <a:rPr lang="en-US" dirty="0" smtClean="0">
                <a:solidFill>
                  <a:srgbClr val="C00000"/>
                </a:solidFill>
              </a:rPr>
              <a:t>lower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cement </a:t>
            </a:r>
            <a:r>
              <a:rPr lang="en-US" dirty="0">
                <a:solidFill>
                  <a:srgbClr val="C00000"/>
                </a:solidFill>
              </a:rPr>
              <a:t>prices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  <a:endParaRPr lang="en-Z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18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37067" y="1600200"/>
            <a:ext cx="4258733" cy="4919133"/>
          </a:xfrm>
        </p:spPr>
        <p:txBody>
          <a:bodyPr/>
          <a:lstStyle/>
          <a:p>
            <a:pPr marL="342900" lvl="1" indent="-342900" algn="just">
              <a:buFont typeface="Arial" charset="0"/>
              <a:buChar char="•"/>
            </a:pPr>
            <a:r>
              <a:rPr lang="en-ZA" sz="2000" dirty="0" smtClean="0">
                <a:solidFill>
                  <a:srgbClr val="002060"/>
                </a:solidFill>
              </a:rPr>
              <a:t>Provide links between competition, competition policy and macroeconomic outcomes such as growth, productivity, employment, poverty and inequality</a:t>
            </a:r>
          </a:p>
          <a:p>
            <a:pPr marL="342900" lvl="1" indent="-342900" algn="just">
              <a:buFont typeface="Arial" charset="0"/>
              <a:buChar char="•"/>
            </a:pPr>
            <a:endParaRPr lang="en-ZA" sz="2000" dirty="0" smtClean="0">
              <a:solidFill>
                <a:srgbClr val="002060"/>
              </a:solidFill>
            </a:endParaRPr>
          </a:p>
          <a:p>
            <a:pPr lvl="1" algn="just"/>
            <a:r>
              <a:rPr lang="en-ZA" sz="2000" dirty="0" smtClean="0">
                <a:solidFill>
                  <a:srgbClr val="002060"/>
                </a:solidFill>
              </a:rPr>
              <a:t>Research </a:t>
            </a:r>
            <a:r>
              <a:rPr lang="en-ZA" sz="2000" dirty="0">
                <a:solidFill>
                  <a:srgbClr val="002060"/>
                </a:solidFill>
              </a:rPr>
              <a:t>on the effects of competition on </a:t>
            </a:r>
            <a:r>
              <a:rPr lang="en-ZA" sz="2000" dirty="0">
                <a:solidFill>
                  <a:srgbClr val="002060"/>
                </a:solidFill>
              </a:rPr>
              <a:t>poverty and inequality </a:t>
            </a:r>
            <a:endParaRPr lang="en-ZA" sz="2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91913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342900" lvl="1" indent="-342900" algn="just">
              <a:buFont typeface="Arial" charset="0"/>
              <a:buChar char="•"/>
            </a:pPr>
            <a:r>
              <a:rPr lang="en-ZA" sz="2000" dirty="0" err="1" smtClean="0">
                <a:solidFill>
                  <a:srgbClr val="C00000"/>
                </a:solidFill>
              </a:rPr>
              <a:t>WorldBank</a:t>
            </a:r>
            <a:r>
              <a:rPr lang="en-ZA" sz="2000" dirty="0" smtClean="0">
                <a:solidFill>
                  <a:srgbClr val="C00000"/>
                </a:solidFill>
              </a:rPr>
              <a:t> </a:t>
            </a:r>
            <a:r>
              <a:rPr lang="en-ZA" sz="2000" dirty="0">
                <a:solidFill>
                  <a:srgbClr val="C00000"/>
                </a:solidFill>
              </a:rPr>
              <a:t>(2016)</a:t>
            </a:r>
          </a:p>
          <a:p>
            <a:pPr lvl="1" algn="just"/>
            <a:r>
              <a:rPr lang="en-US" sz="2000" dirty="0">
                <a:solidFill>
                  <a:srgbClr val="C00000"/>
                </a:solidFill>
              </a:rPr>
              <a:t>Estimates the potential gains to the poor from addressing lack of competition in key food markets. </a:t>
            </a:r>
          </a:p>
          <a:p>
            <a:pPr lvl="1" algn="just"/>
            <a:r>
              <a:rPr lang="en-US" sz="2000" dirty="0">
                <a:solidFill>
                  <a:srgbClr val="C00000"/>
                </a:solidFill>
              </a:rPr>
              <a:t>The study finds that the sanctioning of the cartels helped lower the retail prices of these goods that form a large share of the poor’s consumption basket. </a:t>
            </a:r>
          </a:p>
          <a:p>
            <a:pPr lvl="1" algn="just"/>
            <a:r>
              <a:rPr lang="en-US" sz="2000" b="1" dirty="0">
                <a:solidFill>
                  <a:srgbClr val="C00000"/>
                </a:solidFill>
              </a:rPr>
              <a:t>This lifted the disposable incomes of the poor by 1.6 percent and lowered the national poverty rate by 0.4 percentage points.</a:t>
            </a:r>
            <a:endParaRPr lang="en-ZA" sz="2000" b="1" dirty="0">
              <a:solidFill>
                <a:srgbClr val="C00000"/>
              </a:solidFill>
            </a:endParaRPr>
          </a:p>
          <a:p>
            <a:pPr lvl="2" algn="just"/>
            <a:endParaRPr lang="en-ZA" dirty="0"/>
          </a:p>
          <a:p>
            <a:pPr marL="342900" lvl="1" indent="-342900" algn="just">
              <a:buFont typeface="Arial" charset="0"/>
              <a:buChar char="•"/>
            </a:pPr>
            <a:endParaRPr lang="en-ZA" sz="1800" dirty="0">
              <a:solidFill>
                <a:srgbClr val="002060"/>
              </a:solidFill>
            </a:endParaRPr>
          </a:p>
          <a:p>
            <a:endParaRPr lang="en-ZA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ZA" sz="2400" b="1" dirty="0" smtClean="0"/>
              <a:t>Research on wider benefits</a:t>
            </a:r>
            <a:endParaRPr lang="en-ZA" sz="2400" b="1" dirty="0"/>
          </a:p>
        </p:txBody>
      </p:sp>
    </p:spTree>
    <p:extLst>
      <p:ext uri="{BB962C8B-B14F-4D97-AF65-F5344CB8AC3E}">
        <p14:creationId xmlns:p14="http://schemas.microsoft.com/office/powerpoint/2010/main" val="189704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 Presentation Sh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6216</TotalTime>
  <Words>366</Words>
  <Application>Microsoft Office PowerPoint</Application>
  <PresentationFormat>On-screen Show (4:3)</PresentationFormat>
  <Paragraphs>57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CC Presentation Shan</vt:lpstr>
      <vt:lpstr>Tools and methods used to evaluate impact </vt:lpstr>
      <vt:lpstr>Our approach</vt:lpstr>
      <vt:lpstr>Impact estimation</vt:lpstr>
      <vt:lpstr>Monitoring</vt:lpstr>
      <vt:lpstr>Retrospective studies</vt:lpstr>
      <vt:lpstr>Research on wider benefits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Competition Policy in South Africa’s Pharmaceutical Sector</dc:title>
  <dc:creator>Liberty Mncube</dc:creator>
  <cp:lastModifiedBy>Liberty Mncube</cp:lastModifiedBy>
  <cp:revision>191</cp:revision>
  <cp:lastPrinted>2012-05-24T04:36:57Z</cp:lastPrinted>
  <dcterms:created xsi:type="dcterms:W3CDTF">2011-09-27T09:26:26Z</dcterms:created>
  <dcterms:modified xsi:type="dcterms:W3CDTF">2016-03-11T08:50:09Z</dcterms:modified>
</cp:coreProperties>
</file>