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rts/colors1.xml" ContentType="application/vnd.ms-office.chartcolorstyl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3" r:id="rId5"/>
    <p:sldMasterId id="2147483650" r:id="rId6"/>
  </p:sldMasterIdLst>
  <p:sldIdLst>
    <p:sldId id="256" r:id="rId7"/>
    <p:sldId id="257" r:id="rId8"/>
    <p:sldId id="258" r:id="rId9"/>
    <p:sldId id="259" r:id="rId10"/>
    <p:sldId id="261" r:id="rId11"/>
    <p:sldId id="262" r:id="rId12"/>
    <p:sldId id="260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ilmar Þórðarson" initials="HÞ" lastIdx="3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F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1577" autoAdjust="0"/>
    <p:restoredTop sz="94660"/>
  </p:normalViewPr>
  <p:slideViewPr>
    <p:cSldViewPr snapToGrid="0" snapToObjects="1">
      <p:cViewPr>
        <p:scale>
          <a:sx n="83" d="100"/>
          <a:sy n="83" d="100"/>
        </p:scale>
        <p:origin x="-7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1.xml"/><Relationship Id="rId15" Type="http://schemas.openxmlformats.org/officeDocument/2006/relationships/presProps" Target="presProps.xml"/><Relationship Id="rId10" Type="http://schemas.openxmlformats.org/officeDocument/2006/relationships/slide" Target="slides/slide4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Relationship Id="rId4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none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600" cap="none" baseline="0" noProof="0" dirty="0" smtClean="0"/>
              <a:t>2015: Time management</a:t>
            </a:r>
            <a:endParaRPr lang="en-GB" sz="1600" cap="none" baseline="0" noProof="0" dirty="0"/>
          </a:p>
        </c:rich>
      </c:tx>
      <c:layout>
        <c:manualLayout>
          <c:xMode val="edge"/>
          <c:yMode val="edge"/>
          <c:x val="0.16882908393343943"/>
          <c:y val="2.5684920535143575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doughnutChart>
        <c:varyColors val="1"/>
        <c:ser>
          <c:idx val="0"/>
          <c:order val="0"/>
          <c:explosion val="2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Stærðarskipting!$A$5:$A$8</c:f>
              <c:strCache>
                <c:ptCount val="4"/>
                <c:pt idx="0">
                  <c:v>Over 500 hours</c:v>
                </c:pt>
                <c:pt idx="1">
                  <c:v>300-500 hours</c:v>
                </c:pt>
                <c:pt idx="2">
                  <c:v>100-300 hours</c:v>
                </c:pt>
                <c:pt idx="3">
                  <c:v>Less than 100 hours</c:v>
                </c:pt>
              </c:strCache>
            </c:strRef>
          </c:cat>
          <c:val>
            <c:numRef>
              <c:f>Stærðarskipting!$J$5:$J$8</c:f>
              <c:numCache>
                <c:formatCode>General</c:formatCode>
                <c:ptCount val="4"/>
                <c:pt idx="0">
                  <c:v>8156.5</c:v>
                </c:pt>
                <c:pt idx="1">
                  <c:v>1049.5</c:v>
                </c:pt>
                <c:pt idx="2">
                  <c:v>3159.5</c:v>
                </c:pt>
                <c:pt idx="3">
                  <c:v>3827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 rtl="0">
              <a:defRPr lang="is-IS" sz="1600" b="1" i="0" u="none" strike="noStrike" kern="1200" cap="none" spc="5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is-IS" sz="1600" b="1" i="0" u="none" strike="noStrike" kern="1200" cap="none" spc="50" baseline="0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rPr>
              <a:t>2014: </a:t>
            </a:r>
            <a:r>
              <a:rPr lang="en-GB" sz="1600" b="1" i="0" u="none" strike="noStrike" kern="1200" cap="none" spc="50" baseline="0" noProof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rPr>
              <a:t>Time management</a:t>
            </a:r>
            <a:endParaRPr lang="en-GB" sz="1600" b="1" i="0" u="none" strike="noStrike" kern="1200" cap="none" spc="50" baseline="0" noProof="0" dirty="0">
              <a:solidFill>
                <a:prstClr val="black">
                  <a:lumMod val="65000"/>
                  <a:lumOff val="35000"/>
                </a:prstClr>
              </a:solidFill>
              <a:latin typeface="+mn-lt"/>
              <a:ea typeface="+mn-ea"/>
              <a:cs typeface="+mn-cs"/>
            </a:endParaRP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527757642366562"/>
          <c:y val="0.22571998705641247"/>
          <c:w val="0.7002937238728657"/>
          <c:h val="0.68384860496889943"/>
        </c:manualLayout>
      </c:layout>
      <c:doughnutChart>
        <c:varyColors val="1"/>
        <c:ser>
          <c:idx val="0"/>
          <c:order val="0"/>
          <c:explosion val="2"/>
          <c:dLbls>
            <c:spPr>
              <a:noFill/>
              <a:ln>
                <a:noFill/>
              </a:ln>
              <a:effectLst/>
            </c:spPr>
            <c:txPr>
              <a:bodyPr anchorCtr="0"/>
              <a:lstStyle/>
              <a:p>
                <a:pPr algn="ctr">
                  <a:defRPr lang="is-IS"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Stærðarskipting!$A$5:$A$8</c:f>
              <c:strCache>
                <c:ptCount val="4"/>
                <c:pt idx="0">
                  <c:v>Over 500 hours</c:v>
                </c:pt>
                <c:pt idx="1">
                  <c:v>300-500 hours</c:v>
                </c:pt>
                <c:pt idx="2">
                  <c:v>100-300 hours</c:v>
                </c:pt>
                <c:pt idx="3">
                  <c:v>Undir 100 tímar</c:v>
                </c:pt>
              </c:strCache>
            </c:strRef>
          </c:cat>
          <c:val>
            <c:numRef>
              <c:f>Stærðarskipting!$I$5:$I$8</c:f>
              <c:numCache>
                <c:formatCode>General</c:formatCode>
                <c:ptCount val="4"/>
                <c:pt idx="0">
                  <c:v>4857.5</c:v>
                </c:pt>
                <c:pt idx="1">
                  <c:v>1270.5</c:v>
                </c:pt>
                <c:pt idx="2">
                  <c:v>4260.5</c:v>
                </c:pt>
                <c:pt idx="3">
                  <c:v>4476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</c:plotArea>
    <c:legend>
      <c:legendPos val="t"/>
      <c:legendEntry>
        <c:idx val="0"/>
        <c:txPr>
          <a:bodyPr/>
          <a:lstStyle/>
          <a:p>
            <a:pPr rtl="0">
              <a:defRPr lang="is-IS" sz="900" b="0" i="0" u="none" strike="noStrike" kern="1200" cap="none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 rtl="0">
              <a:defRPr lang="is-IS" sz="900" b="0" i="0" u="none" strike="noStrike" kern="1200" cap="none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2"/>
        <c:txPr>
          <a:bodyPr/>
          <a:lstStyle/>
          <a:p>
            <a:pPr rtl="0">
              <a:defRPr lang="is-IS" sz="900" b="0" i="0" u="none" strike="noStrike" kern="1200" cap="none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3"/>
        <c:txPr>
          <a:bodyPr/>
          <a:lstStyle/>
          <a:p>
            <a:pPr rtl="0">
              <a:defRPr lang="is-IS" sz="900" b="0" i="0" u="none" strike="noStrike" kern="1200" cap="none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/>
      <c:overlay val="0"/>
      <c:txPr>
        <a:bodyPr/>
        <a:lstStyle/>
        <a:p>
          <a:pPr rtl="0">
            <a:defRPr lang="is-IS"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 algn="ctr" rtl="0">
        <a:defRPr lang="is-IS" sz="1400" b="1" i="0" u="none" strike="noStrike" kern="1200" cap="all" spc="50" baseline="0">
          <a:solidFill>
            <a:sysClr val="windowText" lastClr="000000">
              <a:lumMod val="65000"/>
              <a:lumOff val="35000"/>
            </a:sysClr>
          </a:solidFill>
          <a:latin typeface="+mn-lt"/>
          <a:ea typeface="+mn-ea"/>
          <a:cs typeface="+mn-cs"/>
        </a:defRPr>
      </a:pPr>
      <a:endParaRPr lang="en-US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2222222222222223E-2"/>
          <c:y val="0.13270322256649325"/>
          <c:w val="0.9555555555555556"/>
          <c:h val="0.7098290962727131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Sheet2!$C$5</c:f>
              <c:strCache>
                <c:ptCount val="1"/>
                <c:pt idx="0">
                  <c:v>Mán 2013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Sheet2!$A$6:$A$12</c:f>
              <c:strCache>
                <c:ptCount val="7"/>
                <c:pt idx="0">
                  <c:v>Abuse</c:v>
                </c:pt>
                <c:pt idx="1">
                  <c:v>Collusion</c:v>
                </c:pt>
                <c:pt idx="2">
                  <c:v>Public </c:v>
                </c:pt>
                <c:pt idx="3">
                  <c:v>Mergers</c:v>
                </c:pt>
                <c:pt idx="4">
                  <c:v>Other</c:v>
                </c:pt>
                <c:pt idx="5">
                  <c:v>Avarage</c:v>
                </c:pt>
                <c:pt idx="6">
                  <c:v>Median</c:v>
                </c:pt>
              </c:strCache>
            </c:strRef>
          </c:cat>
          <c:val>
            <c:numRef>
              <c:f>Sheet2!$C$6:$C$12</c:f>
              <c:numCache>
                <c:formatCode>0.0</c:formatCode>
                <c:ptCount val="7"/>
                <c:pt idx="0">
                  <c:v>19.053333333333335</c:v>
                </c:pt>
                <c:pt idx="1">
                  <c:v>14.5</c:v>
                </c:pt>
                <c:pt idx="2">
                  <c:v>17.246666666666666</c:v>
                </c:pt>
                <c:pt idx="3">
                  <c:v>2.3699999999999997</c:v>
                </c:pt>
                <c:pt idx="4">
                  <c:v>2.2000000000000002</c:v>
                </c:pt>
                <c:pt idx="5">
                  <c:v>13</c:v>
                </c:pt>
                <c:pt idx="6">
                  <c:v>5.2</c:v>
                </c:pt>
              </c:numCache>
            </c:numRef>
          </c:val>
        </c:ser>
        <c:ser>
          <c:idx val="1"/>
          <c:order val="1"/>
          <c:tx>
            <c:strRef>
              <c:f>Sheet2!$D$5</c:f>
              <c:strCache>
                <c:ptCount val="1"/>
                <c:pt idx="0">
                  <c:v>Mán 2014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Sheet2!$A$6:$A$12</c:f>
              <c:strCache>
                <c:ptCount val="7"/>
                <c:pt idx="0">
                  <c:v>Abuse</c:v>
                </c:pt>
                <c:pt idx="1">
                  <c:v>Collusion</c:v>
                </c:pt>
                <c:pt idx="2">
                  <c:v>Public </c:v>
                </c:pt>
                <c:pt idx="3">
                  <c:v>Mergers</c:v>
                </c:pt>
                <c:pt idx="4">
                  <c:v>Other</c:v>
                </c:pt>
                <c:pt idx="5">
                  <c:v>Avarage</c:v>
                </c:pt>
                <c:pt idx="6">
                  <c:v>Median</c:v>
                </c:pt>
              </c:strCache>
            </c:strRef>
          </c:cat>
          <c:val>
            <c:numRef>
              <c:f>Sheet2!$D$6:$D$12</c:f>
              <c:numCache>
                <c:formatCode>0.0</c:formatCode>
                <c:ptCount val="7"/>
                <c:pt idx="0">
                  <c:v>15.3</c:v>
                </c:pt>
                <c:pt idx="1">
                  <c:v>5.9</c:v>
                </c:pt>
                <c:pt idx="2">
                  <c:v>5.8</c:v>
                </c:pt>
                <c:pt idx="3">
                  <c:v>3.2</c:v>
                </c:pt>
                <c:pt idx="4">
                  <c:v>5</c:v>
                </c:pt>
                <c:pt idx="5">
                  <c:v>6.4</c:v>
                </c:pt>
                <c:pt idx="6">
                  <c:v>2.4</c:v>
                </c:pt>
              </c:numCache>
            </c:numRef>
          </c:val>
        </c:ser>
        <c:ser>
          <c:idx val="2"/>
          <c:order val="2"/>
          <c:tx>
            <c:strRef>
              <c:f>Sheet2!$E$5</c:f>
              <c:strCache>
                <c:ptCount val="1"/>
                <c:pt idx="0">
                  <c:v>Mán 2015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Sheet2!$A$6:$A$12</c:f>
              <c:strCache>
                <c:ptCount val="7"/>
                <c:pt idx="0">
                  <c:v>Abuse</c:v>
                </c:pt>
                <c:pt idx="1">
                  <c:v>Collusion</c:v>
                </c:pt>
                <c:pt idx="2">
                  <c:v>Public </c:v>
                </c:pt>
                <c:pt idx="3">
                  <c:v>Mergers</c:v>
                </c:pt>
                <c:pt idx="4">
                  <c:v>Other</c:v>
                </c:pt>
                <c:pt idx="5">
                  <c:v>Avarage</c:v>
                </c:pt>
                <c:pt idx="6">
                  <c:v>Median</c:v>
                </c:pt>
              </c:strCache>
            </c:strRef>
          </c:cat>
          <c:val>
            <c:numRef>
              <c:f>Sheet2!$E$6:$E$12</c:f>
              <c:numCache>
                <c:formatCode>0.0</c:formatCode>
                <c:ptCount val="7"/>
                <c:pt idx="0">
                  <c:v>10.199999999999999</c:v>
                </c:pt>
                <c:pt idx="1">
                  <c:v>11.033333333333333</c:v>
                </c:pt>
                <c:pt idx="2">
                  <c:v>10.9</c:v>
                </c:pt>
                <c:pt idx="3">
                  <c:v>2.2666666666666666</c:v>
                </c:pt>
                <c:pt idx="4">
                  <c:v>8.3000000000000007</c:v>
                </c:pt>
                <c:pt idx="5">
                  <c:v>6.7333333333333334</c:v>
                </c:pt>
                <c:pt idx="6">
                  <c:v>2.2666666666666666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89028992"/>
        <c:axId val="189038976"/>
      </c:barChart>
      <c:catAx>
        <c:axId val="18902899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89038976"/>
        <c:crosses val="autoZero"/>
        <c:auto val="1"/>
        <c:lblAlgn val="ctr"/>
        <c:lblOffset val="100"/>
        <c:noMultiLvlLbl val="0"/>
      </c:catAx>
      <c:valAx>
        <c:axId val="189038976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extTo"/>
        <c:crossAx val="189028992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0.13346</cdr:x>
      <cdr:y>0.24043</cdr:y>
    </cdr:from>
    <cdr:to>
      <cdr:x>0.27934</cdr:x>
      <cdr:y>0.43024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82879" y="1069948"/>
          <a:ext cx="637109" cy="8446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is-IS" sz="900" dirty="0"/>
            <a:t>218 </a:t>
          </a:r>
          <a:r>
            <a:rPr lang="is-IS" sz="900" dirty="0" err="1" smtClean="0"/>
            <a:t>cases</a:t>
          </a:r>
          <a:endParaRPr lang="is-IS" sz="900" dirty="0"/>
        </a:p>
      </cdr:txBody>
    </cdr:sp>
  </cdr:relSizeAnchor>
  <cdr:relSizeAnchor xmlns:cdr="http://schemas.openxmlformats.org/drawingml/2006/chartDrawing">
    <cdr:from>
      <cdr:x>0.05141</cdr:x>
      <cdr:y>0.78537</cdr:y>
    </cdr:from>
    <cdr:to>
      <cdr:x>0.19729</cdr:x>
      <cdr:y>0.85467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202057" y="3554571"/>
          <a:ext cx="573390" cy="3136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is-IS" sz="900" dirty="0"/>
            <a:t>19 </a:t>
          </a:r>
          <a:r>
            <a:rPr lang="is-IS" sz="900" dirty="0" err="1" smtClean="0"/>
            <a:t>cases</a:t>
          </a:r>
          <a:endParaRPr lang="is-IS" sz="900" dirty="0"/>
        </a:p>
      </cdr:txBody>
    </cdr:sp>
  </cdr:relSizeAnchor>
  <cdr:relSizeAnchor xmlns:cdr="http://schemas.openxmlformats.org/drawingml/2006/chartDrawing">
    <cdr:from>
      <cdr:x>0.83681</cdr:x>
      <cdr:y>0.37128</cdr:y>
    </cdr:from>
    <cdr:to>
      <cdr:x>0.98269</cdr:x>
      <cdr:y>0.44057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3289126" y="1680392"/>
          <a:ext cx="573389" cy="3136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is-IS" sz="900" dirty="0"/>
            <a:t>6 </a:t>
          </a:r>
          <a:r>
            <a:rPr lang="is-IS" sz="900" dirty="0" err="1" smtClean="0"/>
            <a:t>cases</a:t>
          </a:r>
          <a:endParaRPr lang="is-IS" sz="900" dirty="0"/>
        </a:p>
      </cdr:txBody>
    </cdr:sp>
  </cdr:relSizeAnchor>
  <cdr:relSizeAnchor xmlns:cdr="http://schemas.openxmlformats.org/drawingml/2006/chartDrawing">
    <cdr:from>
      <cdr:x>0.35412</cdr:x>
      <cdr:y>0.90494</cdr:y>
    </cdr:from>
    <cdr:to>
      <cdr:x>0.5</cdr:x>
      <cdr:y>0.97424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1546565" y="4027059"/>
          <a:ext cx="637109" cy="3083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is-IS" sz="900" dirty="0"/>
            <a:t>3 </a:t>
          </a:r>
          <a:r>
            <a:rPr lang="is-IS" sz="900" dirty="0" err="1" smtClean="0"/>
            <a:t>cases</a:t>
          </a:r>
          <a:endParaRPr lang="is-IS" sz="9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0.08741</cdr:x>
      <cdr:y>0.37648</cdr:y>
    </cdr:from>
    <cdr:to>
      <cdr:x>0.21156</cdr:x>
      <cdr:y>0.44858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79862" y="1675373"/>
          <a:ext cx="539504" cy="3208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is-IS" sz="900" dirty="0"/>
            <a:t>236 </a:t>
          </a:r>
        </a:p>
      </cdr:txBody>
    </cdr:sp>
  </cdr:relSizeAnchor>
  <cdr:relSizeAnchor xmlns:cdr="http://schemas.openxmlformats.org/drawingml/2006/chartDrawing">
    <cdr:from>
      <cdr:x>0.77839</cdr:x>
      <cdr:y>0.32805</cdr:y>
    </cdr:from>
    <cdr:to>
      <cdr:x>0.90253</cdr:x>
      <cdr:y>0.40016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3382575" y="1459862"/>
          <a:ext cx="539460" cy="3208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is-IS" sz="900" dirty="0" smtClean="0"/>
            <a:t>5</a:t>
          </a:r>
          <a:r>
            <a:rPr lang="is-IS" sz="900" dirty="0"/>
            <a:t> </a:t>
          </a:r>
          <a:r>
            <a:rPr lang="is-IS" sz="900" dirty="0" err="1" smtClean="0"/>
            <a:t>cases</a:t>
          </a:r>
          <a:endParaRPr lang="is-IS" sz="900" dirty="0"/>
        </a:p>
      </cdr:txBody>
    </cdr:sp>
  </cdr:relSizeAnchor>
  <cdr:relSizeAnchor xmlns:cdr="http://schemas.openxmlformats.org/drawingml/2006/chartDrawing">
    <cdr:from>
      <cdr:x>0.763</cdr:x>
      <cdr:y>0.78298</cdr:y>
    </cdr:from>
    <cdr:to>
      <cdr:x>0.88714</cdr:x>
      <cdr:y>0.85508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3315677" y="3484306"/>
          <a:ext cx="539460" cy="3208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is-IS" sz="900" dirty="0"/>
            <a:t>3 </a:t>
          </a:r>
          <a:r>
            <a:rPr lang="is-IS" sz="900" dirty="0" err="1" smtClean="0"/>
            <a:t>cases</a:t>
          </a:r>
          <a:endParaRPr lang="is-IS" sz="900" dirty="0"/>
        </a:p>
      </cdr:txBody>
    </cdr:sp>
  </cdr:relSizeAnchor>
  <cdr:relSizeAnchor xmlns:cdr="http://schemas.openxmlformats.org/drawingml/2006/chartDrawing">
    <cdr:from>
      <cdr:x>0.19585</cdr:x>
      <cdr:y>0.8545</cdr:y>
    </cdr:from>
    <cdr:to>
      <cdr:x>0.31999</cdr:x>
      <cdr:y>0.92661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851098" y="3802608"/>
          <a:ext cx="539460" cy="3208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is-IS" sz="900" dirty="0"/>
            <a:t>24 </a:t>
          </a:r>
          <a:r>
            <a:rPr lang="is-IS" sz="900" dirty="0" err="1" smtClean="0"/>
            <a:t>cases</a:t>
          </a:r>
          <a:endParaRPr lang="is-IS" sz="900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err="1" smtClean="0"/>
              <a:t>Click</a:t>
            </a:r>
            <a:r>
              <a:rPr lang="is-IS" dirty="0" smtClean="0"/>
              <a:t> </a:t>
            </a:r>
            <a:r>
              <a:rPr lang="is-IS" dirty="0" err="1" smtClean="0"/>
              <a:t>to</a:t>
            </a:r>
            <a:r>
              <a:rPr lang="is-IS" dirty="0" smtClean="0"/>
              <a:t> </a:t>
            </a:r>
            <a:r>
              <a:rPr lang="is-IS" dirty="0" err="1" smtClean="0"/>
              <a:t>edit</a:t>
            </a:r>
            <a:r>
              <a:rPr lang="is-IS" dirty="0" smtClean="0"/>
              <a:t> </a:t>
            </a:r>
            <a:r>
              <a:rPr lang="is-IS" dirty="0" err="1" smtClean="0"/>
              <a:t>Master</a:t>
            </a:r>
            <a:r>
              <a:rPr lang="is-IS" dirty="0" smtClean="0"/>
              <a:t> </a:t>
            </a:r>
            <a:r>
              <a:rPr lang="is-IS" dirty="0" err="1" smtClean="0"/>
              <a:t>title</a:t>
            </a:r>
            <a:r>
              <a:rPr lang="is-IS" dirty="0" smtClean="0"/>
              <a:t> </a:t>
            </a:r>
            <a:r>
              <a:rPr lang="is-IS" dirty="0" err="1" smtClean="0"/>
              <a:t>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is-IS" dirty="0" err="1" smtClean="0"/>
              <a:t>Click</a:t>
            </a:r>
            <a:r>
              <a:rPr lang="is-IS" dirty="0" smtClean="0"/>
              <a:t> </a:t>
            </a:r>
            <a:r>
              <a:rPr lang="is-IS" dirty="0" err="1" smtClean="0"/>
              <a:t>to</a:t>
            </a:r>
            <a:r>
              <a:rPr lang="is-IS" dirty="0" smtClean="0"/>
              <a:t> </a:t>
            </a:r>
            <a:r>
              <a:rPr lang="is-IS" dirty="0" err="1" smtClean="0"/>
              <a:t>edit</a:t>
            </a:r>
            <a:r>
              <a:rPr lang="is-IS" dirty="0" smtClean="0"/>
              <a:t> </a:t>
            </a:r>
            <a:r>
              <a:rPr lang="is-IS" dirty="0" err="1" smtClean="0"/>
              <a:t>Master</a:t>
            </a:r>
            <a:r>
              <a:rPr lang="is-IS" dirty="0" smtClean="0"/>
              <a:t> </a:t>
            </a:r>
            <a:r>
              <a:rPr lang="is-IS" dirty="0" err="1" smtClean="0"/>
              <a:t>text</a:t>
            </a:r>
            <a:r>
              <a:rPr lang="is-IS" dirty="0" smtClean="0"/>
              <a:t> </a:t>
            </a:r>
            <a:r>
              <a:rPr lang="is-IS" dirty="0" err="1" smtClean="0"/>
              <a:t>styles</a:t>
            </a:r>
            <a:endParaRPr lang="is-IS" dirty="0" smtClean="0"/>
          </a:p>
          <a:p>
            <a:pPr lvl="1"/>
            <a:r>
              <a:rPr lang="is-IS" dirty="0" err="1" smtClean="0"/>
              <a:t>Second</a:t>
            </a:r>
            <a:r>
              <a:rPr lang="is-IS" dirty="0" smtClean="0"/>
              <a:t> </a:t>
            </a:r>
            <a:r>
              <a:rPr lang="is-IS" dirty="0" err="1" smtClean="0"/>
              <a:t>level</a:t>
            </a:r>
            <a:endParaRPr lang="is-IS" dirty="0" smtClean="0"/>
          </a:p>
          <a:p>
            <a:pPr lvl="2"/>
            <a:r>
              <a:rPr lang="is-IS" dirty="0" err="1" smtClean="0"/>
              <a:t>Third</a:t>
            </a:r>
            <a:r>
              <a:rPr lang="is-IS" dirty="0" smtClean="0"/>
              <a:t> </a:t>
            </a:r>
            <a:r>
              <a:rPr lang="is-IS" dirty="0" err="1" smtClean="0"/>
              <a:t>level</a:t>
            </a:r>
            <a:endParaRPr lang="is-IS" dirty="0" smtClean="0"/>
          </a:p>
          <a:p>
            <a:pPr lvl="3"/>
            <a:r>
              <a:rPr lang="is-IS" dirty="0" err="1" smtClean="0"/>
              <a:t>Fourth</a:t>
            </a:r>
            <a:r>
              <a:rPr lang="is-IS" dirty="0" smtClean="0"/>
              <a:t> </a:t>
            </a:r>
            <a:r>
              <a:rPr lang="is-IS" dirty="0" err="1" smtClean="0"/>
              <a:t>level</a:t>
            </a:r>
            <a:endParaRPr lang="is-IS" dirty="0" smtClean="0"/>
          </a:p>
          <a:p>
            <a:pPr lvl="4"/>
            <a:r>
              <a:rPr lang="is-IS" dirty="0" err="1" smtClean="0"/>
              <a:t>Fifth</a:t>
            </a:r>
            <a:r>
              <a:rPr lang="is-IS" dirty="0" smtClean="0"/>
              <a:t> </a:t>
            </a:r>
            <a:r>
              <a:rPr lang="is-IS" dirty="0" err="1" smtClean="0"/>
              <a:t>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err="1" smtClean="0"/>
              <a:t>Click</a:t>
            </a:r>
            <a:r>
              <a:rPr lang="is-IS" smtClean="0"/>
              <a:t> to</a:t>
            </a:r>
            <a:r>
              <a:rPr lang="is-IS" dirty="0" smtClean="0"/>
              <a:t> </a:t>
            </a:r>
            <a:r>
              <a:rPr lang="is-IS" dirty="0" err="1" smtClean="0"/>
              <a:t>edit</a:t>
            </a:r>
            <a:r>
              <a:rPr lang="is-IS" dirty="0" smtClean="0"/>
              <a:t> </a:t>
            </a:r>
            <a:r>
              <a:rPr lang="is-IS" dirty="0" err="1" smtClean="0"/>
              <a:t>Master</a:t>
            </a:r>
            <a:r>
              <a:rPr lang="is-IS" dirty="0" smtClean="0"/>
              <a:t> </a:t>
            </a:r>
            <a:r>
              <a:rPr lang="is-IS" dirty="0" err="1" smtClean="0"/>
              <a:t>title</a:t>
            </a:r>
            <a:r>
              <a:rPr lang="is-IS" dirty="0" smtClean="0"/>
              <a:t> </a:t>
            </a:r>
            <a:r>
              <a:rPr lang="is-IS" dirty="0" err="1" smtClean="0"/>
              <a:t>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s-IS" dirty="0" err="1" smtClean="0"/>
              <a:t>Click</a:t>
            </a:r>
            <a:r>
              <a:rPr lang="is-IS" dirty="0" smtClean="0"/>
              <a:t> </a:t>
            </a:r>
            <a:r>
              <a:rPr lang="is-IS" dirty="0" err="1" smtClean="0"/>
              <a:t>to</a:t>
            </a:r>
            <a:r>
              <a:rPr lang="is-IS" dirty="0" smtClean="0"/>
              <a:t> </a:t>
            </a:r>
            <a:r>
              <a:rPr lang="is-IS" dirty="0" err="1" smtClean="0"/>
              <a:t>edit</a:t>
            </a:r>
            <a:r>
              <a:rPr lang="is-IS" dirty="0" smtClean="0"/>
              <a:t> </a:t>
            </a:r>
            <a:r>
              <a:rPr lang="is-IS" dirty="0" err="1" smtClean="0"/>
              <a:t>Master</a:t>
            </a:r>
            <a:r>
              <a:rPr lang="is-IS" dirty="0" smtClean="0"/>
              <a:t> </a:t>
            </a:r>
            <a:r>
              <a:rPr lang="is-IS" dirty="0" err="1" smtClean="0"/>
              <a:t>text</a:t>
            </a:r>
            <a:r>
              <a:rPr lang="is-IS" dirty="0" smtClean="0"/>
              <a:t> </a:t>
            </a:r>
            <a:r>
              <a:rPr lang="is-IS" dirty="0" err="1" smtClean="0"/>
              <a:t>styles</a:t>
            </a:r>
            <a:endParaRPr lang="is-IS" dirty="0" smtClean="0"/>
          </a:p>
          <a:p>
            <a:pPr lvl="1"/>
            <a:r>
              <a:rPr lang="is-IS" dirty="0" err="1" smtClean="0"/>
              <a:t>Second</a:t>
            </a:r>
            <a:r>
              <a:rPr lang="is-IS" dirty="0" smtClean="0"/>
              <a:t> </a:t>
            </a:r>
            <a:r>
              <a:rPr lang="is-IS" dirty="0" err="1" smtClean="0"/>
              <a:t>level</a:t>
            </a:r>
            <a:endParaRPr lang="is-IS" dirty="0" smtClean="0"/>
          </a:p>
          <a:p>
            <a:pPr lvl="2"/>
            <a:r>
              <a:rPr lang="is-IS" dirty="0" err="1" smtClean="0"/>
              <a:t>Third</a:t>
            </a:r>
            <a:r>
              <a:rPr lang="is-IS" dirty="0" smtClean="0"/>
              <a:t> </a:t>
            </a:r>
            <a:r>
              <a:rPr lang="is-IS" dirty="0" err="1" smtClean="0"/>
              <a:t>level</a:t>
            </a:r>
            <a:endParaRPr lang="is-IS" dirty="0" smtClean="0"/>
          </a:p>
          <a:p>
            <a:pPr lvl="3"/>
            <a:r>
              <a:rPr lang="is-IS" dirty="0" err="1" smtClean="0"/>
              <a:t>Fourth</a:t>
            </a:r>
            <a:r>
              <a:rPr lang="is-IS" dirty="0" smtClean="0"/>
              <a:t> </a:t>
            </a:r>
            <a:r>
              <a:rPr lang="is-IS" dirty="0" err="1" smtClean="0"/>
              <a:t>level</a:t>
            </a:r>
            <a:endParaRPr lang="is-IS" dirty="0" smtClean="0"/>
          </a:p>
          <a:p>
            <a:pPr lvl="4"/>
            <a:r>
              <a:rPr lang="is-IS" dirty="0" err="1" smtClean="0"/>
              <a:t>Fifth</a:t>
            </a:r>
            <a:r>
              <a:rPr lang="is-IS" dirty="0" smtClean="0"/>
              <a:t> </a:t>
            </a:r>
            <a:r>
              <a:rPr lang="is-IS" dirty="0" err="1" smtClean="0"/>
              <a:t>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1" y="157163"/>
            <a:ext cx="8724898" cy="654367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600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s-IS" dirty="0" smtClean="0"/>
              <a:t>Fyrsta glæra í nýrri kynningu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429001"/>
            <a:ext cx="8229600" cy="2643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s-IS" dirty="0" smtClean="0"/>
              <a:t>Aðalfyrirsögn</a:t>
            </a:r>
          </a:p>
          <a:p>
            <a:pPr lvl="1"/>
            <a:r>
              <a:rPr lang="is-IS" dirty="0" smtClean="0"/>
              <a:t>Second level</a:t>
            </a:r>
          </a:p>
          <a:p>
            <a:pPr lvl="2"/>
            <a:r>
              <a:rPr lang="is-IS" dirty="0" smtClean="0"/>
              <a:t>Third level</a:t>
            </a:r>
          </a:p>
          <a:p>
            <a:pPr lvl="3"/>
            <a:r>
              <a:rPr lang="is-IS" dirty="0" smtClean="0"/>
              <a:t>Fourth level</a:t>
            </a:r>
          </a:p>
          <a:p>
            <a:pPr lvl="4"/>
            <a:r>
              <a:rPr lang="is-IS" dirty="0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3500" kern="1200" baseline="0">
          <a:solidFill>
            <a:srgbClr val="009FB7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Tx/>
        <a:buBlip>
          <a:blip r:embed="rId4"/>
        </a:buBlip>
        <a:defRPr sz="3200" kern="1200">
          <a:solidFill>
            <a:schemeClr val="tx1">
              <a:lumMod val="85000"/>
              <a:lumOff val="15000"/>
            </a:schemeClr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>
              <a:lumMod val="85000"/>
              <a:lumOff val="15000"/>
            </a:schemeClr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>
              <a:lumMod val="85000"/>
              <a:lumOff val="15000"/>
            </a:schemeClr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>
              <a:lumMod val="85000"/>
              <a:lumOff val="15000"/>
            </a:schemeClr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20" y="214058"/>
            <a:ext cx="8817309" cy="642988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s-IS" dirty="0" smtClean="0"/>
              <a:t>Fyrsta glæra í nýrri kynningu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s-IS" dirty="0" smtClean="0"/>
              <a:t>Aðalfyrirsögn</a:t>
            </a:r>
          </a:p>
          <a:p>
            <a:pPr lvl="1"/>
            <a:r>
              <a:rPr lang="is-IS" dirty="0" smtClean="0"/>
              <a:t>Second level</a:t>
            </a:r>
          </a:p>
          <a:p>
            <a:pPr lvl="2"/>
            <a:r>
              <a:rPr lang="is-IS" dirty="0" smtClean="0"/>
              <a:t>Third level</a:t>
            </a:r>
          </a:p>
          <a:p>
            <a:pPr lvl="3"/>
            <a:r>
              <a:rPr lang="is-IS" dirty="0" smtClean="0"/>
              <a:t>Fourth level</a:t>
            </a:r>
          </a:p>
          <a:p>
            <a:pPr lvl="4"/>
            <a:r>
              <a:rPr lang="is-IS" dirty="0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3500" kern="1200" baseline="0">
          <a:solidFill>
            <a:srgbClr val="009FB7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Tx/>
        <a:buBlip>
          <a:blip r:embed="rId4"/>
        </a:buBlip>
        <a:defRPr sz="3200" kern="1200">
          <a:solidFill>
            <a:schemeClr val="tx1">
              <a:lumMod val="85000"/>
              <a:lumOff val="15000"/>
            </a:schemeClr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>
              <a:lumMod val="85000"/>
              <a:lumOff val="15000"/>
            </a:schemeClr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>
              <a:lumMod val="85000"/>
              <a:lumOff val="15000"/>
            </a:schemeClr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>
              <a:lumMod val="85000"/>
              <a:lumOff val="15000"/>
            </a:schemeClr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99011" y="1354975"/>
            <a:ext cx="8287789" cy="1388225"/>
          </a:xfrm>
        </p:spPr>
        <p:txBody>
          <a:bodyPr>
            <a:normAutofit fontScale="90000"/>
          </a:bodyPr>
          <a:lstStyle/>
          <a:p>
            <a:r>
              <a:rPr lang="en-GB" dirty="0"/>
              <a:t>Evaluation of procedures, practices and impact of cases.</a:t>
            </a:r>
            <a:r>
              <a:rPr lang="is-IS" dirty="0"/>
              <a:t/>
            </a:r>
            <a:br>
              <a:rPr lang="is-IS" dirty="0"/>
            </a:b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external impact analysis of cases</a:t>
            </a:r>
          </a:p>
          <a:p>
            <a:r>
              <a:rPr lang="en-US" dirty="0" smtClean="0"/>
              <a:t>Efforts focused internally on procedures and practices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40575" y="1600200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Quality and integrity management </a:t>
            </a:r>
          </a:p>
          <a:p>
            <a:r>
              <a:rPr lang="en-US" dirty="0" smtClean="0"/>
              <a:t>Caseload management</a:t>
            </a:r>
          </a:p>
          <a:p>
            <a:r>
              <a:rPr lang="en-US" dirty="0" smtClean="0"/>
              <a:t>Challenges facing the ICA</a:t>
            </a:r>
          </a:p>
          <a:p>
            <a:pPr lvl="1"/>
            <a:r>
              <a:rPr lang="en-US" dirty="0" smtClean="0"/>
              <a:t>An ever increasing case load</a:t>
            </a:r>
          </a:p>
          <a:p>
            <a:pPr lvl="1"/>
            <a:r>
              <a:rPr lang="en-US" dirty="0" smtClean="0"/>
              <a:t>Too many cases lie dormant</a:t>
            </a:r>
          </a:p>
          <a:p>
            <a:pPr lvl="1"/>
            <a:r>
              <a:rPr lang="en-US" dirty="0" smtClean="0"/>
              <a:t>Too many cases are not closed, dismissed or prioritized</a:t>
            </a:r>
          </a:p>
          <a:p>
            <a:pPr lvl="1"/>
            <a:r>
              <a:rPr lang="en-US" dirty="0" smtClean="0"/>
              <a:t>Cases take to long to finish</a:t>
            </a:r>
          </a:p>
          <a:p>
            <a:pPr lvl="1"/>
            <a:r>
              <a:rPr lang="en-US" dirty="0" smtClean="0"/>
              <a:t>Need to focus on important markets and abuse cases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- Procedures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537" t="21764" r="47233" b="19278"/>
          <a:stretch/>
        </p:blipFill>
        <p:spPr>
          <a:xfrm>
            <a:off x="1332000" y="1725869"/>
            <a:ext cx="6480000" cy="4160161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332000" y="1791730"/>
            <a:ext cx="1856043" cy="214389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dirty="0" smtClean="0"/>
              <a:t>   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466795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err="1" smtClean="0"/>
              <a:t>Dataset</a:t>
            </a:r>
            <a:endParaRPr lang="is-IS" dirty="0"/>
          </a:p>
        </p:txBody>
      </p:sp>
      <p:pic>
        <p:nvPicPr>
          <p:cNvPr id="18" name="Content Placeholder 1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084" y="1600200"/>
            <a:ext cx="8195832" cy="4525963"/>
          </a:xfrm>
        </p:spPr>
      </p:pic>
      <p:sp>
        <p:nvSpPr>
          <p:cNvPr id="3" name="Oval 2"/>
          <p:cNvSpPr/>
          <p:nvPr/>
        </p:nvSpPr>
        <p:spPr>
          <a:xfrm>
            <a:off x="234778" y="2990335"/>
            <a:ext cx="4139513" cy="112446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dirty="0" smtClean="0"/>
              <a:t> 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4245989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Focus on important cases</a:t>
            </a:r>
            <a:endParaRPr lang="en-GB" dirty="0"/>
          </a:p>
        </p:txBody>
      </p:sp>
      <p:graphicFrame>
        <p:nvGraphicFramePr>
          <p:cNvPr id="20" name="Content Placeholder 1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7325730"/>
              </p:ext>
            </p:extLst>
          </p:nvPr>
        </p:nvGraphicFramePr>
        <p:xfrm>
          <a:off x="457200" y="1600200"/>
          <a:ext cx="3930555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1" name="Chart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312488"/>
              </p:ext>
            </p:extLst>
          </p:nvPr>
        </p:nvGraphicFramePr>
        <p:xfrm>
          <a:off x="4528456" y="1716678"/>
          <a:ext cx="4345578" cy="4450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0877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err="1" smtClean="0"/>
              <a:t>Average</a:t>
            </a:r>
            <a:r>
              <a:rPr lang="is-IS" dirty="0" smtClean="0"/>
              <a:t> </a:t>
            </a:r>
            <a:r>
              <a:rPr lang="is-IS" dirty="0" err="1" smtClean="0"/>
              <a:t>case</a:t>
            </a:r>
            <a:r>
              <a:rPr lang="is-IS" dirty="0" smtClean="0"/>
              <a:t> </a:t>
            </a:r>
            <a:r>
              <a:rPr lang="is-IS" dirty="0" err="1" smtClean="0"/>
              <a:t>length</a:t>
            </a:r>
            <a:endParaRPr lang="is-I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546370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4538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err="1" smtClean="0"/>
              <a:t>Result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Better utilization for resources</a:t>
            </a:r>
          </a:p>
          <a:p>
            <a:r>
              <a:rPr lang="en-GB" dirty="0" smtClean="0"/>
              <a:t>Better time management for case-handlers</a:t>
            </a:r>
          </a:p>
          <a:p>
            <a:r>
              <a:rPr lang="en-GB" dirty="0" smtClean="0"/>
              <a:t>Cases finished faster</a:t>
            </a:r>
          </a:p>
          <a:p>
            <a:r>
              <a:rPr lang="en-GB" dirty="0" smtClean="0"/>
              <a:t>Integrity of finding in cases better secured due to better procedures.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5585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lokkur xmlns="629452c4-14c3-4273-a40b-a15a604c2f5b">13</Flokkur>
    <_dlc_DocId xmlns="cec3f2b9-380f-4549-998e-ea57b7db4504">R4ZW4WZN4NZ2-46-33</_dlc_DocId>
    <_dlc_DocIdUrl xmlns="cec3f2b9-380f-4549-998e-ea57b7db4504">
      <Url>http://tunid/se/_layouts/DocIdRedir.aspx?ID=R4ZW4WZN4NZ2-46-33</Url>
      <Description>R4ZW4WZN4NZ2-46-33</Description>
    </_dlc_DocIdUrl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A4FB41C75310B45B60E0ADC1ACDEE2E" ma:contentTypeVersion="1" ma:contentTypeDescription="Create a new document." ma:contentTypeScope="" ma:versionID="38841d4c550b6c9a244d848aafda803a">
  <xsd:schema xmlns:xsd="http://www.w3.org/2001/XMLSchema" xmlns:xs="http://www.w3.org/2001/XMLSchema" xmlns:p="http://schemas.microsoft.com/office/2006/metadata/properties" xmlns:ns2="629452c4-14c3-4273-a40b-a15a604c2f5b" xmlns:ns3="cec3f2b9-380f-4549-998e-ea57b7db4504" targetNamespace="http://schemas.microsoft.com/office/2006/metadata/properties" ma:root="true" ma:fieldsID="2de8b09e5191048e5b10b6530f3c5bd8" ns2:_="" ns3:_="">
    <xsd:import namespace="629452c4-14c3-4273-a40b-a15a604c2f5b"/>
    <xsd:import namespace="cec3f2b9-380f-4549-998e-ea57b7db4504"/>
    <xsd:element name="properties">
      <xsd:complexType>
        <xsd:sequence>
          <xsd:element name="documentManagement">
            <xsd:complexType>
              <xsd:all>
                <xsd:element ref="ns2:Flokkur" minOccurs="0"/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9452c4-14c3-4273-a40b-a15a604c2f5b" elementFormDefault="qualified">
    <xsd:import namespace="http://schemas.microsoft.com/office/2006/documentManagement/types"/>
    <xsd:import namespace="http://schemas.microsoft.com/office/infopath/2007/PartnerControls"/>
    <xsd:element name="Flokkur" ma:index="8" nillable="true" ma:displayName="Flokkur" ma:list="{a696ae84-9413-44b7-bc9d-8cec13f872ec}" ma:internalName="Flokkur" ma:showField="Title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c3f2b9-380f-4549-998e-ea57b7db4504" elementFormDefault="qualified">
    <xsd:import namespace="http://schemas.microsoft.com/office/2006/documentManagement/types"/>
    <xsd:import namespace="http://schemas.microsoft.com/office/infopath/2007/PartnerControls"/>
    <xsd:element name="_dlc_DocId" ma:index="9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0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812DC7E-4227-4DBA-81A7-3D635DA2FCEA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F17D93DB-2842-4FE7-804E-76255EBEC057}">
  <ds:schemaRefs>
    <ds:schemaRef ds:uri="http://schemas.microsoft.com/office/2006/documentManagement/types"/>
    <ds:schemaRef ds:uri="http://purl.org/dc/terms/"/>
    <ds:schemaRef ds:uri="http://schemas.microsoft.com/office/infopath/2007/PartnerControls"/>
    <ds:schemaRef ds:uri="629452c4-14c3-4273-a40b-a15a604c2f5b"/>
    <ds:schemaRef ds:uri="http://schemas.microsoft.com/office/2006/metadata/properties"/>
    <ds:schemaRef ds:uri="http://www.w3.org/XML/1998/namespace"/>
    <ds:schemaRef ds:uri="http://purl.org/dc/dcmitype/"/>
    <ds:schemaRef ds:uri="http://schemas.openxmlformats.org/package/2006/metadata/core-properties"/>
    <ds:schemaRef ds:uri="cec3f2b9-380f-4549-998e-ea57b7db4504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3EFE5310-EA46-4BC9-8AEA-6FCB4C10845B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8F61A2B3-4695-402E-B918-C868BF0E9C0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29452c4-14c3-4273-a40b-a15a604c2f5b"/>
    <ds:schemaRef ds:uri="cec3f2b9-380f-4549-998e-ea57b7db450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638</TotalTime>
  <Words>130</Words>
  <Application>Microsoft Office PowerPoint</Application>
  <PresentationFormat>On-screen Show (4:3)</PresentationFormat>
  <Paragraphs>33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1_Office Theme</vt:lpstr>
      <vt:lpstr>Office Theme</vt:lpstr>
      <vt:lpstr>Evaluation of procedures, practices and impact of cases. </vt:lpstr>
      <vt:lpstr>Evaluation</vt:lpstr>
      <vt:lpstr>Case - Procedures</vt:lpstr>
      <vt:lpstr>Dataset</vt:lpstr>
      <vt:lpstr>Focus on important cases</vt:lpstr>
      <vt:lpstr>Average case length</vt:lpstr>
      <vt:lpstr>Result</vt:lpstr>
    </vt:vector>
  </TitlesOfParts>
  <Company>PORT hönnun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kynning - Enska</dc:title>
  <dc:creator>Edda Sigurdardottir</dc:creator>
  <cp:lastModifiedBy>nkala</cp:lastModifiedBy>
  <cp:revision>36</cp:revision>
  <dcterms:created xsi:type="dcterms:W3CDTF">2011-04-29T12:51:24Z</dcterms:created>
  <dcterms:modified xsi:type="dcterms:W3CDTF">2016-03-09T12:34:18Z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0x010100EA4FB41C75310B45B60E0ADC1ACDEE2E</vt:lpwstr>
  </property>
  <property fmtid="{D5CDD505-2E9C-101B-9397-08002B2CF9AE}" pid="3" name="_dlc_DocIdItemGuid">
    <vt:lpwstr>192f63c3-c244-47cc-9ad2-5d598e251a65</vt:lpwstr>
  </property>
  <property fmtid="{D5CDD505-2E9C-101B-9397-08002B2CF9AE}" pid="4" name="_AdHocReviewCycleID">
    <vt:i4>-303629867</vt:i4>
  </property>
  <property fmtid="{D5CDD505-2E9C-101B-9397-08002B2CF9AE}" pid="5" name="_NewReviewCycle">
    <vt:lpwstr/>
  </property>
  <property fmtid="{D5CDD505-2E9C-101B-9397-08002B2CF9AE}" pid="6" name="_EmailSubject">
    <vt:lpwstr>Workshop</vt:lpwstr>
  </property>
  <property fmtid="{D5CDD505-2E9C-101B-9397-08002B2CF9AE}" pid="7" name="_AuthorEmail">
    <vt:lpwstr>hilmar@samkeppni.is</vt:lpwstr>
  </property>
  <property fmtid="{D5CDD505-2E9C-101B-9397-08002B2CF9AE}" pid="8" name="_AuthorEmailDisplayName">
    <vt:lpwstr>Hilmar Þórðarson</vt:lpwstr>
  </property>
</Properties>
</file>