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4"/>
  </p:sldMasterIdLst>
  <p:notesMasterIdLst>
    <p:notesMasterId r:id="rId15"/>
  </p:notesMasterIdLst>
  <p:sldIdLst>
    <p:sldId id="256" r:id="rId5"/>
    <p:sldId id="258" r:id="rId6"/>
    <p:sldId id="279" r:id="rId7"/>
    <p:sldId id="280" r:id="rId8"/>
    <p:sldId id="259" r:id="rId9"/>
    <p:sldId id="285" r:id="rId10"/>
    <p:sldId id="291" r:id="rId11"/>
    <p:sldId id="265" r:id="rId12"/>
    <p:sldId id="290" r:id="rId13"/>
    <p:sldId id="28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RIERI Silvia" initials="C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540" autoAdjust="0"/>
  </p:normalViewPr>
  <p:slideViewPr>
    <p:cSldViewPr>
      <p:cViewPr>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66BE6C-9B17-466D-A43B-C10D3EA59164}" type="doc">
      <dgm:prSet loTypeId="urn:microsoft.com/office/officeart/2005/8/layout/cycle5" loCatId="cycle" qsTypeId="urn:microsoft.com/office/officeart/2005/8/quickstyle/simple4" qsCatId="simple" csTypeId="urn:microsoft.com/office/officeart/2005/8/colors/accent0_3" csCatId="mainScheme" phldr="1"/>
      <dgm:spPr/>
      <dgm:t>
        <a:bodyPr/>
        <a:lstStyle/>
        <a:p>
          <a:endParaRPr lang="en-GB"/>
        </a:p>
      </dgm:t>
    </dgm:pt>
    <dgm:pt modelId="{1F4A0296-22E9-4846-B9F8-3DE1661CDFBB}">
      <dgm:prSet phldrT="[Text]" custT="1"/>
      <dgm:spPr/>
      <dgm:t>
        <a:bodyPr/>
        <a:lstStyle/>
        <a:p>
          <a:r>
            <a:rPr lang="en-GB" sz="2200" dirty="0"/>
            <a:t>Analysis of the competition concerns</a:t>
          </a:r>
        </a:p>
      </dgm:t>
    </dgm:pt>
    <dgm:pt modelId="{9D311640-FDE2-499D-8319-3A5EE21ACDFD}" type="parTrans" cxnId="{F92D19DB-DDDD-4E07-9911-D161690A0887}">
      <dgm:prSet/>
      <dgm:spPr/>
      <dgm:t>
        <a:bodyPr/>
        <a:lstStyle/>
        <a:p>
          <a:endParaRPr lang="en-GB" sz="2200"/>
        </a:p>
      </dgm:t>
    </dgm:pt>
    <dgm:pt modelId="{6694D068-1E50-46D7-80C2-FDA18404657E}" type="sibTrans" cxnId="{F92D19DB-DDDD-4E07-9911-D161690A0887}">
      <dgm:prSet/>
      <dgm:spPr/>
      <dgm:t>
        <a:bodyPr/>
        <a:lstStyle/>
        <a:p>
          <a:endParaRPr lang="en-GB" sz="2200"/>
        </a:p>
      </dgm:t>
    </dgm:pt>
    <dgm:pt modelId="{15B72C3B-83CF-45D2-8026-2F2E95B5D556}">
      <dgm:prSet phldrT="[Text]" custT="1"/>
      <dgm:spPr/>
      <dgm:t>
        <a:bodyPr/>
        <a:lstStyle/>
        <a:p>
          <a:r>
            <a:rPr lang="en-GB" sz="2200" dirty="0"/>
            <a:t>Decision to intervene / </a:t>
          </a:r>
          <a:br>
            <a:rPr lang="en-GB" sz="2200" dirty="0"/>
          </a:br>
          <a:r>
            <a:rPr lang="en-GB" sz="2200" dirty="0"/>
            <a:t>not to intervene</a:t>
          </a:r>
        </a:p>
      </dgm:t>
    </dgm:pt>
    <dgm:pt modelId="{A5EA6F3D-EEC3-4518-AD94-C24F25AA2A70}" type="parTrans" cxnId="{A0B9026C-B7A1-4BA1-A19F-D0FE8D9ED7DA}">
      <dgm:prSet/>
      <dgm:spPr/>
      <dgm:t>
        <a:bodyPr/>
        <a:lstStyle/>
        <a:p>
          <a:endParaRPr lang="en-GB" sz="2200"/>
        </a:p>
      </dgm:t>
    </dgm:pt>
    <dgm:pt modelId="{D8864F94-1F40-4688-9863-FC7E0125D424}" type="sibTrans" cxnId="{A0B9026C-B7A1-4BA1-A19F-D0FE8D9ED7DA}">
      <dgm:prSet/>
      <dgm:spPr/>
      <dgm:t>
        <a:bodyPr/>
        <a:lstStyle/>
        <a:p>
          <a:endParaRPr lang="en-GB" sz="2200"/>
        </a:p>
      </dgm:t>
    </dgm:pt>
    <dgm:pt modelId="{6F28700B-2230-46A1-A710-B945EC9F83B2}">
      <dgm:prSet phldrT="[Text]" custT="1"/>
      <dgm:spPr/>
      <dgm:t>
        <a:bodyPr/>
        <a:lstStyle/>
        <a:p>
          <a:r>
            <a:rPr lang="en-GB" sz="2200" dirty="0"/>
            <a:t>Implementation</a:t>
          </a:r>
        </a:p>
      </dgm:t>
    </dgm:pt>
    <dgm:pt modelId="{4C3D30C0-37BD-4810-869A-4B8F5618E459}" type="parTrans" cxnId="{C8325143-A045-44FB-B387-7368107C2006}">
      <dgm:prSet/>
      <dgm:spPr/>
      <dgm:t>
        <a:bodyPr/>
        <a:lstStyle/>
        <a:p>
          <a:endParaRPr lang="en-GB" sz="2200"/>
        </a:p>
      </dgm:t>
    </dgm:pt>
    <dgm:pt modelId="{B95E2E77-FC9E-4466-9D56-CE375FEE7BB2}" type="sibTrans" cxnId="{C8325143-A045-44FB-B387-7368107C2006}">
      <dgm:prSet/>
      <dgm:spPr/>
      <dgm:t>
        <a:bodyPr/>
        <a:lstStyle/>
        <a:p>
          <a:endParaRPr lang="en-GB" sz="2200"/>
        </a:p>
      </dgm:t>
    </dgm:pt>
    <dgm:pt modelId="{ACB8D3D9-3677-4259-84B1-00920ACAFED5}">
      <dgm:prSet phldrT="[Text]" custT="1"/>
      <dgm:spPr/>
      <dgm:t>
        <a:bodyPr/>
        <a:lstStyle/>
        <a:p>
          <a:r>
            <a:rPr lang="en-GB" sz="2200" dirty="0"/>
            <a:t>Ex-post evaluation</a:t>
          </a:r>
        </a:p>
      </dgm:t>
    </dgm:pt>
    <dgm:pt modelId="{3DD78F1F-06FE-4728-8F8A-3485C8A9DB20}" type="parTrans" cxnId="{DFB1CF45-4C1B-4062-8E8B-34E662FAC972}">
      <dgm:prSet/>
      <dgm:spPr/>
      <dgm:t>
        <a:bodyPr/>
        <a:lstStyle/>
        <a:p>
          <a:endParaRPr lang="en-GB" sz="2200"/>
        </a:p>
      </dgm:t>
    </dgm:pt>
    <dgm:pt modelId="{635562D5-8D03-41C8-A978-A25A9E29A8FB}" type="sibTrans" cxnId="{DFB1CF45-4C1B-4062-8E8B-34E662FAC972}">
      <dgm:prSet/>
      <dgm:spPr/>
      <dgm:t>
        <a:bodyPr/>
        <a:lstStyle/>
        <a:p>
          <a:endParaRPr lang="en-GB" sz="2200"/>
        </a:p>
      </dgm:t>
    </dgm:pt>
    <dgm:pt modelId="{7A995FF5-C22B-48C2-8ABE-530C40A2DD2F}" type="pres">
      <dgm:prSet presAssocID="{2D66BE6C-9B17-466D-A43B-C10D3EA59164}" presName="cycle" presStyleCnt="0">
        <dgm:presLayoutVars>
          <dgm:dir/>
          <dgm:resizeHandles val="exact"/>
        </dgm:presLayoutVars>
      </dgm:prSet>
      <dgm:spPr/>
      <dgm:t>
        <a:bodyPr/>
        <a:lstStyle/>
        <a:p>
          <a:endParaRPr lang="en-GB"/>
        </a:p>
      </dgm:t>
    </dgm:pt>
    <dgm:pt modelId="{2EAED920-A997-4463-9ED7-3D5A003142AC}" type="pres">
      <dgm:prSet presAssocID="{1F4A0296-22E9-4846-B9F8-3DE1661CDFBB}" presName="node" presStyleLbl="node1" presStyleIdx="0" presStyleCnt="4" custScaleX="130013" custScaleY="142186">
        <dgm:presLayoutVars>
          <dgm:bulletEnabled val="1"/>
        </dgm:presLayoutVars>
      </dgm:prSet>
      <dgm:spPr/>
      <dgm:t>
        <a:bodyPr/>
        <a:lstStyle/>
        <a:p>
          <a:endParaRPr lang="en-GB"/>
        </a:p>
      </dgm:t>
    </dgm:pt>
    <dgm:pt modelId="{50E45BEF-1051-4304-8AE7-1B242CC25121}" type="pres">
      <dgm:prSet presAssocID="{1F4A0296-22E9-4846-B9F8-3DE1661CDFBB}" presName="spNode" presStyleCnt="0"/>
      <dgm:spPr/>
      <dgm:t>
        <a:bodyPr/>
        <a:lstStyle/>
        <a:p>
          <a:endParaRPr lang="en-GB"/>
        </a:p>
      </dgm:t>
    </dgm:pt>
    <dgm:pt modelId="{E1219724-3CD8-41B9-86C5-4B12E19C8A46}" type="pres">
      <dgm:prSet presAssocID="{6694D068-1E50-46D7-80C2-FDA18404657E}" presName="sibTrans" presStyleLbl="sibTrans1D1" presStyleIdx="0" presStyleCnt="4"/>
      <dgm:spPr/>
      <dgm:t>
        <a:bodyPr/>
        <a:lstStyle/>
        <a:p>
          <a:endParaRPr lang="en-GB"/>
        </a:p>
      </dgm:t>
    </dgm:pt>
    <dgm:pt modelId="{B05D9B13-4BB2-4789-9112-2F694C1671F9}" type="pres">
      <dgm:prSet presAssocID="{15B72C3B-83CF-45D2-8026-2F2E95B5D556}" presName="node" presStyleLbl="node1" presStyleIdx="1" presStyleCnt="4" custScaleX="140135" custScaleY="112204">
        <dgm:presLayoutVars>
          <dgm:bulletEnabled val="1"/>
        </dgm:presLayoutVars>
      </dgm:prSet>
      <dgm:spPr/>
      <dgm:t>
        <a:bodyPr/>
        <a:lstStyle/>
        <a:p>
          <a:endParaRPr lang="en-GB"/>
        </a:p>
      </dgm:t>
    </dgm:pt>
    <dgm:pt modelId="{46FE7680-DAB3-423E-AA29-418539D86515}" type="pres">
      <dgm:prSet presAssocID="{15B72C3B-83CF-45D2-8026-2F2E95B5D556}" presName="spNode" presStyleCnt="0"/>
      <dgm:spPr/>
      <dgm:t>
        <a:bodyPr/>
        <a:lstStyle/>
        <a:p>
          <a:endParaRPr lang="en-GB"/>
        </a:p>
      </dgm:t>
    </dgm:pt>
    <dgm:pt modelId="{CFB2C324-F826-49B4-A1BD-DC54796E0A0D}" type="pres">
      <dgm:prSet presAssocID="{D8864F94-1F40-4688-9863-FC7E0125D424}" presName="sibTrans" presStyleLbl="sibTrans1D1" presStyleIdx="1" presStyleCnt="4"/>
      <dgm:spPr/>
      <dgm:t>
        <a:bodyPr/>
        <a:lstStyle/>
        <a:p>
          <a:endParaRPr lang="en-GB"/>
        </a:p>
      </dgm:t>
    </dgm:pt>
    <dgm:pt modelId="{71A2E412-0A03-47E6-984A-BFAFB0EACB1B}" type="pres">
      <dgm:prSet presAssocID="{6F28700B-2230-46A1-A710-B945EC9F83B2}" presName="node" presStyleLbl="node1" presStyleIdx="2" presStyleCnt="4" custScaleX="137523">
        <dgm:presLayoutVars>
          <dgm:bulletEnabled val="1"/>
        </dgm:presLayoutVars>
      </dgm:prSet>
      <dgm:spPr/>
      <dgm:t>
        <a:bodyPr/>
        <a:lstStyle/>
        <a:p>
          <a:endParaRPr lang="en-GB"/>
        </a:p>
      </dgm:t>
    </dgm:pt>
    <dgm:pt modelId="{BC26999C-77B4-4709-9789-30BBB27C3B17}" type="pres">
      <dgm:prSet presAssocID="{6F28700B-2230-46A1-A710-B945EC9F83B2}" presName="spNode" presStyleCnt="0"/>
      <dgm:spPr/>
      <dgm:t>
        <a:bodyPr/>
        <a:lstStyle/>
        <a:p>
          <a:endParaRPr lang="en-GB"/>
        </a:p>
      </dgm:t>
    </dgm:pt>
    <dgm:pt modelId="{41798034-E779-4F65-B791-A84C0584BA6E}" type="pres">
      <dgm:prSet presAssocID="{B95E2E77-FC9E-4466-9D56-CE375FEE7BB2}" presName="sibTrans" presStyleLbl="sibTrans1D1" presStyleIdx="2" presStyleCnt="4"/>
      <dgm:spPr/>
      <dgm:t>
        <a:bodyPr/>
        <a:lstStyle/>
        <a:p>
          <a:endParaRPr lang="en-GB"/>
        </a:p>
      </dgm:t>
    </dgm:pt>
    <dgm:pt modelId="{F9E8CC44-AAED-47F1-8A65-D6E9093A8070}" type="pres">
      <dgm:prSet presAssocID="{ACB8D3D9-3677-4259-84B1-00920ACAFED5}" presName="node" presStyleLbl="node1" presStyleIdx="3" presStyleCnt="4" custScaleX="115020" custScaleY="105685">
        <dgm:presLayoutVars>
          <dgm:bulletEnabled val="1"/>
        </dgm:presLayoutVars>
      </dgm:prSet>
      <dgm:spPr/>
      <dgm:t>
        <a:bodyPr/>
        <a:lstStyle/>
        <a:p>
          <a:endParaRPr lang="en-GB"/>
        </a:p>
      </dgm:t>
    </dgm:pt>
    <dgm:pt modelId="{C8ABF535-A170-4CE7-9BA3-FF99005692A2}" type="pres">
      <dgm:prSet presAssocID="{ACB8D3D9-3677-4259-84B1-00920ACAFED5}" presName="spNode" presStyleCnt="0"/>
      <dgm:spPr/>
      <dgm:t>
        <a:bodyPr/>
        <a:lstStyle/>
        <a:p>
          <a:endParaRPr lang="en-GB"/>
        </a:p>
      </dgm:t>
    </dgm:pt>
    <dgm:pt modelId="{3B4D6EAF-3720-49A2-8490-BFBCAC2FEC0C}" type="pres">
      <dgm:prSet presAssocID="{635562D5-8D03-41C8-A978-A25A9E29A8FB}" presName="sibTrans" presStyleLbl="sibTrans1D1" presStyleIdx="3" presStyleCnt="4"/>
      <dgm:spPr/>
      <dgm:t>
        <a:bodyPr/>
        <a:lstStyle/>
        <a:p>
          <a:endParaRPr lang="en-GB"/>
        </a:p>
      </dgm:t>
    </dgm:pt>
  </dgm:ptLst>
  <dgm:cxnLst>
    <dgm:cxn modelId="{B9B04DF3-33E3-47C1-B605-07F85BA1C594}" type="presOf" srcId="{635562D5-8D03-41C8-A978-A25A9E29A8FB}" destId="{3B4D6EAF-3720-49A2-8490-BFBCAC2FEC0C}" srcOrd="0" destOrd="0" presId="urn:microsoft.com/office/officeart/2005/8/layout/cycle5"/>
    <dgm:cxn modelId="{1979DE21-EBE7-4300-9FB5-2B7D4ADBAFB5}" type="presOf" srcId="{6F28700B-2230-46A1-A710-B945EC9F83B2}" destId="{71A2E412-0A03-47E6-984A-BFAFB0EACB1B}" srcOrd="0" destOrd="0" presId="urn:microsoft.com/office/officeart/2005/8/layout/cycle5"/>
    <dgm:cxn modelId="{2369E08C-3CA5-4620-A39E-CF2D08F6E089}" type="presOf" srcId="{6694D068-1E50-46D7-80C2-FDA18404657E}" destId="{E1219724-3CD8-41B9-86C5-4B12E19C8A46}" srcOrd="0" destOrd="0" presId="urn:microsoft.com/office/officeart/2005/8/layout/cycle5"/>
    <dgm:cxn modelId="{3F2C2845-8D35-46EC-BD64-BBCC3D4FF692}" type="presOf" srcId="{D8864F94-1F40-4688-9863-FC7E0125D424}" destId="{CFB2C324-F826-49B4-A1BD-DC54796E0A0D}" srcOrd="0" destOrd="0" presId="urn:microsoft.com/office/officeart/2005/8/layout/cycle5"/>
    <dgm:cxn modelId="{EEADB042-E4F5-4E17-BD32-36014A259270}" type="presOf" srcId="{1F4A0296-22E9-4846-B9F8-3DE1661CDFBB}" destId="{2EAED920-A997-4463-9ED7-3D5A003142AC}" srcOrd="0" destOrd="0" presId="urn:microsoft.com/office/officeart/2005/8/layout/cycle5"/>
    <dgm:cxn modelId="{B08742C1-9C69-428C-A581-B140F80E07BC}" type="presOf" srcId="{15B72C3B-83CF-45D2-8026-2F2E95B5D556}" destId="{B05D9B13-4BB2-4789-9112-2F694C1671F9}" srcOrd="0" destOrd="0" presId="urn:microsoft.com/office/officeart/2005/8/layout/cycle5"/>
    <dgm:cxn modelId="{C8325143-A045-44FB-B387-7368107C2006}" srcId="{2D66BE6C-9B17-466D-A43B-C10D3EA59164}" destId="{6F28700B-2230-46A1-A710-B945EC9F83B2}" srcOrd="2" destOrd="0" parTransId="{4C3D30C0-37BD-4810-869A-4B8F5618E459}" sibTransId="{B95E2E77-FC9E-4466-9D56-CE375FEE7BB2}"/>
    <dgm:cxn modelId="{16A218CA-8C4E-44B4-9156-80F4C2F1FAA4}" type="presOf" srcId="{ACB8D3D9-3677-4259-84B1-00920ACAFED5}" destId="{F9E8CC44-AAED-47F1-8A65-D6E9093A8070}" srcOrd="0" destOrd="0" presId="urn:microsoft.com/office/officeart/2005/8/layout/cycle5"/>
    <dgm:cxn modelId="{590E33E4-758C-4D79-A710-4F5CE1A23400}" type="presOf" srcId="{2D66BE6C-9B17-466D-A43B-C10D3EA59164}" destId="{7A995FF5-C22B-48C2-8ABE-530C40A2DD2F}" srcOrd="0" destOrd="0" presId="urn:microsoft.com/office/officeart/2005/8/layout/cycle5"/>
    <dgm:cxn modelId="{26F0CE03-1AE1-49E3-8186-221C7B6CB362}" type="presOf" srcId="{B95E2E77-FC9E-4466-9D56-CE375FEE7BB2}" destId="{41798034-E779-4F65-B791-A84C0584BA6E}" srcOrd="0" destOrd="0" presId="urn:microsoft.com/office/officeart/2005/8/layout/cycle5"/>
    <dgm:cxn modelId="{F92D19DB-DDDD-4E07-9911-D161690A0887}" srcId="{2D66BE6C-9B17-466D-A43B-C10D3EA59164}" destId="{1F4A0296-22E9-4846-B9F8-3DE1661CDFBB}" srcOrd="0" destOrd="0" parTransId="{9D311640-FDE2-499D-8319-3A5EE21ACDFD}" sibTransId="{6694D068-1E50-46D7-80C2-FDA18404657E}"/>
    <dgm:cxn modelId="{A0B9026C-B7A1-4BA1-A19F-D0FE8D9ED7DA}" srcId="{2D66BE6C-9B17-466D-A43B-C10D3EA59164}" destId="{15B72C3B-83CF-45D2-8026-2F2E95B5D556}" srcOrd="1" destOrd="0" parTransId="{A5EA6F3D-EEC3-4518-AD94-C24F25AA2A70}" sibTransId="{D8864F94-1F40-4688-9863-FC7E0125D424}"/>
    <dgm:cxn modelId="{DFB1CF45-4C1B-4062-8E8B-34E662FAC972}" srcId="{2D66BE6C-9B17-466D-A43B-C10D3EA59164}" destId="{ACB8D3D9-3677-4259-84B1-00920ACAFED5}" srcOrd="3" destOrd="0" parTransId="{3DD78F1F-06FE-4728-8F8A-3485C8A9DB20}" sibTransId="{635562D5-8D03-41C8-A978-A25A9E29A8FB}"/>
    <dgm:cxn modelId="{1551AE2E-F18A-478F-8333-73B7E13E70A7}" type="presParOf" srcId="{7A995FF5-C22B-48C2-8ABE-530C40A2DD2F}" destId="{2EAED920-A997-4463-9ED7-3D5A003142AC}" srcOrd="0" destOrd="0" presId="urn:microsoft.com/office/officeart/2005/8/layout/cycle5"/>
    <dgm:cxn modelId="{834497A1-ACC6-45EE-AE0F-A1ABB6DAF766}" type="presParOf" srcId="{7A995FF5-C22B-48C2-8ABE-530C40A2DD2F}" destId="{50E45BEF-1051-4304-8AE7-1B242CC25121}" srcOrd="1" destOrd="0" presId="urn:microsoft.com/office/officeart/2005/8/layout/cycle5"/>
    <dgm:cxn modelId="{CBD3A70A-67E1-4AA1-81BE-2893C88CFC53}" type="presParOf" srcId="{7A995FF5-C22B-48C2-8ABE-530C40A2DD2F}" destId="{E1219724-3CD8-41B9-86C5-4B12E19C8A46}" srcOrd="2" destOrd="0" presId="urn:microsoft.com/office/officeart/2005/8/layout/cycle5"/>
    <dgm:cxn modelId="{629B2076-9C86-441C-A3B2-F91CC53A9A1A}" type="presParOf" srcId="{7A995FF5-C22B-48C2-8ABE-530C40A2DD2F}" destId="{B05D9B13-4BB2-4789-9112-2F694C1671F9}" srcOrd="3" destOrd="0" presId="urn:microsoft.com/office/officeart/2005/8/layout/cycle5"/>
    <dgm:cxn modelId="{9713693A-C186-4DC4-9F0B-1B51B9578157}" type="presParOf" srcId="{7A995FF5-C22B-48C2-8ABE-530C40A2DD2F}" destId="{46FE7680-DAB3-423E-AA29-418539D86515}" srcOrd="4" destOrd="0" presId="urn:microsoft.com/office/officeart/2005/8/layout/cycle5"/>
    <dgm:cxn modelId="{A08C3901-0300-4E67-999D-AB873A14584B}" type="presParOf" srcId="{7A995FF5-C22B-48C2-8ABE-530C40A2DD2F}" destId="{CFB2C324-F826-49B4-A1BD-DC54796E0A0D}" srcOrd="5" destOrd="0" presId="urn:microsoft.com/office/officeart/2005/8/layout/cycle5"/>
    <dgm:cxn modelId="{BFF2EC08-BAAE-4B45-8D88-04566E2DA20D}" type="presParOf" srcId="{7A995FF5-C22B-48C2-8ABE-530C40A2DD2F}" destId="{71A2E412-0A03-47E6-984A-BFAFB0EACB1B}" srcOrd="6" destOrd="0" presId="urn:microsoft.com/office/officeart/2005/8/layout/cycle5"/>
    <dgm:cxn modelId="{3FBF301A-F474-43DC-BBD2-01CDA7304F25}" type="presParOf" srcId="{7A995FF5-C22B-48C2-8ABE-530C40A2DD2F}" destId="{BC26999C-77B4-4709-9789-30BBB27C3B17}" srcOrd="7" destOrd="0" presId="urn:microsoft.com/office/officeart/2005/8/layout/cycle5"/>
    <dgm:cxn modelId="{2A9C8533-AF92-46FD-A32B-F3B649130289}" type="presParOf" srcId="{7A995FF5-C22B-48C2-8ABE-530C40A2DD2F}" destId="{41798034-E779-4F65-B791-A84C0584BA6E}" srcOrd="8" destOrd="0" presId="urn:microsoft.com/office/officeart/2005/8/layout/cycle5"/>
    <dgm:cxn modelId="{5D3284A8-43FE-46EA-90B0-127D1104C9C9}" type="presParOf" srcId="{7A995FF5-C22B-48C2-8ABE-530C40A2DD2F}" destId="{F9E8CC44-AAED-47F1-8A65-D6E9093A8070}" srcOrd="9" destOrd="0" presId="urn:microsoft.com/office/officeart/2005/8/layout/cycle5"/>
    <dgm:cxn modelId="{25DD2A3C-CFFF-4712-8B45-B49E5073F6F3}" type="presParOf" srcId="{7A995FF5-C22B-48C2-8ABE-530C40A2DD2F}" destId="{C8ABF535-A170-4CE7-9BA3-FF99005692A2}" srcOrd="10" destOrd="0" presId="urn:microsoft.com/office/officeart/2005/8/layout/cycle5"/>
    <dgm:cxn modelId="{25D89BF3-46E7-4D36-80B9-7ABF620BDD1A}" type="presParOf" srcId="{7A995FF5-C22B-48C2-8ABE-530C40A2DD2F}" destId="{3B4D6EAF-3720-49A2-8490-BFBCAC2FEC0C}" srcOrd="11" destOrd="0" presId="urn:microsoft.com/office/officeart/2005/8/layout/cycle5"/>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FE76C5-64D6-4348-8BAD-E9B737E14789}" type="doc">
      <dgm:prSet loTypeId="urn:microsoft.com/office/officeart/2005/8/layout/bProcess3" loCatId="process" qsTypeId="urn:microsoft.com/office/officeart/2005/8/quickstyle/simple1" qsCatId="simple" csTypeId="urn:microsoft.com/office/officeart/2005/8/colors/colorful1" csCatId="colorful" phldr="1"/>
      <dgm:spPr/>
    </dgm:pt>
    <dgm:pt modelId="{6C07FD30-1AB1-4A5B-8865-6B196EC1CB7A}">
      <dgm:prSet phldrT="[Text]" custT="1"/>
      <dgm:spPr/>
      <dgm:t>
        <a:bodyPr/>
        <a:lstStyle/>
        <a:p>
          <a:r>
            <a:rPr lang="en-GB" sz="1800" b="1" dirty="0"/>
            <a:t>Select the decision </a:t>
          </a:r>
          <a:br>
            <a:rPr lang="en-GB" sz="1800" b="1" dirty="0"/>
          </a:br>
          <a:r>
            <a:rPr lang="en-GB" sz="1800" b="1" dirty="0"/>
            <a:t>to assess</a:t>
          </a:r>
        </a:p>
      </dgm:t>
    </dgm:pt>
    <dgm:pt modelId="{E6119FA1-F4B9-479B-88AC-D72FB9C5C832}" type="parTrans" cxnId="{2B740E21-3D92-438F-A210-149AD9CA602B}">
      <dgm:prSet/>
      <dgm:spPr/>
      <dgm:t>
        <a:bodyPr/>
        <a:lstStyle/>
        <a:p>
          <a:endParaRPr lang="en-GB" sz="1600" b="0"/>
        </a:p>
      </dgm:t>
    </dgm:pt>
    <dgm:pt modelId="{1E085F3E-7583-4D84-85B1-B90E472D80BF}" type="sibTrans" cxnId="{2B740E21-3D92-438F-A210-149AD9CA602B}">
      <dgm:prSet custT="1"/>
      <dgm:spPr/>
      <dgm:t>
        <a:bodyPr/>
        <a:lstStyle/>
        <a:p>
          <a:endParaRPr lang="en-GB" sz="1100" b="0"/>
        </a:p>
      </dgm:t>
    </dgm:pt>
    <dgm:pt modelId="{48D3698E-1802-42D7-BBC5-9CFEF9B3B060}">
      <dgm:prSet phldrT="[Text]" custT="1"/>
      <dgm:spPr/>
      <dgm:t>
        <a:bodyPr/>
        <a:lstStyle/>
        <a:p>
          <a:r>
            <a:rPr lang="en-GB" sz="1800" b="1" dirty="0"/>
            <a:t>Choose the evaluation team</a:t>
          </a:r>
        </a:p>
      </dgm:t>
    </dgm:pt>
    <dgm:pt modelId="{4F52E0D5-1162-44BB-B3CA-848F9D1B44DA}" type="parTrans" cxnId="{4F44FAB2-0300-425D-81FB-1882111AB526}">
      <dgm:prSet/>
      <dgm:spPr/>
      <dgm:t>
        <a:bodyPr/>
        <a:lstStyle/>
        <a:p>
          <a:endParaRPr lang="en-GB" sz="1600" b="0"/>
        </a:p>
      </dgm:t>
    </dgm:pt>
    <dgm:pt modelId="{E8BBE5B7-589F-4188-A010-E927C5E54CD4}" type="sibTrans" cxnId="{4F44FAB2-0300-425D-81FB-1882111AB526}">
      <dgm:prSet custT="1"/>
      <dgm:spPr/>
      <dgm:t>
        <a:bodyPr/>
        <a:lstStyle/>
        <a:p>
          <a:endParaRPr lang="en-GB" sz="1100" b="0"/>
        </a:p>
      </dgm:t>
    </dgm:pt>
    <dgm:pt modelId="{DC77C090-7DC4-4CF4-A391-FD1067E81C4F}">
      <dgm:prSet phldrT="[Text]" custT="1"/>
      <dgm:spPr/>
      <dgm:t>
        <a:bodyPr/>
        <a:lstStyle/>
        <a:p>
          <a:r>
            <a:rPr lang="en-GB" sz="1800" b="1" dirty="0"/>
            <a:t>Identify the counterfactual</a:t>
          </a:r>
        </a:p>
      </dgm:t>
    </dgm:pt>
    <dgm:pt modelId="{D062F099-548E-4262-8386-C38624C615E2}" type="parTrans" cxnId="{B630C364-DA4B-468D-912B-EB8C271779E5}">
      <dgm:prSet/>
      <dgm:spPr/>
      <dgm:t>
        <a:bodyPr/>
        <a:lstStyle/>
        <a:p>
          <a:endParaRPr lang="en-GB" sz="1600" b="0"/>
        </a:p>
      </dgm:t>
    </dgm:pt>
    <dgm:pt modelId="{5163DB16-6FB9-4F7B-ABF3-84393BF47194}" type="sibTrans" cxnId="{B630C364-DA4B-468D-912B-EB8C271779E5}">
      <dgm:prSet custT="1"/>
      <dgm:spPr/>
      <dgm:t>
        <a:bodyPr/>
        <a:lstStyle/>
        <a:p>
          <a:endParaRPr lang="en-GB" sz="1100" b="0"/>
        </a:p>
      </dgm:t>
    </dgm:pt>
    <dgm:pt modelId="{C7DB1828-286C-4117-B09A-31CF6A8DE046}">
      <dgm:prSet phldrT="[Text]" custT="1"/>
      <dgm:spPr/>
      <dgm:t>
        <a:bodyPr/>
        <a:lstStyle/>
        <a:p>
          <a:r>
            <a:rPr lang="en-GB" sz="1800" b="1"/>
            <a:t>Select the methodology</a:t>
          </a:r>
        </a:p>
      </dgm:t>
    </dgm:pt>
    <dgm:pt modelId="{D6EDE43B-3037-4DA2-98A0-E06C338A2EDF}" type="parTrans" cxnId="{F5F0A193-AB92-4DB2-A3E1-7D2A84178F1F}">
      <dgm:prSet/>
      <dgm:spPr/>
      <dgm:t>
        <a:bodyPr/>
        <a:lstStyle/>
        <a:p>
          <a:endParaRPr lang="en-GB" sz="1600" b="0"/>
        </a:p>
      </dgm:t>
    </dgm:pt>
    <dgm:pt modelId="{D7ACC6D0-F93D-457C-9FC2-5AC76D5A608F}" type="sibTrans" cxnId="{F5F0A193-AB92-4DB2-A3E1-7D2A84178F1F}">
      <dgm:prSet custT="1"/>
      <dgm:spPr/>
      <dgm:t>
        <a:bodyPr/>
        <a:lstStyle/>
        <a:p>
          <a:endParaRPr lang="en-GB" sz="1100" b="0"/>
        </a:p>
      </dgm:t>
    </dgm:pt>
    <dgm:pt modelId="{590AE6FB-0E74-42ED-A5EF-58523B7F93F8}">
      <dgm:prSet phldrT="[Text]" custT="1"/>
      <dgm:spPr/>
      <dgm:t>
        <a:bodyPr/>
        <a:lstStyle/>
        <a:p>
          <a:r>
            <a:rPr lang="en-GB" sz="1800" b="1" dirty="0"/>
            <a:t>Determine the variables </a:t>
          </a:r>
          <a:br>
            <a:rPr lang="en-GB" sz="1800" b="1" dirty="0"/>
          </a:br>
          <a:r>
            <a:rPr lang="en-GB" sz="1800" b="1" dirty="0"/>
            <a:t>to study</a:t>
          </a:r>
        </a:p>
      </dgm:t>
    </dgm:pt>
    <dgm:pt modelId="{4014F702-0FDA-49D2-838B-F89547784966}" type="parTrans" cxnId="{ACA3CAF5-D9A8-43C0-968A-C388FED55804}">
      <dgm:prSet/>
      <dgm:spPr/>
      <dgm:t>
        <a:bodyPr/>
        <a:lstStyle/>
        <a:p>
          <a:endParaRPr lang="en-GB" sz="1600" b="0"/>
        </a:p>
      </dgm:t>
    </dgm:pt>
    <dgm:pt modelId="{C25123A6-199B-4436-A75E-FB7A8F558908}" type="sibTrans" cxnId="{ACA3CAF5-D9A8-43C0-968A-C388FED55804}">
      <dgm:prSet custT="1"/>
      <dgm:spPr/>
      <dgm:t>
        <a:bodyPr/>
        <a:lstStyle/>
        <a:p>
          <a:endParaRPr lang="en-GB" sz="1100" b="0"/>
        </a:p>
      </dgm:t>
    </dgm:pt>
    <dgm:pt modelId="{7C540047-939D-4F66-8CCE-C1BF058EF30B}">
      <dgm:prSet phldrT="[Text]" custT="1"/>
      <dgm:spPr/>
      <dgm:t>
        <a:bodyPr/>
        <a:lstStyle/>
        <a:p>
          <a:r>
            <a:rPr lang="en-GB" sz="1800" b="1" dirty="0"/>
            <a:t>Collect data and information</a:t>
          </a:r>
        </a:p>
      </dgm:t>
    </dgm:pt>
    <dgm:pt modelId="{EFAF2823-538E-4FC5-9346-903800154D3E}" type="parTrans" cxnId="{A16ED5E3-959B-473A-AF16-9BFB60364271}">
      <dgm:prSet/>
      <dgm:spPr/>
      <dgm:t>
        <a:bodyPr/>
        <a:lstStyle/>
        <a:p>
          <a:endParaRPr lang="en-GB" sz="1600" b="0"/>
        </a:p>
      </dgm:t>
    </dgm:pt>
    <dgm:pt modelId="{F38D68E3-9026-417F-AA95-AE83A020B410}" type="sibTrans" cxnId="{A16ED5E3-959B-473A-AF16-9BFB60364271}">
      <dgm:prSet custT="1"/>
      <dgm:spPr/>
      <dgm:t>
        <a:bodyPr/>
        <a:lstStyle/>
        <a:p>
          <a:endParaRPr lang="en-GB" sz="1100" b="0"/>
        </a:p>
      </dgm:t>
    </dgm:pt>
    <dgm:pt modelId="{76AB318B-18C1-4251-9205-0AAE80BD93C1}">
      <dgm:prSet phldrT="[Text]" custT="1"/>
      <dgm:spPr/>
      <dgm:t>
        <a:bodyPr/>
        <a:lstStyle/>
        <a:p>
          <a:r>
            <a:rPr lang="en-GB" sz="1800" b="1" dirty="0"/>
            <a:t>Perform the analysis</a:t>
          </a:r>
        </a:p>
      </dgm:t>
    </dgm:pt>
    <dgm:pt modelId="{A5A023F4-AF2E-498F-92A6-D76364503303}" type="parTrans" cxnId="{14C4B895-C8DB-4DD8-B6AA-BEC3E19CA0F4}">
      <dgm:prSet/>
      <dgm:spPr/>
      <dgm:t>
        <a:bodyPr/>
        <a:lstStyle/>
        <a:p>
          <a:endParaRPr lang="en-GB" sz="1600" b="0"/>
        </a:p>
      </dgm:t>
    </dgm:pt>
    <dgm:pt modelId="{49133023-A1EA-4FAA-958C-C5926B73DA71}" type="sibTrans" cxnId="{14C4B895-C8DB-4DD8-B6AA-BEC3E19CA0F4}">
      <dgm:prSet custT="1"/>
      <dgm:spPr/>
      <dgm:t>
        <a:bodyPr/>
        <a:lstStyle/>
        <a:p>
          <a:endParaRPr lang="en-GB" sz="1100" b="0"/>
        </a:p>
      </dgm:t>
    </dgm:pt>
    <dgm:pt modelId="{DA606DEE-5EEF-4B5E-BACE-FA9F291D46C0}">
      <dgm:prSet phldrT="[Text]" custT="1"/>
      <dgm:spPr/>
      <dgm:t>
        <a:bodyPr/>
        <a:lstStyle/>
        <a:p>
          <a:r>
            <a:rPr lang="en-GB" sz="1800" b="1" dirty="0"/>
            <a:t>Verify the robustness of the results</a:t>
          </a:r>
        </a:p>
      </dgm:t>
    </dgm:pt>
    <dgm:pt modelId="{ECA5FFA0-9906-492D-890E-EE4167C9566F}" type="parTrans" cxnId="{628F53D1-8DF7-4F4B-A9CE-E3876E791CE0}">
      <dgm:prSet/>
      <dgm:spPr/>
      <dgm:t>
        <a:bodyPr/>
        <a:lstStyle/>
        <a:p>
          <a:endParaRPr lang="en-GB" sz="1600" b="0"/>
        </a:p>
      </dgm:t>
    </dgm:pt>
    <dgm:pt modelId="{F67F56A3-4EDD-4344-9E2D-985DBB2B87B0}" type="sibTrans" cxnId="{628F53D1-8DF7-4F4B-A9CE-E3876E791CE0}">
      <dgm:prSet/>
      <dgm:spPr/>
      <dgm:t>
        <a:bodyPr/>
        <a:lstStyle/>
        <a:p>
          <a:endParaRPr lang="en-GB" sz="1600" b="0"/>
        </a:p>
      </dgm:t>
    </dgm:pt>
    <dgm:pt modelId="{23421715-8ED7-4FA3-A251-B111FB96F1B8}">
      <dgm:prSet custT="1"/>
      <dgm:spPr/>
      <dgm:t>
        <a:bodyPr/>
        <a:lstStyle/>
        <a:p>
          <a:r>
            <a:rPr lang="en-GB" sz="1800" b="1" dirty="0" smtClean="0"/>
            <a:t>Incorporate the lessons learnt</a:t>
          </a:r>
          <a:endParaRPr lang="en-GB" sz="1800" b="1" dirty="0"/>
        </a:p>
      </dgm:t>
    </dgm:pt>
    <dgm:pt modelId="{85484B64-5ECC-4676-8309-8B65C1367953}" type="parTrans" cxnId="{5FF4E99D-C28D-4FFA-9349-2CCC019A7662}">
      <dgm:prSet/>
      <dgm:spPr/>
      <dgm:t>
        <a:bodyPr/>
        <a:lstStyle/>
        <a:p>
          <a:endParaRPr lang="en-GB"/>
        </a:p>
      </dgm:t>
    </dgm:pt>
    <dgm:pt modelId="{AEBEF173-61FC-4CF9-BCC1-51974182FA96}" type="sibTrans" cxnId="{5FF4E99D-C28D-4FFA-9349-2CCC019A7662}">
      <dgm:prSet/>
      <dgm:spPr/>
      <dgm:t>
        <a:bodyPr/>
        <a:lstStyle/>
        <a:p>
          <a:endParaRPr lang="en-GB"/>
        </a:p>
      </dgm:t>
    </dgm:pt>
    <dgm:pt modelId="{9A5B50BC-86A7-4AAF-8686-496B82D9DAC1}" type="pres">
      <dgm:prSet presAssocID="{D5FE76C5-64D6-4348-8BAD-E9B737E14789}" presName="Name0" presStyleCnt="0">
        <dgm:presLayoutVars>
          <dgm:dir/>
          <dgm:resizeHandles val="exact"/>
        </dgm:presLayoutVars>
      </dgm:prSet>
      <dgm:spPr/>
    </dgm:pt>
    <dgm:pt modelId="{DDBA1EB4-CF20-408D-90F6-E104E2E71E37}" type="pres">
      <dgm:prSet presAssocID="{6C07FD30-1AB1-4A5B-8865-6B196EC1CB7A}" presName="node" presStyleLbl="node1" presStyleIdx="0" presStyleCnt="9">
        <dgm:presLayoutVars>
          <dgm:bulletEnabled val="1"/>
        </dgm:presLayoutVars>
      </dgm:prSet>
      <dgm:spPr/>
      <dgm:t>
        <a:bodyPr/>
        <a:lstStyle/>
        <a:p>
          <a:endParaRPr lang="en-GB"/>
        </a:p>
      </dgm:t>
    </dgm:pt>
    <dgm:pt modelId="{83D047DF-B1F4-4EB3-A002-DEFAD013ABDE}" type="pres">
      <dgm:prSet presAssocID="{1E085F3E-7583-4D84-85B1-B90E472D80BF}" presName="sibTrans" presStyleLbl="sibTrans1D1" presStyleIdx="0" presStyleCnt="8"/>
      <dgm:spPr/>
      <dgm:t>
        <a:bodyPr/>
        <a:lstStyle/>
        <a:p>
          <a:endParaRPr lang="en-GB"/>
        </a:p>
      </dgm:t>
    </dgm:pt>
    <dgm:pt modelId="{71E15E42-FED2-4343-9F26-C9F9D951FDB8}" type="pres">
      <dgm:prSet presAssocID="{1E085F3E-7583-4D84-85B1-B90E472D80BF}" presName="connectorText" presStyleLbl="sibTrans1D1" presStyleIdx="0" presStyleCnt="8"/>
      <dgm:spPr/>
      <dgm:t>
        <a:bodyPr/>
        <a:lstStyle/>
        <a:p>
          <a:endParaRPr lang="en-GB"/>
        </a:p>
      </dgm:t>
    </dgm:pt>
    <dgm:pt modelId="{13280881-CA63-4E79-8673-BA1DA075782A}" type="pres">
      <dgm:prSet presAssocID="{48D3698E-1802-42D7-BBC5-9CFEF9B3B060}" presName="node" presStyleLbl="node1" presStyleIdx="1" presStyleCnt="9">
        <dgm:presLayoutVars>
          <dgm:bulletEnabled val="1"/>
        </dgm:presLayoutVars>
      </dgm:prSet>
      <dgm:spPr/>
      <dgm:t>
        <a:bodyPr/>
        <a:lstStyle/>
        <a:p>
          <a:endParaRPr lang="en-GB"/>
        </a:p>
      </dgm:t>
    </dgm:pt>
    <dgm:pt modelId="{15A52809-C2A7-40FF-938B-3C22F4BC5D83}" type="pres">
      <dgm:prSet presAssocID="{E8BBE5B7-589F-4188-A010-E927C5E54CD4}" presName="sibTrans" presStyleLbl="sibTrans1D1" presStyleIdx="1" presStyleCnt="8"/>
      <dgm:spPr/>
      <dgm:t>
        <a:bodyPr/>
        <a:lstStyle/>
        <a:p>
          <a:endParaRPr lang="en-GB"/>
        </a:p>
      </dgm:t>
    </dgm:pt>
    <dgm:pt modelId="{6B34B8F2-3116-491E-B993-508A3DD3B24A}" type="pres">
      <dgm:prSet presAssocID="{E8BBE5B7-589F-4188-A010-E927C5E54CD4}" presName="connectorText" presStyleLbl="sibTrans1D1" presStyleIdx="1" presStyleCnt="8"/>
      <dgm:spPr/>
      <dgm:t>
        <a:bodyPr/>
        <a:lstStyle/>
        <a:p>
          <a:endParaRPr lang="en-GB"/>
        </a:p>
      </dgm:t>
    </dgm:pt>
    <dgm:pt modelId="{A5DEA5CC-E4CC-41F6-B021-92961AB87DF2}" type="pres">
      <dgm:prSet presAssocID="{DC77C090-7DC4-4CF4-A391-FD1067E81C4F}" presName="node" presStyleLbl="node1" presStyleIdx="2" presStyleCnt="9">
        <dgm:presLayoutVars>
          <dgm:bulletEnabled val="1"/>
        </dgm:presLayoutVars>
      </dgm:prSet>
      <dgm:spPr/>
      <dgm:t>
        <a:bodyPr/>
        <a:lstStyle/>
        <a:p>
          <a:endParaRPr lang="en-GB"/>
        </a:p>
      </dgm:t>
    </dgm:pt>
    <dgm:pt modelId="{97DC1AC6-799C-4E6B-91B7-65B26F08F229}" type="pres">
      <dgm:prSet presAssocID="{5163DB16-6FB9-4F7B-ABF3-84393BF47194}" presName="sibTrans" presStyleLbl="sibTrans1D1" presStyleIdx="2" presStyleCnt="8"/>
      <dgm:spPr/>
      <dgm:t>
        <a:bodyPr/>
        <a:lstStyle/>
        <a:p>
          <a:endParaRPr lang="en-GB"/>
        </a:p>
      </dgm:t>
    </dgm:pt>
    <dgm:pt modelId="{017C2793-2BDA-4798-8B12-2E0D1B409A6E}" type="pres">
      <dgm:prSet presAssocID="{5163DB16-6FB9-4F7B-ABF3-84393BF47194}" presName="connectorText" presStyleLbl="sibTrans1D1" presStyleIdx="2" presStyleCnt="8"/>
      <dgm:spPr/>
      <dgm:t>
        <a:bodyPr/>
        <a:lstStyle/>
        <a:p>
          <a:endParaRPr lang="en-GB"/>
        </a:p>
      </dgm:t>
    </dgm:pt>
    <dgm:pt modelId="{69721FA3-A581-47B4-9724-244EA672EF90}" type="pres">
      <dgm:prSet presAssocID="{C7DB1828-286C-4117-B09A-31CF6A8DE046}" presName="node" presStyleLbl="node1" presStyleIdx="3" presStyleCnt="9">
        <dgm:presLayoutVars>
          <dgm:bulletEnabled val="1"/>
        </dgm:presLayoutVars>
      </dgm:prSet>
      <dgm:spPr/>
      <dgm:t>
        <a:bodyPr/>
        <a:lstStyle/>
        <a:p>
          <a:endParaRPr lang="en-GB"/>
        </a:p>
      </dgm:t>
    </dgm:pt>
    <dgm:pt modelId="{E14360BC-291F-4180-81B6-B9FD54A086C9}" type="pres">
      <dgm:prSet presAssocID="{D7ACC6D0-F93D-457C-9FC2-5AC76D5A608F}" presName="sibTrans" presStyleLbl="sibTrans1D1" presStyleIdx="3" presStyleCnt="8"/>
      <dgm:spPr/>
      <dgm:t>
        <a:bodyPr/>
        <a:lstStyle/>
        <a:p>
          <a:endParaRPr lang="en-GB"/>
        </a:p>
      </dgm:t>
    </dgm:pt>
    <dgm:pt modelId="{D99771BE-A17B-461F-AB0B-99A3F3C26451}" type="pres">
      <dgm:prSet presAssocID="{D7ACC6D0-F93D-457C-9FC2-5AC76D5A608F}" presName="connectorText" presStyleLbl="sibTrans1D1" presStyleIdx="3" presStyleCnt="8"/>
      <dgm:spPr/>
      <dgm:t>
        <a:bodyPr/>
        <a:lstStyle/>
        <a:p>
          <a:endParaRPr lang="en-GB"/>
        </a:p>
      </dgm:t>
    </dgm:pt>
    <dgm:pt modelId="{50BEB90A-9442-483C-9A25-BAF9B8938BA1}" type="pres">
      <dgm:prSet presAssocID="{590AE6FB-0E74-42ED-A5EF-58523B7F93F8}" presName="node" presStyleLbl="node1" presStyleIdx="4" presStyleCnt="9">
        <dgm:presLayoutVars>
          <dgm:bulletEnabled val="1"/>
        </dgm:presLayoutVars>
      </dgm:prSet>
      <dgm:spPr/>
      <dgm:t>
        <a:bodyPr/>
        <a:lstStyle/>
        <a:p>
          <a:endParaRPr lang="en-GB"/>
        </a:p>
      </dgm:t>
    </dgm:pt>
    <dgm:pt modelId="{FAC72335-DDF7-4835-969C-55FB48E027F4}" type="pres">
      <dgm:prSet presAssocID="{C25123A6-199B-4436-A75E-FB7A8F558908}" presName="sibTrans" presStyleLbl="sibTrans1D1" presStyleIdx="4" presStyleCnt="8"/>
      <dgm:spPr/>
      <dgm:t>
        <a:bodyPr/>
        <a:lstStyle/>
        <a:p>
          <a:endParaRPr lang="en-GB"/>
        </a:p>
      </dgm:t>
    </dgm:pt>
    <dgm:pt modelId="{FCD52F81-3CD6-46D1-97DD-4CC2000B47B5}" type="pres">
      <dgm:prSet presAssocID="{C25123A6-199B-4436-A75E-FB7A8F558908}" presName="connectorText" presStyleLbl="sibTrans1D1" presStyleIdx="4" presStyleCnt="8"/>
      <dgm:spPr/>
      <dgm:t>
        <a:bodyPr/>
        <a:lstStyle/>
        <a:p>
          <a:endParaRPr lang="en-GB"/>
        </a:p>
      </dgm:t>
    </dgm:pt>
    <dgm:pt modelId="{7E16BA75-10DF-45AE-AB89-0D73D4EE52B8}" type="pres">
      <dgm:prSet presAssocID="{7C540047-939D-4F66-8CCE-C1BF058EF30B}" presName="node" presStyleLbl="node1" presStyleIdx="5" presStyleCnt="9">
        <dgm:presLayoutVars>
          <dgm:bulletEnabled val="1"/>
        </dgm:presLayoutVars>
      </dgm:prSet>
      <dgm:spPr/>
      <dgm:t>
        <a:bodyPr/>
        <a:lstStyle/>
        <a:p>
          <a:endParaRPr lang="en-GB"/>
        </a:p>
      </dgm:t>
    </dgm:pt>
    <dgm:pt modelId="{3E18A0C5-C5D7-418A-A5E4-CF19E1580A4F}" type="pres">
      <dgm:prSet presAssocID="{F38D68E3-9026-417F-AA95-AE83A020B410}" presName="sibTrans" presStyleLbl="sibTrans1D1" presStyleIdx="5" presStyleCnt="8"/>
      <dgm:spPr/>
      <dgm:t>
        <a:bodyPr/>
        <a:lstStyle/>
        <a:p>
          <a:endParaRPr lang="en-GB"/>
        </a:p>
      </dgm:t>
    </dgm:pt>
    <dgm:pt modelId="{86488BE6-EA47-460F-9854-DBEA2CDE591B}" type="pres">
      <dgm:prSet presAssocID="{F38D68E3-9026-417F-AA95-AE83A020B410}" presName="connectorText" presStyleLbl="sibTrans1D1" presStyleIdx="5" presStyleCnt="8"/>
      <dgm:spPr/>
      <dgm:t>
        <a:bodyPr/>
        <a:lstStyle/>
        <a:p>
          <a:endParaRPr lang="en-GB"/>
        </a:p>
      </dgm:t>
    </dgm:pt>
    <dgm:pt modelId="{B3CCEDAC-BBC4-46D8-9544-48B0156D1578}" type="pres">
      <dgm:prSet presAssocID="{76AB318B-18C1-4251-9205-0AAE80BD93C1}" presName="node" presStyleLbl="node1" presStyleIdx="6" presStyleCnt="9">
        <dgm:presLayoutVars>
          <dgm:bulletEnabled val="1"/>
        </dgm:presLayoutVars>
      </dgm:prSet>
      <dgm:spPr/>
      <dgm:t>
        <a:bodyPr/>
        <a:lstStyle/>
        <a:p>
          <a:endParaRPr lang="en-GB"/>
        </a:p>
      </dgm:t>
    </dgm:pt>
    <dgm:pt modelId="{F582A819-E837-4D0E-8228-2B8587B8BE0B}" type="pres">
      <dgm:prSet presAssocID="{49133023-A1EA-4FAA-958C-C5926B73DA71}" presName="sibTrans" presStyleLbl="sibTrans1D1" presStyleIdx="6" presStyleCnt="8"/>
      <dgm:spPr/>
      <dgm:t>
        <a:bodyPr/>
        <a:lstStyle/>
        <a:p>
          <a:endParaRPr lang="en-GB"/>
        </a:p>
      </dgm:t>
    </dgm:pt>
    <dgm:pt modelId="{84153A0C-79CF-4C91-9F2D-E91C364DDCF9}" type="pres">
      <dgm:prSet presAssocID="{49133023-A1EA-4FAA-958C-C5926B73DA71}" presName="connectorText" presStyleLbl="sibTrans1D1" presStyleIdx="6" presStyleCnt="8"/>
      <dgm:spPr/>
      <dgm:t>
        <a:bodyPr/>
        <a:lstStyle/>
        <a:p>
          <a:endParaRPr lang="en-GB"/>
        </a:p>
      </dgm:t>
    </dgm:pt>
    <dgm:pt modelId="{5E72A972-4EA5-444F-9D37-0E45F7603DDC}" type="pres">
      <dgm:prSet presAssocID="{DA606DEE-5EEF-4B5E-BACE-FA9F291D46C0}" presName="node" presStyleLbl="node1" presStyleIdx="7" presStyleCnt="9">
        <dgm:presLayoutVars>
          <dgm:bulletEnabled val="1"/>
        </dgm:presLayoutVars>
      </dgm:prSet>
      <dgm:spPr/>
      <dgm:t>
        <a:bodyPr/>
        <a:lstStyle/>
        <a:p>
          <a:endParaRPr lang="en-GB"/>
        </a:p>
      </dgm:t>
    </dgm:pt>
    <dgm:pt modelId="{74838A2B-2CB0-49C6-89CD-53688389470C}" type="pres">
      <dgm:prSet presAssocID="{F67F56A3-4EDD-4344-9E2D-985DBB2B87B0}" presName="sibTrans" presStyleLbl="sibTrans1D1" presStyleIdx="7" presStyleCnt="8"/>
      <dgm:spPr/>
      <dgm:t>
        <a:bodyPr/>
        <a:lstStyle/>
        <a:p>
          <a:endParaRPr lang="en-GB"/>
        </a:p>
      </dgm:t>
    </dgm:pt>
    <dgm:pt modelId="{7CC58BA9-C61C-4535-8EE6-B4A5BFD9668F}" type="pres">
      <dgm:prSet presAssocID="{F67F56A3-4EDD-4344-9E2D-985DBB2B87B0}" presName="connectorText" presStyleLbl="sibTrans1D1" presStyleIdx="7" presStyleCnt="8"/>
      <dgm:spPr/>
      <dgm:t>
        <a:bodyPr/>
        <a:lstStyle/>
        <a:p>
          <a:endParaRPr lang="en-GB"/>
        </a:p>
      </dgm:t>
    </dgm:pt>
    <dgm:pt modelId="{8A2EBC42-25E9-41DF-975B-0292EA6FD51C}" type="pres">
      <dgm:prSet presAssocID="{23421715-8ED7-4FA3-A251-B111FB96F1B8}" presName="node" presStyleLbl="node1" presStyleIdx="8" presStyleCnt="9">
        <dgm:presLayoutVars>
          <dgm:bulletEnabled val="1"/>
        </dgm:presLayoutVars>
      </dgm:prSet>
      <dgm:spPr/>
      <dgm:t>
        <a:bodyPr/>
        <a:lstStyle/>
        <a:p>
          <a:endParaRPr lang="en-GB"/>
        </a:p>
      </dgm:t>
    </dgm:pt>
  </dgm:ptLst>
  <dgm:cxnLst>
    <dgm:cxn modelId="{12BF16CF-0F1A-4080-AC7D-0B3B305241ED}" type="presOf" srcId="{6C07FD30-1AB1-4A5B-8865-6B196EC1CB7A}" destId="{DDBA1EB4-CF20-408D-90F6-E104E2E71E37}" srcOrd="0" destOrd="0" presId="urn:microsoft.com/office/officeart/2005/8/layout/bProcess3"/>
    <dgm:cxn modelId="{6DE1C6B6-E67E-4661-A97F-1E91CC961236}" type="presOf" srcId="{E8BBE5B7-589F-4188-A010-E927C5E54CD4}" destId="{15A52809-C2A7-40FF-938B-3C22F4BC5D83}" srcOrd="0" destOrd="0" presId="urn:microsoft.com/office/officeart/2005/8/layout/bProcess3"/>
    <dgm:cxn modelId="{78F65626-5C15-48AF-A4C8-A73B787C5D9F}" type="presOf" srcId="{D7ACC6D0-F93D-457C-9FC2-5AC76D5A608F}" destId="{D99771BE-A17B-461F-AB0B-99A3F3C26451}" srcOrd="1" destOrd="0" presId="urn:microsoft.com/office/officeart/2005/8/layout/bProcess3"/>
    <dgm:cxn modelId="{5B756B93-5893-4794-8D35-4309B8883716}" type="presOf" srcId="{76AB318B-18C1-4251-9205-0AAE80BD93C1}" destId="{B3CCEDAC-BBC4-46D8-9544-48B0156D1578}" srcOrd="0" destOrd="0" presId="urn:microsoft.com/office/officeart/2005/8/layout/bProcess3"/>
    <dgm:cxn modelId="{14C4B895-C8DB-4DD8-B6AA-BEC3E19CA0F4}" srcId="{D5FE76C5-64D6-4348-8BAD-E9B737E14789}" destId="{76AB318B-18C1-4251-9205-0AAE80BD93C1}" srcOrd="6" destOrd="0" parTransId="{A5A023F4-AF2E-498F-92A6-D76364503303}" sibTransId="{49133023-A1EA-4FAA-958C-C5926B73DA71}"/>
    <dgm:cxn modelId="{ACA3CAF5-D9A8-43C0-968A-C388FED55804}" srcId="{D5FE76C5-64D6-4348-8BAD-E9B737E14789}" destId="{590AE6FB-0E74-42ED-A5EF-58523B7F93F8}" srcOrd="4" destOrd="0" parTransId="{4014F702-0FDA-49D2-838B-F89547784966}" sibTransId="{C25123A6-199B-4436-A75E-FB7A8F558908}"/>
    <dgm:cxn modelId="{B630C364-DA4B-468D-912B-EB8C271779E5}" srcId="{D5FE76C5-64D6-4348-8BAD-E9B737E14789}" destId="{DC77C090-7DC4-4CF4-A391-FD1067E81C4F}" srcOrd="2" destOrd="0" parTransId="{D062F099-548E-4262-8386-C38624C615E2}" sibTransId="{5163DB16-6FB9-4F7B-ABF3-84393BF47194}"/>
    <dgm:cxn modelId="{5FF4E99D-C28D-4FFA-9349-2CCC019A7662}" srcId="{D5FE76C5-64D6-4348-8BAD-E9B737E14789}" destId="{23421715-8ED7-4FA3-A251-B111FB96F1B8}" srcOrd="8" destOrd="0" parTransId="{85484B64-5ECC-4676-8309-8B65C1367953}" sibTransId="{AEBEF173-61FC-4CF9-BCC1-51974182FA96}"/>
    <dgm:cxn modelId="{0B4353E1-1131-47F7-A608-C3EB60EAE05B}" type="presOf" srcId="{F38D68E3-9026-417F-AA95-AE83A020B410}" destId="{3E18A0C5-C5D7-418A-A5E4-CF19E1580A4F}" srcOrd="0" destOrd="0" presId="urn:microsoft.com/office/officeart/2005/8/layout/bProcess3"/>
    <dgm:cxn modelId="{B6E9EA90-9E95-494C-98AD-B1BAB4C56319}" type="presOf" srcId="{E8BBE5B7-589F-4188-A010-E927C5E54CD4}" destId="{6B34B8F2-3116-491E-B993-508A3DD3B24A}" srcOrd="1" destOrd="0" presId="urn:microsoft.com/office/officeart/2005/8/layout/bProcess3"/>
    <dgm:cxn modelId="{628F53D1-8DF7-4F4B-A9CE-E3876E791CE0}" srcId="{D5FE76C5-64D6-4348-8BAD-E9B737E14789}" destId="{DA606DEE-5EEF-4B5E-BACE-FA9F291D46C0}" srcOrd="7" destOrd="0" parTransId="{ECA5FFA0-9906-492D-890E-EE4167C9566F}" sibTransId="{F67F56A3-4EDD-4344-9E2D-985DBB2B87B0}"/>
    <dgm:cxn modelId="{4F44FAB2-0300-425D-81FB-1882111AB526}" srcId="{D5FE76C5-64D6-4348-8BAD-E9B737E14789}" destId="{48D3698E-1802-42D7-BBC5-9CFEF9B3B060}" srcOrd="1" destOrd="0" parTransId="{4F52E0D5-1162-44BB-B3CA-848F9D1B44DA}" sibTransId="{E8BBE5B7-589F-4188-A010-E927C5E54CD4}"/>
    <dgm:cxn modelId="{AB8DE355-B7F7-4949-BB7C-562981BBDE3C}" type="presOf" srcId="{48D3698E-1802-42D7-BBC5-9CFEF9B3B060}" destId="{13280881-CA63-4E79-8673-BA1DA075782A}" srcOrd="0" destOrd="0" presId="urn:microsoft.com/office/officeart/2005/8/layout/bProcess3"/>
    <dgm:cxn modelId="{A16ED5E3-959B-473A-AF16-9BFB60364271}" srcId="{D5FE76C5-64D6-4348-8BAD-E9B737E14789}" destId="{7C540047-939D-4F66-8CCE-C1BF058EF30B}" srcOrd="5" destOrd="0" parTransId="{EFAF2823-538E-4FC5-9346-903800154D3E}" sibTransId="{F38D68E3-9026-417F-AA95-AE83A020B410}"/>
    <dgm:cxn modelId="{A34E672E-8B17-4B23-A41B-1CBF5EFD7AEA}" type="presOf" srcId="{C7DB1828-286C-4117-B09A-31CF6A8DE046}" destId="{69721FA3-A581-47B4-9724-244EA672EF90}" srcOrd="0" destOrd="0" presId="urn:microsoft.com/office/officeart/2005/8/layout/bProcess3"/>
    <dgm:cxn modelId="{631A0B84-9F3E-4843-BF5E-8D8296A883D9}" type="presOf" srcId="{D5FE76C5-64D6-4348-8BAD-E9B737E14789}" destId="{9A5B50BC-86A7-4AAF-8686-496B82D9DAC1}" srcOrd="0" destOrd="0" presId="urn:microsoft.com/office/officeart/2005/8/layout/bProcess3"/>
    <dgm:cxn modelId="{97F74EF8-BE71-4C3C-8821-590C9D6EC7AF}" type="presOf" srcId="{F38D68E3-9026-417F-AA95-AE83A020B410}" destId="{86488BE6-EA47-460F-9854-DBEA2CDE591B}" srcOrd="1" destOrd="0" presId="urn:microsoft.com/office/officeart/2005/8/layout/bProcess3"/>
    <dgm:cxn modelId="{C6641393-2C09-4C6B-A77B-345D56237703}" type="presOf" srcId="{23421715-8ED7-4FA3-A251-B111FB96F1B8}" destId="{8A2EBC42-25E9-41DF-975B-0292EA6FD51C}" srcOrd="0" destOrd="0" presId="urn:microsoft.com/office/officeart/2005/8/layout/bProcess3"/>
    <dgm:cxn modelId="{33496CAC-AFA1-453E-9077-C6602F4881B7}" type="presOf" srcId="{49133023-A1EA-4FAA-958C-C5926B73DA71}" destId="{84153A0C-79CF-4C91-9F2D-E91C364DDCF9}" srcOrd="1" destOrd="0" presId="urn:microsoft.com/office/officeart/2005/8/layout/bProcess3"/>
    <dgm:cxn modelId="{C688FE14-4BC5-41F0-8000-64AB0375F3A1}" type="presOf" srcId="{F67F56A3-4EDD-4344-9E2D-985DBB2B87B0}" destId="{7CC58BA9-C61C-4535-8EE6-B4A5BFD9668F}" srcOrd="1" destOrd="0" presId="urn:microsoft.com/office/officeart/2005/8/layout/bProcess3"/>
    <dgm:cxn modelId="{F17BCAE3-0619-4083-B002-CE1E84E804C8}" type="presOf" srcId="{5163DB16-6FB9-4F7B-ABF3-84393BF47194}" destId="{017C2793-2BDA-4798-8B12-2E0D1B409A6E}" srcOrd="1" destOrd="0" presId="urn:microsoft.com/office/officeart/2005/8/layout/bProcess3"/>
    <dgm:cxn modelId="{60B93ECA-6591-414D-AAD0-C8374D3295F2}" type="presOf" srcId="{49133023-A1EA-4FAA-958C-C5926B73DA71}" destId="{F582A819-E837-4D0E-8228-2B8587B8BE0B}" srcOrd="0" destOrd="0" presId="urn:microsoft.com/office/officeart/2005/8/layout/bProcess3"/>
    <dgm:cxn modelId="{B2B50101-BC41-4CE4-A09E-3CFE9E58A7A4}" type="presOf" srcId="{5163DB16-6FB9-4F7B-ABF3-84393BF47194}" destId="{97DC1AC6-799C-4E6B-91B7-65B26F08F229}" srcOrd="0" destOrd="0" presId="urn:microsoft.com/office/officeart/2005/8/layout/bProcess3"/>
    <dgm:cxn modelId="{D21B42DC-6E26-47CE-A28A-CA4CE940F6D0}" type="presOf" srcId="{C25123A6-199B-4436-A75E-FB7A8F558908}" destId="{FCD52F81-3CD6-46D1-97DD-4CC2000B47B5}" srcOrd="1" destOrd="0" presId="urn:microsoft.com/office/officeart/2005/8/layout/bProcess3"/>
    <dgm:cxn modelId="{F6682C80-903B-427B-835F-61CEE7AAC328}" type="presOf" srcId="{DA606DEE-5EEF-4B5E-BACE-FA9F291D46C0}" destId="{5E72A972-4EA5-444F-9D37-0E45F7603DDC}" srcOrd="0" destOrd="0" presId="urn:microsoft.com/office/officeart/2005/8/layout/bProcess3"/>
    <dgm:cxn modelId="{7F6ED7A0-66FF-4E40-BFCC-88E3CF9416B9}" type="presOf" srcId="{1E085F3E-7583-4D84-85B1-B90E472D80BF}" destId="{71E15E42-FED2-4343-9F26-C9F9D951FDB8}" srcOrd="1" destOrd="0" presId="urn:microsoft.com/office/officeart/2005/8/layout/bProcess3"/>
    <dgm:cxn modelId="{F5F0A193-AB92-4DB2-A3E1-7D2A84178F1F}" srcId="{D5FE76C5-64D6-4348-8BAD-E9B737E14789}" destId="{C7DB1828-286C-4117-B09A-31CF6A8DE046}" srcOrd="3" destOrd="0" parTransId="{D6EDE43B-3037-4DA2-98A0-E06C338A2EDF}" sibTransId="{D7ACC6D0-F93D-457C-9FC2-5AC76D5A608F}"/>
    <dgm:cxn modelId="{BB17BE04-04ED-4F62-ABF3-7703BC7300E2}" type="presOf" srcId="{D7ACC6D0-F93D-457C-9FC2-5AC76D5A608F}" destId="{E14360BC-291F-4180-81B6-B9FD54A086C9}" srcOrd="0" destOrd="0" presId="urn:microsoft.com/office/officeart/2005/8/layout/bProcess3"/>
    <dgm:cxn modelId="{CF1EA7A7-3ABA-44ED-9696-9BCF432C256E}" type="presOf" srcId="{590AE6FB-0E74-42ED-A5EF-58523B7F93F8}" destId="{50BEB90A-9442-483C-9A25-BAF9B8938BA1}" srcOrd="0" destOrd="0" presId="urn:microsoft.com/office/officeart/2005/8/layout/bProcess3"/>
    <dgm:cxn modelId="{DAD8A9EC-0487-4E3C-B7AD-7EDF048FB71B}" type="presOf" srcId="{DC77C090-7DC4-4CF4-A391-FD1067E81C4F}" destId="{A5DEA5CC-E4CC-41F6-B021-92961AB87DF2}" srcOrd="0" destOrd="0" presId="urn:microsoft.com/office/officeart/2005/8/layout/bProcess3"/>
    <dgm:cxn modelId="{8015E698-1FFD-45D3-B258-CD918E2836D3}" type="presOf" srcId="{F67F56A3-4EDD-4344-9E2D-985DBB2B87B0}" destId="{74838A2B-2CB0-49C6-89CD-53688389470C}" srcOrd="0" destOrd="0" presId="urn:microsoft.com/office/officeart/2005/8/layout/bProcess3"/>
    <dgm:cxn modelId="{F059A00C-F721-4EAE-B780-D1CA6C985661}" type="presOf" srcId="{7C540047-939D-4F66-8CCE-C1BF058EF30B}" destId="{7E16BA75-10DF-45AE-AB89-0D73D4EE52B8}" srcOrd="0" destOrd="0" presId="urn:microsoft.com/office/officeart/2005/8/layout/bProcess3"/>
    <dgm:cxn modelId="{870D6EF6-56CC-4BCE-BE08-8C7EC21F0F3F}" type="presOf" srcId="{C25123A6-199B-4436-A75E-FB7A8F558908}" destId="{FAC72335-DDF7-4835-969C-55FB48E027F4}" srcOrd="0" destOrd="0" presId="urn:microsoft.com/office/officeart/2005/8/layout/bProcess3"/>
    <dgm:cxn modelId="{AD10A23C-373E-4FA8-9A1E-7F3A40978FA1}" type="presOf" srcId="{1E085F3E-7583-4D84-85B1-B90E472D80BF}" destId="{83D047DF-B1F4-4EB3-A002-DEFAD013ABDE}" srcOrd="0" destOrd="0" presId="urn:microsoft.com/office/officeart/2005/8/layout/bProcess3"/>
    <dgm:cxn modelId="{2B740E21-3D92-438F-A210-149AD9CA602B}" srcId="{D5FE76C5-64D6-4348-8BAD-E9B737E14789}" destId="{6C07FD30-1AB1-4A5B-8865-6B196EC1CB7A}" srcOrd="0" destOrd="0" parTransId="{E6119FA1-F4B9-479B-88AC-D72FB9C5C832}" sibTransId="{1E085F3E-7583-4D84-85B1-B90E472D80BF}"/>
    <dgm:cxn modelId="{D413845B-D4F2-4706-A714-18FE2573479E}" type="presParOf" srcId="{9A5B50BC-86A7-4AAF-8686-496B82D9DAC1}" destId="{DDBA1EB4-CF20-408D-90F6-E104E2E71E37}" srcOrd="0" destOrd="0" presId="urn:microsoft.com/office/officeart/2005/8/layout/bProcess3"/>
    <dgm:cxn modelId="{8819D964-048C-4850-BEF9-5047AB0DADEC}" type="presParOf" srcId="{9A5B50BC-86A7-4AAF-8686-496B82D9DAC1}" destId="{83D047DF-B1F4-4EB3-A002-DEFAD013ABDE}" srcOrd="1" destOrd="0" presId="urn:microsoft.com/office/officeart/2005/8/layout/bProcess3"/>
    <dgm:cxn modelId="{2775FB47-A34F-4F9B-812B-FBEBF07EB78D}" type="presParOf" srcId="{83D047DF-B1F4-4EB3-A002-DEFAD013ABDE}" destId="{71E15E42-FED2-4343-9F26-C9F9D951FDB8}" srcOrd="0" destOrd="0" presId="urn:microsoft.com/office/officeart/2005/8/layout/bProcess3"/>
    <dgm:cxn modelId="{33CFF207-9D0A-4511-AD4F-26A281A850D6}" type="presParOf" srcId="{9A5B50BC-86A7-4AAF-8686-496B82D9DAC1}" destId="{13280881-CA63-4E79-8673-BA1DA075782A}" srcOrd="2" destOrd="0" presId="urn:microsoft.com/office/officeart/2005/8/layout/bProcess3"/>
    <dgm:cxn modelId="{72F9BCFB-ED50-4CD3-B498-36D5C8774EB8}" type="presParOf" srcId="{9A5B50BC-86A7-4AAF-8686-496B82D9DAC1}" destId="{15A52809-C2A7-40FF-938B-3C22F4BC5D83}" srcOrd="3" destOrd="0" presId="urn:microsoft.com/office/officeart/2005/8/layout/bProcess3"/>
    <dgm:cxn modelId="{C90ED699-2CF1-4107-A51B-BA57E6F40140}" type="presParOf" srcId="{15A52809-C2A7-40FF-938B-3C22F4BC5D83}" destId="{6B34B8F2-3116-491E-B993-508A3DD3B24A}" srcOrd="0" destOrd="0" presId="urn:microsoft.com/office/officeart/2005/8/layout/bProcess3"/>
    <dgm:cxn modelId="{22CD0DC7-38A2-466A-838E-1474E4710848}" type="presParOf" srcId="{9A5B50BC-86A7-4AAF-8686-496B82D9DAC1}" destId="{A5DEA5CC-E4CC-41F6-B021-92961AB87DF2}" srcOrd="4" destOrd="0" presId="urn:microsoft.com/office/officeart/2005/8/layout/bProcess3"/>
    <dgm:cxn modelId="{54065362-8E91-4BE8-A01A-C0B6A1B12612}" type="presParOf" srcId="{9A5B50BC-86A7-4AAF-8686-496B82D9DAC1}" destId="{97DC1AC6-799C-4E6B-91B7-65B26F08F229}" srcOrd="5" destOrd="0" presId="urn:microsoft.com/office/officeart/2005/8/layout/bProcess3"/>
    <dgm:cxn modelId="{5D793390-40D9-43D0-9F05-B0431D89BED8}" type="presParOf" srcId="{97DC1AC6-799C-4E6B-91B7-65B26F08F229}" destId="{017C2793-2BDA-4798-8B12-2E0D1B409A6E}" srcOrd="0" destOrd="0" presId="urn:microsoft.com/office/officeart/2005/8/layout/bProcess3"/>
    <dgm:cxn modelId="{B9B674E8-EC71-4AA8-97D7-3ADB150006F1}" type="presParOf" srcId="{9A5B50BC-86A7-4AAF-8686-496B82D9DAC1}" destId="{69721FA3-A581-47B4-9724-244EA672EF90}" srcOrd="6" destOrd="0" presId="urn:microsoft.com/office/officeart/2005/8/layout/bProcess3"/>
    <dgm:cxn modelId="{99541AB9-9B04-4322-89A1-A2B4D5AD9D3A}" type="presParOf" srcId="{9A5B50BC-86A7-4AAF-8686-496B82D9DAC1}" destId="{E14360BC-291F-4180-81B6-B9FD54A086C9}" srcOrd="7" destOrd="0" presId="urn:microsoft.com/office/officeart/2005/8/layout/bProcess3"/>
    <dgm:cxn modelId="{5205AAC2-5A90-4002-AEC5-170556F6BC58}" type="presParOf" srcId="{E14360BC-291F-4180-81B6-B9FD54A086C9}" destId="{D99771BE-A17B-461F-AB0B-99A3F3C26451}" srcOrd="0" destOrd="0" presId="urn:microsoft.com/office/officeart/2005/8/layout/bProcess3"/>
    <dgm:cxn modelId="{FA405A1E-D8C7-4AF6-BAA9-DD2A51D4A272}" type="presParOf" srcId="{9A5B50BC-86A7-4AAF-8686-496B82D9DAC1}" destId="{50BEB90A-9442-483C-9A25-BAF9B8938BA1}" srcOrd="8" destOrd="0" presId="urn:microsoft.com/office/officeart/2005/8/layout/bProcess3"/>
    <dgm:cxn modelId="{1A7883F2-2F40-477B-B849-FFD47D2D33FA}" type="presParOf" srcId="{9A5B50BC-86A7-4AAF-8686-496B82D9DAC1}" destId="{FAC72335-DDF7-4835-969C-55FB48E027F4}" srcOrd="9" destOrd="0" presId="urn:microsoft.com/office/officeart/2005/8/layout/bProcess3"/>
    <dgm:cxn modelId="{129F1EF8-C359-4B0D-87CF-B802AB2ED98D}" type="presParOf" srcId="{FAC72335-DDF7-4835-969C-55FB48E027F4}" destId="{FCD52F81-3CD6-46D1-97DD-4CC2000B47B5}" srcOrd="0" destOrd="0" presId="urn:microsoft.com/office/officeart/2005/8/layout/bProcess3"/>
    <dgm:cxn modelId="{EAF641FF-F0C6-4B49-AB88-3B3B2FB14604}" type="presParOf" srcId="{9A5B50BC-86A7-4AAF-8686-496B82D9DAC1}" destId="{7E16BA75-10DF-45AE-AB89-0D73D4EE52B8}" srcOrd="10" destOrd="0" presId="urn:microsoft.com/office/officeart/2005/8/layout/bProcess3"/>
    <dgm:cxn modelId="{344BBC2B-4310-4415-8CB7-F1F6C5E07B19}" type="presParOf" srcId="{9A5B50BC-86A7-4AAF-8686-496B82D9DAC1}" destId="{3E18A0C5-C5D7-418A-A5E4-CF19E1580A4F}" srcOrd="11" destOrd="0" presId="urn:microsoft.com/office/officeart/2005/8/layout/bProcess3"/>
    <dgm:cxn modelId="{B1449987-43E2-48DF-9EE2-B1F80C03E005}" type="presParOf" srcId="{3E18A0C5-C5D7-418A-A5E4-CF19E1580A4F}" destId="{86488BE6-EA47-460F-9854-DBEA2CDE591B}" srcOrd="0" destOrd="0" presId="urn:microsoft.com/office/officeart/2005/8/layout/bProcess3"/>
    <dgm:cxn modelId="{811F2CB0-60A7-4427-B01B-95BA18356C7F}" type="presParOf" srcId="{9A5B50BC-86A7-4AAF-8686-496B82D9DAC1}" destId="{B3CCEDAC-BBC4-46D8-9544-48B0156D1578}" srcOrd="12" destOrd="0" presId="urn:microsoft.com/office/officeart/2005/8/layout/bProcess3"/>
    <dgm:cxn modelId="{158290BB-C6DE-4DC7-A7F1-70BD8A764D59}" type="presParOf" srcId="{9A5B50BC-86A7-4AAF-8686-496B82D9DAC1}" destId="{F582A819-E837-4D0E-8228-2B8587B8BE0B}" srcOrd="13" destOrd="0" presId="urn:microsoft.com/office/officeart/2005/8/layout/bProcess3"/>
    <dgm:cxn modelId="{C7F79D04-815C-42EC-820E-2990CC7E91A8}" type="presParOf" srcId="{F582A819-E837-4D0E-8228-2B8587B8BE0B}" destId="{84153A0C-79CF-4C91-9F2D-E91C364DDCF9}" srcOrd="0" destOrd="0" presId="urn:microsoft.com/office/officeart/2005/8/layout/bProcess3"/>
    <dgm:cxn modelId="{A3ECEE9B-2457-4ED4-B3E9-7EA1BF2739A0}" type="presParOf" srcId="{9A5B50BC-86A7-4AAF-8686-496B82D9DAC1}" destId="{5E72A972-4EA5-444F-9D37-0E45F7603DDC}" srcOrd="14" destOrd="0" presId="urn:microsoft.com/office/officeart/2005/8/layout/bProcess3"/>
    <dgm:cxn modelId="{28A209D0-E181-4617-931E-F61B487740C6}" type="presParOf" srcId="{9A5B50BC-86A7-4AAF-8686-496B82D9DAC1}" destId="{74838A2B-2CB0-49C6-89CD-53688389470C}" srcOrd="15" destOrd="0" presId="urn:microsoft.com/office/officeart/2005/8/layout/bProcess3"/>
    <dgm:cxn modelId="{313C195F-1F86-46DD-B589-62F8D8C17120}" type="presParOf" srcId="{74838A2B-2CB0-49C6-89CD-53688389470C}" destId="{7CC58BA9-C61C-4535-8EE6-B4A5BFD9668F}" srcOrd="0" destOrd="0" presId="urn:microsoft.com/office/officeart/2005/8/layout/bProcess3"/>
    <dgm:cxn modelId="{0575C3A7-6A79-41E2-8B2C-14AAB5C14C2D}" type="presParOf" srcId="{9A5B50BC-86A7-4AAF-8686-496B82D9DAC1}" destId="{8A2EBC42-25E9-41DF-975B-0292EA6FD51C}" srcOrd="16"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AED920-A997-4463-9ED7-3D5A003142AC}">
      <dsp:nvSpPr>
        <dsp:cNvPr id="0" name=""/>
        <dsp:cNvSpPr/>
      </dsp:nvSpPr>
      <dsp:spPr>
        <a:xfrm>
          <a:off x="2126647" y="-117579"/>
          <a:ext cx="2247496" cy="1597652"/>
        </a:xfrm>
        <a:prstGeom prst="roundRect">
          <a:avLst/>
        </a:prstGeom>
        <a:gradFill rotWithShape="0">
          <a:gsLst>
            <a:gs pos="0">
              <a:schemeClr val="dk2">
                <a:hueOff val="0"/>
                <a:satOff val="0"/>
                <a:lumOff val="0"/>
                <a:alphaOff val="0"/>
                <a:tint val="43000"/>
                <a:satMod val="165000"/>
              </a:schemeClr>
            </a:gs>
            <a:gs pos="55000">
              <a:schemeClr val="dk2">
                <a:hueOff val="0"/>
                <a:satOff val="0"/>
                <a:lumOff val="0"/>
                <a:alphaOff val="0"/>
                <a:tint val="83000"/>
                <a:satMod val="155000"/>
              </a:schemeClr>
            </a:gs>
            <a:gs pos="100000">
              <a:schemeClr val="dk2">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t>Analysis of the competition concerns</a:t>
          </a:r>
        </a:p>
      </dsp:txBody>
      <dsp:txXfrm>
        <a:off x="2204638" y="-39588"/>
        <a:ext cx="2091514" cy="1441670"/>
      </dsp:txXfrm>
    </dsp:sp>
    <dsp:sp modelId="{E1219724-3CD8-41B9-86C5-4B12E19C8A46}">
      <dsp:nvSpPr>
        <dsp:cNvPr id="0" name=""/>
        <dsp:cNvSpPr/>
      </dsp:nvSpPr>
      <dsp:spPr>
        <a:xfrm>
          <a:off x="1393670" y="681247"/>
          <a:ext cx="3713451" cy="3713451"/>
        </a:xfrm>
        <a:custGeom>
          <a:avLst/>
          <a:gdLst/>
          <a:ahLst/>
          <a:cxnLst/>
          <a:rect l="0" t="0" r="0" b="0"/>
          <a:pathLst>
            <a:path>
              <a:moveTo>
                <a:pt x="3140368" y="515199"/>
              </a:moveTo>
              <a:arcTo wR="1856725" hR="1856725" stAng="18824211" swAng="1195474"/>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05D9B13-4BB2-4789-9112-2F694C1671F9}">
      <dsp:nvSpPr>
        <dsp:cNvPr id="0" name=""/>
        <dsp:cNvSpPr/>
      </dsp:nvSpPr>
      <dsp:spPr>
        <a:xfrm>
          <a:off x="3895885" y="1907591"/>
          <a:ext cx="2422472" cy="1260764"/>
        </a:xfrm>
        <a:prstGeom prst="roundRect">
          <a:avLst/>
        </a:prstGeom>
        <a:gradFill rotWithShape="0">
          <a:gsLst>
            <a:gs pos="0">
              <a:schemeClr val="dk2">
                <a:hueOff val="0"/>
                <a:satOff val="0"/>
                <a:lumOff val="0"/>
                <a:alphaOff val="0"/>
                <a:tint val="43000"/>
                <a:satMod val="165000"/>
              </a:schemeClr>
            </a:gs>
            <a:gs pos="55000">
              <a:schemeClr val="dk2">
                <a:hueOff val="0"/>
                <a:satOff val="0"/>
                <a:lumOff val="0"/>
                <a:alphaOff val="0"/>
                <a:tint val="83000"/>
                <a:satMod val="155000"/>
              </a:schemeClr>
            </a:gs>
            <a:gs pos="100000">
              <a:schemeClr val="dk2">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t>Decision to intervene / </a:t>
          </a:r>
          <a:br>
            <a:rPr lang="en-GB" sz="2200" kern="1200" dirty="0"/>
          </a:br>
          <a:r>
            <a:rPr lang="en-GB" sz="2200" kern="1200" dirty="0"/>
            <a:t>not to intervene</a:t>
          </a:r>
        </a:p>
      </dsp:txBody>
      <dsp:txXfrm>
        <a:off x="3957430" y="1969136"/>
        <a:ext cx="2299382" cy="1137674"/>
      </dsp:txXfrm>
    </dsp:sp>
    <dsp:sp modelId="{CFB2C324-F826-49B4-A1BD-DC54796E0A0D}">
      <dsp:nvSpPr>
        <dsp:cNvPr id="0" name=""/>
        <dsp:cNvSpPr/>
      </dsp:nvSpPr>
      <dsp:spPr>
        <a:xfrm>
          <a:off x="1393670" y="681247"/>
          <a:ext cx="3713451" cy="3713451"/>
        </a:xfrm>
        <a:custGeom>
          <a:avLst/>
          <a:gdLst/>
          <a:ahLst/>
          <a:cxnLst/>
          <a:rect l="0" t="0" r="0" b="0"/>
          <a:pathLst>
            <a:path>
              <a:moveTo>
                <a:pt x="3527723" y="2666168"/>
              </a:moveTo>
              <a:arcTo wR="1856725" hR="1856725" stAng="1550751" swAng="1100965"/>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1A2E412-0A03-47E6-984A-BFAFB0EACB1B}">
      <dsp:nvSpPr>
        <dsp:cNvPr id="0" name=""/>
        <dsp:cNvSpPr/>
      </dsp:nvSpPr>
      <dsp:spPr>
        <a:xfrm>
          <a:off x="2061736" y="3832881"/>
          <a:ext cx="2377319" cy="1123635"/>
        </a:xfrm>
        <a:prstGeom prst="roundRect">
          <a:avLst/>
        </a:prstGeom>
        <a:gradFill rotWithShape="0">
          <a:gsLst>
            <a:gs pos="0">
              <a:schemeClr val="dk2">
                <a:hueOff val="0"/>
                <a:satOff val="0"/>
                <a:lumOff val="0"/>
                <a:alphaOff val="0"/>
                <a:tint val="43000"/>
                <a:satMod val="165000"/>
              </a:schemeClr>
            </a:gs>
            <a:gs pos="55000">
              <a:schemeClr val="dk2">
                <a:hueOff val="0"/>
                <a:satOff val="0"/>
                <a:lumOff val="0"/>
                <a:alphaOff val="0"/>
                <a:tint val="83000"/>
                <a:satMod val="155000"/>
              </a:schemeClr>
            </a:gs>
            <a:gs pos="100000">
              <a:schemeClr val="dk2">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t>Implementation</a:t>
          </a:r>
        </a:p>
      </dsp:txBody>
      <dsp:txXfrm>
        <a:off x="2116587" y="3887732"/>
        <a:ext cx="2267617" cy="1013933"/>
      </dsp:txXfrm>
    </dsp:sp>
    <dsp:sp modelId="{41798034-E779-4F65-B791-A84C0584BA6E}">
      <dsp:nvSpPr>
        <dsp:cNvPr id="0" name=""/>
        <dsp:cNvSpPr/>
      </dsp:nvSpPr>
      <dsp:spPr>
        <a:xfrm>
          <a:off x="1393670" y="681247"/>
          <a:ext cx="3713451" cy="3713451"/>
        </a:xfrm>
        <a:custGeom>
          <a:avLst/>
          <a:gdLst/>
          <a:ahLst/>
          <a:cxnLst/>
          <a:rect l="0" t="0" r="0" b="0"/>
          <a:pathLst>
            <a:path>
              <a:moveTo>
                <a:pt x="520310" y="3145688"/>
              </a:moveTo>
              <a:arcTo wR="1856725" hR="1856725" stAng="8162129" swAng="1145103"/>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9E8CC44-AAED-47F1-8A65-D6E9093A8070}">
      <dsp:nvSpPr>
        <dsp:cNvPr id="0" name=""/>
        <dsp:cNvSpPr/>
      </dsp:nvSpPr>
      <dsp:spPr>
        <a:xfrm>
          <a:off x="399511" y="1944215"/>
          <a:ext cx="1988316" cy="1187514"/>
        </a:xfrm>
        <a:prstGeom prst="roundRect">
          <a:avLst/>
        </a:prstGeom>
        <a:gradFill rotWithShape="0">
          <a:gsLst>
            <a:gs pos="0">
              <a:schemeClr val="dk2">
                <a:hueOff val="0"/>
                <a:satOff val="0"/>
                <a:lumOff val="0"/>
                <a:alphaOff val="0"/>
                <a:tint val="43000"/>
                <a:satMod val="165000"/>
              </a:schemeClr>
            </a:gs>
            <a:gs pos="55000">
              <a:schemeClr val="dk2">
                <a:hueOff val="0"/>
                <a:satOff val="0"/>
                <a:lumOff val="0"/>
                <a:alphaOff val="0"/>
                <a:tint val="83000"/>
                <a:satMod val="155000"/>
              </a:schemeClr>
            </a:gs>
            <a:gs pos="100000">
              <a:schemeClr val="dk2">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a:t>Ex-post evaluation</a:t>
          </a:r>
        </a:p>
      </dsp:txBody>
      <dsp:txXfrm>
        <a:off x="457481" y="2002185"/>
        <a:ext cx="1872376" cy="1071574"/>
      </dsp:txXfrm>
    </dsp:sp>
    <dsp:sp modelId="{3B4D6EAF-3720-49A2-8490-BFBCAC2FEC0C}">
      <dsp:nvSpPr>
        <dsp:cNvPr id="0" name=""/>
        <dsp:cNvSpPr/>
      </dsp:nvSpPr>
      <dsp:spPr>
        <a:xfrm>
          <a:off x="1393670" y="681247"/>
          <a:ext cx="3713451" cy="3713451"/>
        </a:xfrm>
        <a:custGeom>
          <a:avLst/>
          <a:gdLst/>
          <a:ahLst/>
          <a:cxnLst/>
          <a:rect l="0" t="0" r="0" b="0"/>
          <a:pathLst>
            <a:path>
              <a:moveTo>
                <a:pt x="179072" y="1061168"/>
              </a:moveTo>
              <a:arcTo wR="1856725" hR="1856725" stAng="12322242" swAng="1239791"/>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D047DF-B1F4-4EB3-A002-DEFAD013ABDE}">
      <dsp:nvSpPr>
        <dsp:cNvPr id="0" name=""/>
        <dsp:cNvSpPr/>
      </dsp:nvSpPr>
      <dsp:spPr>
        <a:xfrm>
          <a:off x="2755170" y="614488"/>
          <a:ext cx="474864" cy="91440"/>
        </a:xfrm>
        <a:custGeom>
          <a:avLst/>
          <a:gdLst/>
          <a:ahLst/>
          <a:cxnLst/>
          <a:rect l="0" t="0" r="0" b="0"/>
          <a:pathLst>
            <a:path>
              <a:moveTo>
                <a:pt x="0" y="45720"/>
              </a:moveTo>
              <a:lnTo>
                <a:pt x="474864"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n-GB" sz="1100" b="0" kern="1200"/>
        </a:p>
      </dsp:txBody>
      <dsp:txXfrm>
        <a:off x="2979966" y="657680"/>
        <a:ext cx="25273" cy="5054"/>
      </dsp:txXfrm>
    </dsp:sp>
    <dsp:sp modelId="{DDBA1EB4-CF20-408D-90F6-E104E2E71E37}">
      <dsp:nvSpPr>
        <dsp:cNvPr id="0" name=""/>
        <dsp:cNvSpPr/>
      </dsp:nvSpPr>
      <dsp:spPr>
        <a:xfrm>
          <a:off x="559298" y="906"/>
          <a:ext cx="2197671" cy="1318603"/>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b="1" kern="1200" dirty="0"/>
            <a:t>Select the decision </a:t>
          </a:r>
          <a:br>
            <a:rPr lang="en-GB" sz="1800" b="1" kern="1200" dirty="0"/>
          </a:br>
          <a:r>
            <a:rPr lang="en-GB" sz="1800" b="1" kern="1200" dirty="0"/>
            <a:t>to assess</a:t>
          </a:r>
        </a:p>
      </dsp:txBody>
      <dsp:txXfrm>
        <a:off x="559298" y="906"/>
        <a:ext cx="2197671" cy="1318603"/>
      </dsp:txXfrm>
    </dsp:sp>
    <dsp:sp modelId="{15A52809-C2A7-40FF-938B-3C22F4BC5D83}">
      <dsp:nvSpPr>
        <dsp:cNvPr id="0" name=""/>
        <dsp:cNvSpPr/>
      </dsp:nvSpPr>
      <dsp:spPr>
        <a:xfrm>
          <a:off x="5458307" y="614488"/>
          <a:ext cx="474864" cy="91440"/>
        </a:xfrm>
        <a:custGeom>
          <a:avLst/>
          <a:gdLst/>
          <a:ahLst/>
          <a:cxnLst/>
          <a:rect l="0" t="0" r="0" b="0"/>
          <a:pathLst>
            <a:path>
              <a:moveTo>
                <a:pt x="0" y="45720"/>
              </a:moveTo>
              <a:lnTo>
                <a:pt x="474864" y="45720"/>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n-GB" sz="1100" b="0" kern="1200"/>
        </a:p>
      </dsp:txBody>
      <dsp:txXfrm>
        <a:off x="5683103" y="657680"/>
        <a:ext cx="25273" cy="5054"/>
      </dsp:txXfrm>
    </dsp:sp>
    <dsp:sp modelId="{13280881-CA63-4E79-8673-BA1DA075782A}">
      <dsp:nvSpPr>
        <dsp:cNvPr id="0" name=""/>
        <dsp:cNvSpPr/>
      </dsp:nvSpPr>
      <dsp:spPr>
        <a:xfrm>
          <a:off x="3262435" y="906"/>
          <a:ext cx="2197671" cy="1318603"/>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b="1" kern="1200" dirty="0"/>
            <a:t>Choose the evaluation team</a:t>
          </a:r>
        </a:p>
      </dsp:txBody>
      <dsp:txXfrm>
        <a:off x="3262435" y="906"/>
        <a:ext cx="2197671" cy="1318603"/>
      </dsp:txXfrm>
    </dsp:sp>
    <dsp:sp modelId="{97DC1AC6-799C-4E6B-91B7-65B26F08F229}">
      <dsp:nvSpPr>
        <dsp:cNvPr id="0" name=""/>
        <dsp:cNvSpPr/>
      </dsp:nvSpPr>
      <dsp:spPr>
        <a:xfrm>
          <a:off x="1658134" y="1317709"/>
          <a:ext cx="5406273" cy="474864"/>
        </a:xfrm>
        <a:custGeom>
          <a:avLst/>
          <a:gdLst/>
          <a:ahLst/>
          <a:cxnLst/>
          <a:rect l="0" t="0" r="0" b="0"/>
          <a:pathLst>
            <a:path>
              <a:moveTo>
                <a:pt x="5406273" y="0"/>
              </a:moveTo>
              <a:lnTo>
                <a:pt x="5406273" y="254532"/>
              </a:lnTo>
              <a:lnTo>
                <a:pt x="0" y="254532"/>
              </a:lnTo>
              <a:lnTo>
                <a:pt x="0" y="474864"/>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n-GB" sz="1100" b="0" kern="1200"/>
        </a:p>
      </dsp:txBody>
      <dsp:txXfrm>
        <a:off x="4225525" y="1552614"/>
        <a:ext cx="271492" cy="5054"/>
      </dsp:txXfrm>
    </dsp:sp>
    <dsp:sp modelId="{A5DEA5CC-E4CC-41F6-B021-92961AB87DF2}">
      <dsp:nvSpPr>
        <dsp:cNvPr id="0" name=""/>
        <dsp:cNvSpPr/>
      </dsp:nvSpPr>
      <dsp:spPr>
        <a:xfrm>
          <a:off x="5965572" y="906"/>
          <a:ext cx="2197671" cy="1318603"/>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b="1" kern="1200" dirty="0"/>
            <a:t>Identify the counterfactual</a:t>
          </a:r>
        </a:p>
      </dsp:txBody>
      <dsp:txXfrm>
        <a:off x="5965572" y="906"/>
        <a:ext cx="2197671" cy="1318603"/>
      </dsp:txXfrm>
    </dsp:sp>
    <dsp:sp modelId="{E14360BC-291F-4180-81B6-B9FD54A086C9}">
      <dsp:nvSpPr>
        <dsp:cNvPr id="0" name=""/>
        <dsp:cNvSpPr/>
      </dsp:nvSpPr>
      <dsp:spPr>
        <a:xfrm>
          <a:off x="2755170" y="2438556"/>
          <a:ext cx="474864" cy="91440"/>
        </a:xfrm>
        <a:custGeom>
          <a:avLst/>
          <a:gdLst/>
          <a:ahLst/>
          <a:cxnLst/>
          <a:rect l="0" t="0" r="0" b="0"/>
          <a:pathLst>
            <a:path>
              <a:moveTo>
                <a:pt x="0" y="45720"/>
              </a:moveTo>
              <a:lnTo>
                <a:pt x="474864" y="45720"/>
              </a:lnTo>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n-GB" sz="1100" b="0" kern="1200"/>
        </a:p>
      </dsp:txBody>
      <dsp:txXfrm>
        <a:off x="2979966" y="2481748"/>
        <a:ext cx="25273" cy="5054"/>
      </dsp:txXfrm>
    </dsp:sp>
    <dsp:sp modelId="{69721FA3-A581-47B4-9724-244EA672EF90}">
      <dsp:nvSpPr>
        <dsp:cNvPr id="0" name=""/>
        <dsp:cNvSpPr/>
      </dsp:nvSpPr>
      <dsp:spPr>
        <a:xfrm>
          <a:off x="559298" y="1824974"/>
          <a:ext cx="2197671" cy="1318603"/>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b="1" kern="1200"/>
            <a:t>Select the methodology</a:t>
          </a:r>
        </a:p>
      </dsp:txBody>
      <dsp:txXfrm>
        <a:off x="559298" y="1824974"/>
        <a:ext cx="2197671" cy="1318603"/>
      </dsp:txXfrm>
    </dsp:sp>
    <dsp:sp modelId="{FAC72335-DDF7-4835-969C-55FB48E027F4}">
      <dsp:nvSpPr>
        <dsp:cNvPr id="0" name=""/>
        <dsp:cNvSpPr/>
      </dsp:nvSpPr>
      <dsp:spPr>
        <a:xfrm>
          <a:off x="5458307" y="2438556"/>
          <a:ext cx="474864" cy="91440"/>
        </a:xfrm>
        <a:custGeom>
          <a:avLst/>
          <a:gdLst/>
          <a:ahLst/>
          <a:cxnLst/>
          <a:rect l="0" t="0" r="0" b="0"/>
          <a:pathLst>
            <a:path>
              <a:moveTo>
                <a:pt x="0" y="45720"/>
              </a:moveTo>
              <a:lnTo>
                <a:pt x="474864" y="45720"/>
              </a:lnTo>
            </a:path>
          </a:pathLst>
        </a:custGeom>
        <a:noFill/>
        <a:ln w="9525" cap="flat" cmpd="sng" algn="ctr">
          <a:solidFill>
            <a:schemeClr val="accent6">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n-GB" sz="1100" b="0" kern="1200"/>
        </a:p>
      </dsp:txBody>
      <dsp:txXfrm>
        <a:off x="5683103" y="2481748"/>
        <a:ext cx="25273" cy="5054"/>
      </dsp:txXfrm>
    </dsp:sp>
    <dsp:sp modelId="{50BEB90A-9442-483C-9A25-BAF9B8938BA1}">
      <dsp:nvSpPr>
        <dsp:cNvPr id="0" name=""/>
        <dsp:cNvSpPr/>
      </dsp:nvSpPr>
      <dsp:spPr>
        <a:xfrm>
          <a:off x="3262435" y="1824974"/>
          <a:ext cx="2197671" cy="1318603"/>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b="1" kern="1200" dirty="0"/>
            <a:t>Determine the variables </a:t>
          </a:r>
          <a:br>
            <a:rPr lang="en-GB" sz="1800" b="1" kern="1200" dirty="0"/>
          </a:br>
          <a:r>
            <a:rPr lang="en-GB" sz="1800" b="1" kern="1200" dirty="0"/>
            <a:t>to study</a:t>
          </a:r>
        </a:p>
      </dsp:txBody>
      <dsp:txXfrm>
        <a:off x="3262435" y="1824974"/>
        <a:ext cx="2197671" cy="1318603"/>
      </dsp:txXfrm>
    </dsp:sp>
    <dsp:sp modelId="{3E18A0C5-C5D7-418A-A5E4-CF19E1580A4F}">
      <dsp:nvSpPr>
        <dsp:cNvPr id="0" name=""/>
        <dsp:cNvSpPr/>
      </dsp:nvSpPr>
      <dsp:spPr>
        <a:xfrm>
          <a:off x="1658134" y="3141777"/>
          <a:ext cx="5406273" cy="474864"/>
        </a:xfrm>
        <a:custGeom>
          <a:avLst/>
          <a:gdLst/>
          <a:ahLst/>
          <a:cxnLst/>
          <a:rect l="0" t="0" r="0" b="0"/>
          <a:pathLst>
            <a:path>
              <a:moveTo>
                <a:pt x="5406273" y="0"/>
              </a:moveTo>
              <a:lnTo>
                <a:pt x="5406273" y="254532"/>
              </a:lnTo>
              <a:lnTo>
                <a:pt x="0" y="254532"/>
              </a:lnTo>
              <a:lnTo>
                <a:pt x="0" y="474864"/>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n-GB" sz="1100" b="0" kern="1200"/>
        </a:p>
      </dsp:txBody>
      <dsp:txXfrm>
        <a:off x="4225525" y="3376682"/>
        <a:ext cx="271492" cy="5054"/>
      </dsp:txXfrm>
    </dsp:sp>
    <dsp:sp modelId="{7E16BA75-10DF-45AE-AB89-0D73D4EE52B8}">
      <dsp:nvSpPr>
        <dsp:cNvPr id="0" name=""/>
        <dsp:cNvSpPr/>
      </dsp:nvSpPr>
      <dsp:spPr>
        <a:xfrm>
          <a:off x="5965572" y="1824974"/>
          <a:ext cx="2197671" cy="1318603"/>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b="1" kern="1200" dirty="0"/>
            <a:t>Collect data and information</a:t>
          </a:r>
        </a:p>
      </dsp:txBody>
      <dsp:txXfrm>
        <a:off x="5965572" y="1824974"/>
        <a:ext cx="2197671" cy="1318603"/>
      </dsp:txXfrm>
    </dsp:sp>
    <dsp:sp modelId="{F582A819-E837-4D0E-8228-2B8587B8BE0B}">
      <dsp:nvSpPr>
        <dsp:cNvPr id="0" name=""/>
        <dsp:cNvSpPr/>
      </dsp:nvSpPr>
      <dsp:spPr>
        <a:xfrm>
          <a:off x="2755170" y="4262623"/>
          <a:ext cx="474864" cy="91440"/>
        </a:xfrm>
        <a:custGeom>
          <a:avLst/>
          <a:gdLst/>
          <a:ahLst/>
          <a:cxnLst/>
          <a:rect l="0" t="0" r="0" b="0"/>
          <a:pathLst>
            <a:path>
              <a:moveTo>
                <a:pt x="0" y="45720"/>
              </a:moveTo>
              <a:lnTo>
                <a:pt x="474864" y="45720"/>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en-GB" sz="1100" b="0" kern="1200"/>
        </a:p>
      </dsp:txBody>
      <dsp:txXfrm>
        <a:off x="2979966" y="4305816"/>
        <a:ext cx="25273" cy="5054"/>
      </dsp:txXfrm>
    </dsp:sp>
    <dsp:sp modelId="{B3CCEDAC-BBC4-46D8-9544-48B0156D1578}">
      <dsp:nvSpPr>
        <dsp:cNvPr id="0" name=""/>
        <dsp:cNvSpPr/>
      </dsp:nvSpPr>
      <dsp:spPr>
        <a:xfrm>
          <a:off x="559298" y="3649042"/>
          <a:ext cx="2197671" cy="1318603"/>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b="1" kern="1200" dirty="0"/>
            <a:t>Perform the analysis</a:t>
          </a:r>
        </a:p>
      </dsp:txBody>
      <dsp:txXfrm>
        <a:off x="559298" y="3649042"/>
        <a:ext cx="2197671" cy="1318603"/>
      </dsp:txXfrm>
    </dsp:sp>
    <dsp:sp modelId="{74838A2B-2CB0-49C6-89CD-53688389470C}">
      <dsp:nvSpPr>
        <dsp:cNvPr id="0" name=""/>
        <dsp:cNvSpPr/>
      </dsp:nvSpPr>
      <dsp:spPr>
        <a:xfrm>
          <a:off x="5458307" y="4262623"/>
          <a:ext cx="474864" cy="91440"/>
        </a:xfrm>
        <a:custGeom>
          <a:avLst/>
          <a:gdLst/>
          <a:ahLst/>
          <a:cxnLst/>
          <a:rect l="0" t="0" r="0" b="0"/>
          <a:pathLst>
            <a:path>
              <a:moveTo>
                <a:pt x="0" y="45720"/>
              </a:moveTo>
              <a:lnTo>
                <a:pt x="474864" y="45720"/>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b="0" kern="1200"/>
        </a:p>
      </dsp:txBody>
      <dsp:txXfrm>
        <a:off x="5683103" y="4305816"/>
        <a:ext cx="25273" cy="5054"/>
      </dsp:txXfrm>
    </dsp:sp>
    <dsp:sp modelId="{5E72A972-4EA5-444F-9D37-0E45F7603DDC}">
      <dsp:nvSpPr>
        <dsp:cNvPr id="0" name=""/>
        <dsp:cNvSpPr/>
      </dsp:nvSpPr>
      <dsp:spPr>
        <a:xfrm>
          <a:off x="3262435" y="3649042"/>
          <a:ext cx="2197671" cy="1318603"/>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b="1" kern="1200" dirty="0"/>
            <a:t>Verify the robustness of the results</a:t>
          </a:r>
        </a:p>
      </dsp:txBody>
      <dsp:txXfrm>
        <a:off x="3262435" y="3649042"/>
        <a:ext cx="2197671" cy="1318603"/>
      </dsp:txXfrm>
    </dsp:sp>
    <dsp:sp modelId="{8A2EBC42-25E9-41DF-975B-0292EA6FD51C}">
      <dsp:nvSpPr>
        <dsp:cNvPr id="0" name=""/>
        <dsp:cNvSpPr/>
      </dsp:nvSpPr>
      <dsp:spPr>
        <a:xfrm>
          <a:off x="5965572" y="3649042"/>
          <a:ext cx="2197671" cy="1318603"/>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b="1" kern="1200" dirty="0" smtClean="0"/>
            <a:t>Incorporate the lessons learnt</a:t>
          </a:r>
          <a:endParaRPr lang="en-GB" sz="1800" b="1" kern="1200" dirty="0"/>
        </a:p>
      </dsp:txBody>
      <dsp:txXfrm>
        <a:off x="5965572" y="3649042"/>
        <a:ext cx="2197671" cy="1318603"/>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A4A665-35A1-4B86-9239-C1AA375079AC}" type="datetimeFigureOut">
              <a:rPr lang="en-GB" smtClean="0"/>
              <a:t>11/03/2016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044B65-8163-4AE9-A66B-C1B439BE47CA}" type="slidenum">
              <a:rPr lang="en-GB" smtClean="0"/>
              <a:t>‹#›</a:t>
            </a:fld>
            <a:endParaRPr lang="en-GB"/>
          </a:p>
        </p:txBody>
      </p:sp>
    </p:spTree>
    <p:extLst>
      <p:ext uri="{BB962C8B-B14F-4D97-AF65-F5344CB8AC3E}">
        <p14:creationId xmlns:p14="http://schemas.microsoft.com/office/powerpoint/2010/main" val="334364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5044B65-8163-4AE9-A66B-C1B439BE47CA}" type="slidenum">
              <a:rPr lang="en-GB" smtClean="0"/>
              <a:t>1</a:t>
            </a:fld>
            <a:endParaRPr lang="en-GB"/>
          </a:p>
        </p:txBody>
      </p:sp>
    </p:spTree>
    <p:extLst>
      <p:ext uri="{BB962C8B-B14F-4D97-AF65-F5344CB8AC3E}">
        <p14:creationId xmlns:p14="http://schemas.microsoft.com/office/powerpoint/2010/main" val="28659266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044B65-8163-4AE9-A66B-C1B439BE47CA}" type="slidenum">
              <a:rPr lang="en-GB" smtClean="0"/>
              <a:t>10</a:t>
            </a:fld>
            <a:endParaRPr lang="en-GB"/>
          </a:p>
        </p:txBody>
      </p:sp>
    </p:spTree>
    <p:extLst>
      <p:ext uri="{BB962C8B-B14F-4D97-AF65-F5344CB8AC3E}">
        <p14:creationId xmlns:p14="http://schemas.microsoft.com/office/powerpoint/2010/main" val="658544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Ex-post evaluation is an examination of a CA’s enforcement decision that satisfies</a:t>
            </a:r>
            <a:r>
              <a:rPr lang="en-GB" sz="1200" baseline="0" dirty="0" smtClean="0"/>
              <a:t> 3 criteria.</a:t>
            </a:r>
          </a:p>
          <a:p>
            <a:endParaRPr lang="fr-FR"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Ex-post evaluations can significantly improve the CAs’ decision-making process if conducted regularly.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 </a:t>
            </a:r>
            <a:r>
              <a:rPr lang="en-US" sz="1200" u="sng" dirty="0" smtClean="0"/>
              <a:t>number</a:t>
            </a:r>
            <a:r>
              <a:rPr lang="en-US" sz="1200" dirty="0" smtClean="0"/>
              <a:t> of studies of this kind has grown considerably in the last decade.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More </a:t>
            </a:r>
            <a:r>
              <a:rPr lang="en-US" sz="1200" u="sng" dirty="0" smtClean="0"/>
              <a:t>authorities</a:t>
            </a:r>
            <a:r>
              <a:rPr lang="en-US" sz="1200" dirty="0" smtClean="0"/>
              <a:t> are undertaking them (or want to do so), and a few have already performed many. </a:t>
            </a:r>
            <a:r>
              <a:rPr lang="en-US" sz="1200" u="sng" dirty="0" smtClean="0"/>
              <a:t>Academics</a:t>
            </a:r>
            <a:r>
              <a:rPr lang="en-US" sz="1200" dirty="0" smtClean="0"/>
              <a:t> are also getting increasingly involved in this area of work.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Discussions with numerous authorities have shown the need to take stock of the </a:t>
            </a:r>
            <a:r>
              <a:rPr lang="en-US" sz="1200" u="sng" dirty="0" smtClean="0"/>
              <a:t>existing experience </a:t>
            </a:r>
            <a:r>
              <a:rPr lang="en-US" sz="1200" dirty="0" smtClean="0"/>
              <a:t>in the field and to </a:t>
            </a:r>
            <a:r>
              <a:rPr lang="en-US" sz="1200" dirty="0" err="1" smtClean="0"/>
              <a:t>organise</a:t>
            </a:r>
            <a:r>
              <a:rPr lang="en-US" sz="1200" dirty="0" smtClean="0"/>
              <a:t> it in a manner that would make it </a:t>
            </a:r>
            <a:r>
              <a:rPr lang="en-US" sz="1200" u="sng" dirty="0" smtClean="0"/>
              <a:t>easily accessible</a:t>
            </a:r>
            <a:r>
              <a:rPr lang="en-US" sz="1200" dirty="0" smtClean="0"/>
              <a:t>. With this Guide the OECD aims to achieve this by providing an introduction to the topic and a source of extensive references to the work done so far in this area.</a:t>
            </a:r>
            <a:endParaRPr lang="en-GB" sz="1200" dirty="0" smtClean="0"/>
          </a:p>
          <a:p>
            <a:endParaRPr lang="en-GB" sz="1200" baseline="0" dirty="0" smtClean="0"/>
          </a:p>
          <a:p>
            <a:endParaRPr lang="en-GB" sz="1200" baseline="0" dirty="0" smtClean="0"/>
          </a:p>
          <a:p>
            <a:endParaRPr lang="en-GB" dirty="0"/>
          </a:p>
        </p:txBody>
      </p:sp>
      <p:sp>
        <p:nvSpPr>
          <p:cNvPr id="4" name="Slide Number Placeholder 3"/>
          <p:cNvSpPr>
            <a:spLocks noGrp="1"/>
          </p:cNvSpPr>
          <p:nvPr>
            <p:ph type="sldNum" sz="quarter" idx="10"/>
          </p:nvPr>
        </p:nvSpPr>
        <p:spPr/>
        <p:txBody>
          <a:bodyPr/>
          <a:lstStyle/>
          <a:p>
            <a:fld id="{75044B65-8163-4AE9-A66B-C1B439BE47CA}" type="slidenum">
              <a:rPr lang="en-GB" smtClean="0"/>
              <a:t>2</a:t>
            </a:fld>
            <a:endParaRPr lang="en-GB"/>
          </a:p>
        </p:txBody>
      </p:sp>
    </p:spTree>
    <p:extLst>
      <p:ext uri="{BB962C8B-B14F-4D97-AF65-F5344CB8AC3E}">
        <p14:creationId xmlns:p14="http://schemas.microsoft.com/office/powerpoint/2010/main" val="2773940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Why Ex-post Evaluation?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First and foremost, competition authorities are increasingly interested in the </a:t>
            </a:r>
            <a:r>
              <a:rPr lang="en-GB" sz="1200" u="sng" kern="1200" dirty="0" smtClean="0">
                <a:solidFill>
                  <a:schemeClr val="tx1"/>
                </a:solidFill>
                <a:effectLst/>
                <a:latin typeface="+mn-lt"/>
                <a:ea typeface="+mn-ea"/>
                <a:cs typeface="+mn-cs"/>
              </a:rPr>
              <a:t>impact their activities have on markets and on consumers</a:t>
            </a:r>
            <a:r>
              <a:rPr lang="en-GB" sz="1200" kern="1200" dirty="0" smtClean="0">
                <a:solidFill>
                  <a:schemeClr val="tx1"/>
                </a:solidFill>
                <a:effectLst/>
                <a:latin typeface="+mn-lt"/>
                <a:ea typeface="+mn-ea"/>
                <a:cs typeface="+mn-cs"/>
              </a:rPr>
              <a:t>, both to justify their work and their budget to stakeholders and to improve their internal investigative and decision making process. This is a general trend that is influencing institutions across the public policy spectrum, not just in competition enforcement, in many OECD countries. </a:t>
            </a:r>
          </a:p>
          <a:p>
            <a:pPr marL="171450" indent="-171450" algn="just">
              <a:buFont typeface="Arial" panose="020B0604020202020204" pitchFamily="34" charset="0"/>
              <a:buChar char="•"/>
            </a:pPr>
            <a:r>
              <a:rPr lang="en-GB" sz="1200" dirty="0" smtClean="0"/>
              <a:t>Ex-post evaluation aims at assessing the impact of the decision on the market, compared to the possible alternative scenarios </a:t>
            </a:r>
          </a:p>
          <a:p>
            <a:pPr marL="171450" indent="-171450" algn="just">
              <a:buFont typeface="Arial" panose="020B0604020202020204" pitchFamily="34" charset="0"/>
              <a:buChar char="•"/>
            </a:pPr>
            <a:r>
              <a:rPr lang="en-GB" sz="1200" dirty="0" smtClean="0"/>
              <a:t>Ex-post evaluations can provide useful lessons that can be incorporated in the decision-making process of the agency</a:t>
            </a:r>
          </a:p>
          <a:p>
            <a:r>
              <a:rPr lang="en-GB" sz="1200" kern="1200" dirty="0" smtClean="0">
                <a:solidFill>
                  <a:schemeClr val="tx1"/>
                </a:solidFill>
                <a:effectLst/>
                <a:latin typeface="+mn-lt"/>
                <a:ea typeface="+mn-ea"/>
                <a:cs typeface="+mn-cs"/>
              </a:rPr>
              <a:t>Figure shows how ex-post evaluation would fit in the decision-making process of a CA</a:t>
            </a:r>
            <a:endParaRPr lang="en-GB" dirty="0"/>
          </a:p>
        </p:txBody>
      </p:sp>
      <p:sp>
        <p:nvSpPr>
          <p:cNvPr id="4" name="Slide Number Placeholder 3"/>
          <p:cNvSpPr>
            <a:spLocks noGrp="1"/>
          </p:cNvSpPr>
          <p:nvPr>
            <p:ph type="sldNum" sz="quarter" idx="10"/>
          </p:nvPr>
        </p:nvSpPr>
        <p:spPr/>
        <p:txBody>
          <a:bodyPr/>
          <a:lstStyle/>
          <a:p>
            <a:fld id="{75044B65-8163-4AE9-A66B-C1B439BE47CA}" type="slidenum">
              <a:rPr lang="en-GB" smtClean="0"/>
              <a:t>3</a:t>
            </a:fld>
            <a:endParaRPr lang="en-GB"/>
          </a:p>
        </p:txBody>
      </p:sp>
    </p:spTree>
    <p:extLst>
      <p:ext uri="{BB962C8B-B14F-4D97-AF65-F5344CB8AC3E}">
        <p14:creationId xmlns:p14="http://schemas.microsoft.com/office/powerpoint/2010/main" val="349597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GB" sz="1200" b="1" dirty="0" smtClean="0"/>
              <a:t>Improving decision-making by learning from past experiences </a:t>
            </a:r>
            <a:r>
              <a:rPr lang="en-GB" sz="1200" dirty="0" smtClean="0">
                <a:sym typeface="Wingdings" panose="05000000000000000000" pitchFamily="2" charset="2"/>
              </a:rPr>
              <a:t> </a:t>
            </a:r>
            <a:r>
              <a:rPr lang="en-GB" sz="1200" kern="1200" dirty="0" smtClean="0">
                <a:solidFill>
                  <a:schemeClr val="tx1"/>
                </a:solidFill>
                <a:effectLst/>
                <a:latin typeface="+mn-lt"/>
                <a:ea typeface="+mn-ea"/>
                <a:cs typeface="+mn-cs"/>
              </a:rPr>
              <a:t>enforcement decisions are taken in conditions of uncertainty. This feature calls for their evaluation to determine which forecasts, assumptions and hypotheses proved to be true and which did not. Specific</a:t>
            </a:r>
            <a:r>
              <a:rPr lang="en-GB" sz="1200" kern="1200" baseline="0" dirty="0" smtClean="0">
                <a:solidFill>
                  <a:schemeClr val="tx1"/>
                </a:solidFill>
                <a:effectLst/>
                <a:latin typeface="+mn-lt"/>
                <a:ea typeface="+mn-ea"/>
                <a:cs typeface="+mn-cs"/>
              </a:rPr>
              <a:t> objectives can be determining if the decision was the appropriate one, testing key assumptions and expectations, i</a:t>
            </a:r>
            <a:r>
              <a:rPr lang="en-US" sz="1200" kern="1200" baseline="0" dirty="0" err="1" smtClean="0">
                <a:solidFill>
                  <a:schemeClr val="tx1"/>
                </a:solidFill>
                <a:effectLst/>
                <a:latin typeface="+mn-lt"/>
                <a:ea typeface="+mn-ea"/>
                <a:cs typeface="+mn-cs"/>
              </a:rPr>
              <a:t>mproving</a:t>
            </a:r>
            <a:r>
              <a:rPr lang="en-US" sz="1200" kern="1200" baseline="0" dirty="0" smtClean="0">
                <a:solidFill>
                  <a:schemeClr val="tx1"/>
                </a:solidFill>
                <a:effectLst/>
                <a:latin typeface="+mn-lt"/>
                <a:ea typeface="+mn-ea"/>
                <a:cs typeface="+mn-cs"/>
              </a:rPr>
              <a:t> analytical tools and economic theories, </a:t>
            </a:r>
            <a:r>
              <a:rPr lang="en-GB" sz="1200" kern="1200" baseline="0" dirty="0" smtClean="0">
                <a:solidFill>
                  <a:schemeClr val="tx1"/>
                </a:solidFill>
                <a:effectLst/>
                <a:latin typeface="+mn-lt"/>
                <a:ea typeface="+mn-ea"/>
                <a:cs typeface="+mn-cs"/>
              </a:rPr>
              <a:t>b</a:t>
            </a:r>
            <a:r>
              <a:rPr lang="en-GB" sz="1200" kern="1200" dirty="0" smtClean="0">
                <a:solidFill>
                  <a:schemeClr val="tx1"/>
                </a:solidFill>
                <a:effectLst/>
                <a:latin typeface="+mn-lt"/>
                <a:ea typeface="+mn-ea"/>
                <a:cs typeface="+mn-cs"/>
              </a:rPr>
              <a:t>etter understanding competition enforcement in specific sectors (example later)</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GB" sz="1200" b="1" dirty="0" smtClean="0"/>
              <a:t>Increasing accountability and advocating the role of </a:t>
            </a:r>
            <a:r>
              <a:rPr lang="en-GB" sz="1200" b="1" dirty="0" err="1" smtClean="0"/>
              <a:t>Cas</a:t>
            </a:r>
            <a:r>
              <a:rPr lang="en-GB" sz="1200" b="0" baseline="0" dirty="0" smtClean="0"/>
              <a:t> </a:t>
            </a:r>
            <a:r>
              <a:rPr lang="en-GB" sz="1200" b="0" baseline="0" dirty="0" smtClean="0">
                <a:sym typeface="Wingdings" panose="05000000000000000000" pitchFamily="2" charset="2"/>
              </a:rPr>
              <a:t> </a:t>
            </a:r>
            <a:r>
              <a:rPr lang="en-US" sz="1200" dirty="0" smtClean="0">
                <a:sym typeface="Wingdings" panose="05000000000000000000" pitchFamily="2" charset="2"/>
              </a:rPr>
              <a:t>Ex-post evaluations can also be undertaken to provide transparency about a CA’s work and to increase awareness about the benefits of a CA’s enforcement activity: showing the positive impact of a CA’s decisions on consumer welfare can help to support its role and its work</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GB" sz="1200" b="1" dirty="0" smtClean="0"/>
              <a:t>The benefits of regular ex-post evaluations </a:t>
            </a:r>
            <a:r>
              <a:rPr lang="en-GB" sz="1200" b="1" dirty="0" smtClean="0">
                <a:sym typeface="Wingdings" panose="05000000000000000000" pitchFamily="2" charset="2"/>
              </a:rPr>
              <a:t> </a:t>
            </a:r>
            <a:r>
              <a:rPr lang="en-GB" sz="1200" kern="1200" dirty="0" smtClean="0">
                <a:solidFill>
                  <a:schemeClr val="tx1"/>
                </a:solidFill>
                <a:effectLst/>
                <a:latin typeface="+mn-lt"/>
                <a:ea typeface="+mn-ea"/>
                <a:cs typeface="+mn-cs"/>
              </a:rPr>
              <a:t>A single or a few occasional ex post analyses can provide the CA with valuable information, but the ability to generalize findings from a small number of case studies is limited. Only if a CA systematically engages in the ex post reviews of its decision, it might observe patterns that can more generally aid its future decision making. For example the UK CA, which is the most regular, has committed to performing the evaluation of 2 enforcement decisions and/or market studies every year. </a:t>
            </a:r>
            <a:endParaRPr lang="en-GB" dirty="0"/>
          </a:p>
        </p:txBody>
      </p:sp>
      <p:sp>
        <p:nvSpPr>
          <p:cNvPr id="4" name="Slide Number Placeholder 3"/>
          <p:cNvSpPr>
            <a:spLocks noGrp="1"/>
          </p:cNvSpPr>
          <p:nvPr>
            <p:ph type="sldNum" sz="quarter" idx="10"/>
          </p:nvPr>
        </p:nvSpPr>
        <p:spPr/>
        <p:txBody>
          <a:bodyPr/>
          <a:lstStyle/>
          <a:p>
            <a:fld id="{75044B65-8163-4AE9-A66B-C1B439BE47CA}" type="slidenum">
              <a:rPr lang="en-GB" smtClean="0"/>
              <a:t>4</a:t>
            </a:fld>
            <a:endParaRPr lang="en-GB"/>
          </a:p>
        </p:txBody>
      </p:sp>
    </p:spTree>
    <p:extLst>
      <p:ext uri="{BB962C8B-B14F-4D97-AF65-F5344CB8AC3E}">
        <p14:creationId xmlns:p14="http://schemas.microsoft.com/office/powerpoint/2010/main" val="792130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The key steps of an ex-post evaluation. Each of them has </a:t>
            </a:r>
            <a:r>
              <a:rPr lang="en-GB" sz="1200" dirty="0" smtClean="0"/>
              <a:t>issues to be taken into account.</a:t>
            </a:r>
            <a:r>
              <a:rPr lang="en-GB" sz="1200" baseline="0" dirty="0" smtClean="0"/>
              <a:t> Ex:</a:t>
            </a:r>
            <a:endParaRPr lang="en-GB" sz="1200" kern="1200" dirty="0" smtClean="0">
              <a:solidFill>
                <a:schemeClr val="tx1"/>
              </a:solidFill>
              <a:effectLst/>
              <a:latin typeface="+mn-lt"/>
              <a:ea typeface="+mn-ea"/>
              <a:cs typeface="+mn-cs"/>
            </a:endParaRPr>
          </a:p>
          <a:p>
            <a:pPr marL="171450" indent="-171450">
              <a:buFontTx/>
              <a:buChar char="-"/>
            </a:pPr>
            <a:r>
              <a:rPr lang="en-GB" sz="1200" b="1" kern="1200" baseline="0" dirty="0" smtClean="0">
                <a:solidFill>
                  <a:schemeClr val="tx1"/>
                </a:solidFill>
                <a:effectLst/>
                <a:latin typeface="+mn-lt"/>
                <a:ea typeface="+mn-ea"/>
                <a:cs typeface="+mn-cs"/>
              </a:rPr>
              <a:t>Evaluation team</a:t>
            </a:r>
            <a:r>
              <a:rPr lang="en-GB" sz="1200" kern="1200" baseline="0" dirty="0" smtClean="0">
                <a:solidFill>
                  <a:schemeClr val="tx1"/>
                </a:solidFill>
                <a:effectLst/>
                <a:latin typeface="+mn-lt"/>
                <a:ea typeface="+mn-ea"/>
                <a:cs typeface="+mn-cs"/>
              </a:rPr>
              <a:t>: external or internal</a:t>
            </a:r>
          </a:p>
          <a:p>
            <a:pPr marL="171450" indent="-171450">
              <a:buFontTx/>
              <a:buChar char="-"/>
            </a:pPr>
            <a:r>
              <a:rPr lang="en-GB" sz="1200" b="1" kern="1200" baseline="0" dirty="0" smtClean="0">
                <a:solidFill>
                  <a:schemeClr val="tx1"/>
                </a:solidFill>
                <a:effectLst/>
                <a:latin typeface="+mn-lt"/>
                <a:ea typeface="+mn-ea"/>
                <a:cs typeface="+mn-cs"/>
              </a:rPr>
              <a:t>Counterfactual</a:t>
            </a:r>
            <a:r>
              <a:rPr lang="en-GB" sz="1200" kern="1200" baseline="0" dirty="0" smtClean="0">
                <a:solidFill>
                  <a:schemeClr val="tx1"/>
                </a:solidFill>
                <a:effectLst/>
                <a:latin typeface="+mn-lt"/>
                <a:ea typeface="+mn-ea"/>
                <a:cs typeface="+mn-cs"/>
              </a:rPr>
              <a:t>: sometimes </a:t>
            </a:r>
            <a:r>
              <a:rPr lang="en-US" sz="1200" kern="1200" baseline="0" dirty="0" smtClean="0">
                <a:solidFill>
                  <a:schemeClr val="tx1"/>
                </a:solidFill>
                <a:effectLst/>
                <a:latin typeface="+mn-lt"/>
                <a:ea typeface="+mn-ea"/>
                <a:cs typeface="+mn-cs"/>
              </a:rPr>
              <a:t>more than one counterfactual is possible for a single decision. For example, in the case of a conditional clearance of a merger, the counterfactuals could be how the market would have evolved if the merger had been blocked, and how the market would have evolved if the merger had been cleared unconditionally.</a:t>
            </a:r>
          </a:p>
          <a:p>
            <a:pPr marL="171450" indent="-171450">
              <a:buFontTx/>
              <a:buChar char="-"/>
            </a:pPr>
            <a:r>
              <a:rPr lang="en-US" sz="1200" b="1" kern="1200" baseline="0" dirty="0" smtClean="0">
                <a:solidFill>
                  <a:schemeClr val="tx1"/>
                </a:solidFill>
                <a:effectLst/>
                <a:latin typeface="+mn-lt"/>
                <a:ea typeface="+mn-ea"/>
                <a:cs typeface="+mn-cs"/>
              </a:rPr>
              <a:t>Variables to study</a:t>
            </a:r>
            <a:r>
              <a:rPr lang="en-US" sz="1200" kern="1200" baseline="0" dirty="0" smtClean="0">
                <a:solidFill>
                  <a:schemeClr val="tx1"/>
                </a:solidFill>
                <a:effectLst/>
                <a:latin typeface="+mn-lt"/>
                <a:ea typeface="+mn-ea"/>
                <a:cs typeface="+mn-cs"/>
              </a:rPr>
              <a:t>: only prices or quality/variety</a:t>
            </a:r>
          </a:p>
          <a:p>
            <a:pPr marL="171450" indent="-171450">
              <a:buFontTx/>
              <a:buChar char="-"/>
            </a:pPr>
            <a:r>
              <a:rPr lang="en-US" sz="1200" kern="1200" baseline="0" dirty="0" smtClean="0">
                <a:solidFill>
                  <a:schemeClr val="tx1"/>
                </a:solidFill>
                <a:effectLst/>
                <a:latin typeface="+mn-lt"/>
                <a:ea typeface="+mn-ea"/>
                <a:cs typeface="+mn-cs"/>
              </a:rPr>
              <a:t>Where to find </a:t>
            </a:r>
            <a:r>
              <a:rPr lang="en-US" sz="1200" b="1" kern="1200" baseline="0" dirty="0" smtClean="0">
                <a:solidFill>
                  <a:schemeClr val="tx1"/>
                </a:solidFill>
                <a:effectLst/>
                <a:latin typeface="+mn-lt"/>
                <a:ea typeface="+mn-ea"/>
                <a:cs typeface="+mn-cs"/>
              </a:rPr>
              <a:t>data/information</a:t>
            </a:r>
            <a:r>
              <a:rPr lang="en-US" sz="1200" b="0" kern="1200" baseline="0" dirty="0" smtClean="0">
                <a:solidFill>
                  <a:schemeClr val="tx1"/>
                </a:solidFill>
                <a:effectLst/>
                <a:latin typeface="+mn-lt"/>
                <a:ea typeface="+mn-ea"/>
                <a:cs typeface="+mn-cs"/>
              </a:rPr>
              <a:t> and what kind?</a:t>
            </a:r>
          </a:p>
        </p:txBody>
      </p:sp>
      <p:sp>
        <p:nvSpPr>
          <p:cNvPr id="4" name="Slide Number Placeholder 3"/>
          <p:cNvSpPr>
            <a:spLocks noGrp="1"/>
          </p:cNvSpPr>
          <p:nvPr>
            <p:ph type="sldNum" sz="quarter" idx="10"/>
          </p:nvPr>
        </p:nvSpPr>
        <p:spPr/>
        <p:txBody>
          <a:bodyPr/>
          <a:lstStyle/>
          <a:p>
            <a:fld id="{75044B65-8163-4AE9-A66B-C1B439BE47CA}" type="slidenum">
              <a:rPr lang="en-GB" smtClean="0"/>
              <a:t>5</a:t>
            </a:fld>
            <a:endParaRPr lang="en-GB"/>
          </a:p>
        </p:txBody>
      </p:sp>
    </p:spTree>
    <p:extLst>
      <p:ext uri="{BB962C8B-B14F-4D97-AF65-F5344CB8AC3E}">
        <p14:creationId xmlns:p14="http://schemas.microsoft.com/office/powerpoint/2010/main" val="2354925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CAs are afraid that too much time/resources</a:t>
            </a:r>
            <a:r>
              <a:rPr lang="en-GB" baseline="0" dirty="0" smtClean="0"/>
              <a:t> are required. NO!</a:t>
            </a:r>
            <a:endParaRPr lang="en-GB" dirty="0" smtClean="0"/>
          </a:p>
          <a:p>
            <a:r>
              <a:rPr lang="en-GB" dirty="0" smtClean="0"/>
              <a:t>Qualitative methodologies</a:t>
            </a:r>
            <a:r>
              <a:rPr lang="en-GB" baseline="0" dirty="0" smtClean="0"/>
              <a:t> are ok; testing the validity of specific expectations is ok</a:t>
            </a:r>
          </a:p>
          <a:p>
            <a:endParaRPr lang="en-GB" baseline="0" dirty="0" smtClean="0"/>
          </a:p>
          <a:p>
            <a:r>
              <a:rPr lang="en-GB" baseline="0" dirty="0" smtClean="0"/>
              <a:t>See box in the Guide</a:t>
            </a:r>
          </a:p>
        </p:txBody>
      </p:sp>
      <p:sp>
        <p:nvSpPr>
          <p:cNvPr id="4" name="Slide Number Placeholder 3"/>
          <p:cNvSpPr>
            <a:spLocks noGrp="1"/>
          </p:cNvSpPr>
          <p:nvPr>
            <p:ph type="sldNum" sz="quarter" idx="10"/>
          </p:nvPr>
        </p:nvSpPr>
        <p:spPr/>
        <p:txBody>
          <a:bodyPr/>
          <a:lstStyle/>
          <a:p>
            <a:fld id="{75044B65-8163-4AE9-A66B-C1B439BE47CA}" type="slidenum">
              <a:rPr lang="en-GB" smtClean="0"/>
              <a:t>6</a:t>
            </a:fld>
            <a:endParaRPr lang="en-GB"/>
          </a:p>
        </p:txBody>
      </p:sp>
    </p:spTree>
    <p:extLst>
      <p:ext uri="{BB962C8B-B14F-4D97-AF65-F5344CB8AC3E}">
        <p14:creationId xmlns:p14="http://schemas.microsoft.com/office/powerpoint/2010/main" val="2472167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In the gasoline sector, the purpose was to investigate whether the increased market concentration resulting from petroleum mergers in the late 1990s was responsible for increases in gasoline prices. The FTC economists conducted six studies of eight consummated mergers. They did not find systematic evidence that the studied mergers led to material increases in gasoline prices.</a:t>
            </a:r>
          </a:p>
          <a:p>
            <a:endParaRPr lang="en-GB" dirty="0"/>
          </a:p>
        </p:txBody>
      </p:sp>
      <p:sp>
        <p:nvSpPr>
          <p:cNvPr id="4" name="Slide Number Placeholder 3"/>
          <p:cNvSpPr>
            <a:spLocks noGrp="1"/>
          </p:cNvSpPr>
          <p:nvPr>
            <p:ph type="sldNum" sz="quarter" idx="10"/>
          </p:nvPr>
        </p:nvSpPr>
        <p:spPr/>
        <p:txBody>
          <a:bodyPr/>
          <a:lstStyle/>
          <a:p>
            <a:fld id="{75044B65-8163-4AE9-A66B-C1B439BE47CA}" type="slidenum">
              <a:rPr lang="en-GB" smtClean="0"/>
              <a:t>7</a:t>
            </a:fld>
            <a:endParaRPr lang="en-GB"/>
          </a:p>
        </p:txBody>
      </p:sp>
    </p:spTree>
    <p:extLst>
      <p:ext uri="{BB962C8B-B14F-4D97-AF65-F5344CB8AC3E}">
        <p14:creationId xmlns:p14="http://schemas.microsoft.com/office/powerpoint/2010/main" val="3465190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Annex C, which is only available in excel format on the OECD website includes an extensive, though non-exhaustive, list of ex-post studies done by authorities and academics. These are classified according to: i) the nature of decision assessed, ii) the methodology employed, iii) the variables studied and iv) the sector examined, Annex C is meant as a tool that researchers can use to identify those studies that could best satisfy their interest.</a:t>
            </a:r>
            <a:endParaRPr lang="en-GB" dirty="0"/>
          </a:p>
        </p:txBody>
      </p:sp>
      <p:sp>
        <p:nvSpPr>
          <p:cNvPr id="4" name="Slide Number Placeholder 3"/>
          <p:cNvSpPr>
            <a:spLocks noGrp="1"/>
          </p:cNvSpPr>
          <p:nvPr>
            <p:ph type="sldNum" sz="quarter" idx="10"/>
          </p:nvPr>
        </p:nvSpPr>
        <p:spPr/>
        <p:txBody>
          <a:bodyPr/>
          <a:lstStyle/>
          <a:p>
            <a:fld id="{75044B65-8163-4AE9-A66B-C1B439BE47CA}" type="slidenum">
              <a:rPr lang="en-GB" smtClean="0"/>
              <a:t>8</a:t>
            </a:fld>
            <a:endParaRPr lang="en-GB"/>
          </a:p>
        </p:txBody>
      </p:sp>
    </p:spTree>
    <p:extLst>
      <p:ext uri="{BB962C8B-B14F-4D97-AF65-F5344CB8AC3E}">
        <p14:creationId xmlns:p14="http://schemas.microsoft.com/office/powerpoint/2010/main" val="658702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044B65-8163-4AE9-A66B-C1B439BE47CA}" type="slidenum">
              <a:rPr lang="en-GB" smtClean="0"/>
              <a:t>9</a:t>
            </a:fld>
            <a:endParaRPr lang="en-GB"/>
          </a:p>
        </p:txBody>
      </p:sp>
    </p:spTree>
    <p:extLst>
      <p:ext uri="{BB962C8B-B14F-4D97-AF65-F5344CB8AC3E}">
        <p14:creationId xmlns:p14="http://schemas.microsoft.com/office/powerpoint/2010/main" val="1503362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6000" y="2628508"/>
            <a:ext cx="2628000" cy="4229631"/>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08"/>
            <a:ext cx="2628000" cy="4229631"/>
          </a:xfrm>
          <a:prstGeom prst="rect">
            <a:avLst/>
          </a:prstGeom>
        </p:spPr>
      </p:pic>
      <p:sp>
        <p:nvSpPr>
          <p:cNvPr id="8" name="Title 7"/>
          <p:cNvSpPr>
            <a:spLocks noGrp="1"/>
          </p:cNvSpPr>
          <p:nvPr>
            <p:ph type="ctrTitle" hasCustomPrompt="1"/>
          </p:nvPr>
        </p:nvSpPr>
        <p:spPr>
          <a:xfrm>
            <a:off x="1368000" y="2480400"/>
            <a:ext cx="63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en-US" dirty="0" smtClean="0"/>
              <a:t>Click to edit Presentation title</a:t>
            </a:r>
            <a:endParaRPr kumimoji="0" lang="en-US" dirty="0"/>
          </a:p>
        </p:txBody>
      </p:sp>
      <p:sp>
        <p:nvSpPr>
          <p:cNvPr id="9" name="Subtitle 8"/>
          <p:cNvSpPr>
            <a:spLocks noGrp="1"/>
          </p:cNvSpPr>
          <p:nvPr>
            <p:ph type="subTitle" idx="1" hasCustomPrompt="1"/>
          </p:nvPr>
        </p:nvSpPr>
        <p:spPr>
          <a:xfrm>
            <a:off x="1368000" y="3805200"/>
            <a:ext cx="6300000" cy="352800"/>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smtClean="0"/>
              <a:t>Click to </a:t>
            </a:r>
            <a:r>
              <a:rPr kumimoji="0" lang="fr-FR" dirty="0" err="1" smtClean="0"/>
              <a:t>edit</a:t>
            </a:r>
            <a:r>
              <a:rPr kumimoji="0" lang="fr-FR" dirty="0" smtClean="0"/>
              <a:t> </a:t>
            </a:r>
            <a:r>
              <a:rPr kumimoji="0" lang="fr-FR" dirty="0" err="1" smtClean="0"/>
              <a:t>Subtitle</a:t>
            </a:r>
            <a:endParaRPr kumimoji="0" lang="en-US" dirty="0"/>
          </a:p>
        </p:txBody>
      </p:sp>
      <p:pic>
        <p:nvPicPr>
          <p:cNvPr id="37" name="Image 11"/>
          <p:cNvPicPr>
            <a:picLocks noChangeAspect="1"/>
          </p:cNvPicPr>
          <p:nvPr/>
        </p:nvPicPr>
        <p:blipFill>
          <a:blip r:embed="rId3" cstate="print"/>
          <a:stretch>
            <a:fillRect/>
          </a:stretch>
        </p:blipFill>
        <p:spPr>
          <a:xfrm>
            <a:off x="511200" y="432000"/>
            <a:ext cx="692307" cy="1440000"/>
          </a:xfrm>
          <a:prstGeom prst="rect">
            <a:avLst/>
          </a:prstGeom>
        </p:spPr>
      </p:pic>
      <p:sp>
        <p:nvSpPr>
          <p:cNvPr id="12"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D93BD6C6-1DB6-403D-BF59-C2370FE27CD2}" type="datetime1">
              <a:rPr lang="en-GB" smtClean="0"/>
              <a:t>11/03/2016</a:t>
            </a:fld>
            <a:endParaRPr lang="en-GB"/>
          </a:p>
        </p:txBody>
      </p:sp>
      <p:sp>
        <p:nvSpPr>
          <p:cNvPr id="13"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p>
        </p:txBody>
      </p:sp>
      <p:pic>
        <p:nvPicPr>
          <p:cNvPr id="10" name="Imag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64000" y="6055200"/>
            <a:ext cx="1742400" cy="57882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BFE3E66A-5041-4E9C-8BDC-A737523AEDF5}" type="datetime1">
              <a:rPr lang="en-GB" smtClean="0"/>
              <a:t>11/03/2016</a:t>
            </a:fld>
            <a:endParaRPr lang="en-GB"/>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10"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EA60F593-9FF4-4CC5-981B-CFC02444278B}" type="slidenum">
              <a:rPr lang="en-GB" smtClean="0"/>
              <a:t>‹#›</a:t>
            </a:fld>
            <a:endParaRPr lang="en-GB"/>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lvl1pPr>
              <a:defRPr/>
            </a:lvl1pPr>
          </a:lstStyle>
          <a:p>
            <a:r>
              <a:rPr lang="en-US" dirty="0" smtClean="0"/>
              <a:t>Click to edit Slide title</a:t>
            </a:r>
            <a:br>
              <a:rPr lang="en-US" dirty="0" smtClean="0"/>
            </a:br>
            <a:r>
              <a:rPr lang="en-US" dirty="0" smtClean="0"/>
              <a:t>Slide title can be extended to two lines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8193600" y="5328000"/>
            <a:ext cx="950407" cy="1530000"/>
          </a:xfrm>
          <a:prstGeom prst="rect">
            <a:avLst/>
          </a:prstGeom>
        </p:spPr>
      </p:pic>
      <p:pic>
        <p:nvPicPr>
          <p:cNvPr id="8" name="Image 7"/>
          <p:cNvPicPr>
            <a:picLocks noChangeAspect="1"/>
          </p:cNvPicPr>
          <p:nvPr/>
        </p:nvPicPr>
        <p:blipFill>
          <a:blip r:embed="rId3" cstate="print"/>
          <a:stretch>
            <a:fillRect/>
          </a:stretch>
        </p:blipFill>
        <p:spPr>
          <a:xfrm>
            <a:off x="579600" y="468000"/>
            <a:ext cx="692308" cy="1440000"/>
          </a:xfrm>
          <a:prstGeom prst="rect">
            <a:avLst/>
          </a:prstGeom>
        </p:spPr>
      </p:pic>
      <p:sp>
        <p:nvSpPr>
          <p:cNvPr id="9" name="Title 1"/>
          <p:cNvSpPr>
            <a:spLocks noGrp="1"/>
          </p:cNvSpPr>
          <p:nvPr>
            <p:ph type="title" hasCustomPrompt="1"/>
          </p:nvPr>
        </p:nvSpPr>
        <p:spPr>
          <a:xfrm>
            <a:off x="1260000" y="2928144"/>
            <a:ext cx="6624000" cy="1041311"/>
          </a:xfrm>
        </p:spPr>
        <p:txBody>
          <a:bodyPr anchor="ctr" anchorCtr="0">
            <a:spAutoFit/>
          </a:bodyPr>
          <a:lstStyle>
            <a:lvl1pPr algn="ctr">
              <a:lnSpc>
                <a:spcPts val="3700"/>
              </a:lnSpc>
              <a:defRPr sz="3700" b="0" i="0" cap="all" baseline="0">
                <a:solidFill>
                  <a:schemeClr val="bg1"/>
                </a:solidFill>
              </a:defRPr>
            </a:lvl1pPr>
          </a:lstStyle>
          <a:p>
            <a:r>
              <a:rPr lang="en-US" dirty="0" smtClean="0"/>
              <a:t>Click to edit Section Header title</a:t>
            </a:r>
            <a:endParaRPr lang="en-US" dirty="0"/>
          </a:p>
        </p:txBody>
      </p:sp>
      <p:sp>
        <p:nvSpPr>
          <p:cNvPr id="10"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42FF4090-CEA5-4987-B95D-50972355166E}" type="datetime1">
              <a:rPr lang="en-GB" smtClean="0"/>
              <a:t>11/03/2016</a:t>
            </a:fld>
            <a:endParaRPr lang="en-GB"/>
          </a:p>
        </p:txBody>
      </p:sp>
      <p:sp>
        <p:nvSpPr>
          <p:cNvPr id="11"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p>
        </p:txBody>
      </p:sp>
      <p:sp>
        <p:nvSpPr>
          <p:cNvPr id="12"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fld id="{EA60F593-9FF4-4CC5-981B-CFC02444278B}"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fr-FR" dirty="0" smtClean="0"/>
              <a:t>Cliquez pour modifier les styles du texte du masque</a:t>
            </a:r>
            <a:endParaRPr lang="en-US" dirty="0" smtClean="0"/>
          </a:p>
          <a:p>
            <a:pPr lvl="1" eaLnBrk="1" latinLnBrk="0" hangingPunct="1"/>
            <a:r>
              <a:rPr lang="en-US" dirty="0" err="1" smtClean="0"/>
              <a:t>Deuxième</a:t>
            </a:r>
            <a:r>
              <a:rPr lang="en-US" dirty="0" smtClean="0"/>
              <a:t> </a:t>
            </a:r>
            <a:r>
              <a:rPr lang="en-US" dirty="0" err="1" smtClean="0"/>
              <a:t>niveau</a:t>
            </a:r>
            <a:endParaRPr lang="en-US" dirty="0" smtClean="0"/>
          </a:p>
          <a:p>
            <a:pPr lvl="2" eaLnBrk="1" latinLnBrk="0" hangingPunct="1"/>
            <a:r>
              <a:rPr lang="en-US" dirty="0" err="1" smtClean="0"/>
              <a:t>Troisième</a:t>
            </a:r>
            <a:r>
              <a:rPr lang="en-US" dirty="0" smtClean="0"/>
              <a:t> </a:t>
            </a:r>
            <a:r>
              <a:rPr lang="en-US" dirty="0" err="1" smtClean="0"/>
              <a:t>niveau</a:t>
            </a:r>
            <a:endParaRPr lang="en-US" dirty="0" smtClean="0"/>
          </a:p>
          <a:p>
            <a:pPr lvl="3" eaLnBrk="1" latinLnBrk="0" hangingPunct="1"/>
            <a:r>
              <a:rPr lang="en-US" dirty="0" err="1" smtClean="0"/>
              <a:t>Quatrième</a:t>
            </a:r>
            <a:r>
              <a:rPr lang="en-US" dirty="0" smtClean="0"/>
              <a:t> </a:t>
            </a:r>
            <a:r>
              <a:rPr lang="en-US" dirty="0" err="1" smtClean="0"/>
              <a:t>niveau</a:t>
            </a:r>
            <a:endParaRPr lang="en-US" dirty="0" smtClean="0"/>
          </a:p>
          <a:p>
            <a:pPr lvl="4" eaLnBrk="1" latinLnBrk="0" hangingPunct="1"/>
            <a:r>
              <a:rPr lang="en-US" dirty="0" err="1" smtClean="0"/>
              <a:t>Cinquième</a:t>
            </a:r>
            <a:r>
              <a:rPr lang="en-US" dirty="0" smtClean="0"/>
              <a:t> </a:t>
            </a:r>
            <a:r>
              <a:rPr lang="en-US" dirty="0" err="1" smtClean="0"/>
              <a:t>niveau</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AAC16B26-DC70-4E98-9A49-131E8DEC3D7B}" type="datetime1">
              <a:rPr lang="en-GB" smtClean="0"/>
              <a:t>11/03/2016</a:t>
            </a:fld>
            <a:endParaRPr lang="en-GB"/>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10"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EA60F593-9FF4-4CC5-981B-CFC02444278B}" type="slidenum">
              <a:rPr lang="en-GB" smtClean="0"/>
              <a:t>‹#›</a:t>
            </a:fld>
            <a:endParaRPr lang="en-GB"/>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p>
            <a:r>
              <a:rPr lang="fr-FR" dirty="0" smtClean="0"/>
              <a:t>Cliquez pour modifier le titre</a:t>
            </a:r>
            <a:br>
              <a:rPr lang="fr-FR" dirty="0" smtClean="0"/>
            </a:br>
            <a:r>
              <a:rPr lang="fr-FR" dirty="0" smtClean="0"/>
              <a:t>Le titre peut-être étendu sur deux lignes</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93600" y="5328184"/>
            <a:ext cx="950407" cy="1529631"/>
          </a:xfrm>
          <a:prstGeom prst="rect">
            <a:avLst/>
          </a:prstGeom>
        </p:spPr>
      </p:pic>
      <p:sp>
        <p:nvSpPr>
          <p:cNvPr id="21" name="Rectangle 20"/>
          <p:cNvSpPr/>
          <p:nvPr/>
        </p:nvSpPr>
        <p:spPr bwMode="auto">
          <a:xfrm>
            <a:off x="504000" y="1306800"/>
            <a:ext cx="8154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Helvetica 65 Medium" pitchFamily="34" charset="0"/>
            </a:endParaRPr>
          </a:p>
        </p:txBody>
      </p:sp>
      <p:pic>
        <p:nvPicPr>
          <p:cNvPr id="24" name="Image 7"/>
          <p:cNvPicPr>
            <a:picLocks noChangeAspect="1"/>
          </p:cNvPicPr>
          <p:nvPr/>
        </p:nvPicPr>
        <p:blipFill>
          <a:blip r:embed="rId7" cstate="print"/>
          <a:stretch>
            <a:fillRect/>
          </a:stretch>
        </p:blipFill>
        <p:spPr>
          <a:xfrm>
            <a:off x="500400" y="288000"/>
            <a:ext cx="458653" cy="954000"/>
          </a:xfrm>
          <a:prstGeom prst="rect">
            <a:avLst/>
          </a:prstGeom>
        </p:spPr>
      </p:pic>
      <p:sp>
        <p:nvSpPr>
          <p:cNvPr id="13" name="Text Placeholder 12"/>
          <p:cNvSpPr>
            <a:spLocks noGrp="1"/>
          </p:cNvSpPr>
          <p:nvPr>
            <p:ph type="body" idx="1"/>
          </p:nvPr>
        </p:nvSpPr>
        <p:spPr>
          <a:xfrm>
            <a:off x="468000" y="1602000"/>
            <a:ext cx="8218800" cy="45252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25" name="Title Placeholder 1"/>
          <p:cNvSpPr>
            <a:spLocks noGrp="1"/>
          </p:cNvSpPr>
          <p:nvPr>
            <p:ph type="title"/>
          </p:nvPr>
        </p:nvSpPr>
        <p:spPr>
          <a:xfrm>
            <a:off x="1080000" y="237600"/>
            <a:ext cx="7416000" cy="1022400"/>
          </a:xfrm>
          <a:prstGeom prst="rect">
            <a:avLst/>
          </a:prstGeom>
        </p:spPr>
        <p:txBody>
          <a:bodyPr vert="horz" lIns="91440" tIns="45720" rIns="91440" bIns="45720" rtlCol="0" anchor="ctr">
            <a:noAutofit/>
          </a:bodyPr>
          <a:lstStyle/>
          <a:p>
            <a:r>
              <a:rPr lang="en-US" dirty="0" smtClean="0"/>
              <a:t>Click to edit Slide title</a:t>
            </a:r>
            <a:br>
              <a:rPr lang="en-US" dirty="0" smtClean="0"/>
            </a:br>
            <a:r>
              <a:rPr lang="en-US" dirty="0" smtClean="0"/>
              <a:t>Slide title can be extended to two lines</a:t>
            </a:r>
            <a:endParaRPr lang="en-US" dirty="0"/>
          </a:p>
        </p:txBody>
      </p:sp>
      <p:sp>
        <p:nvSpPr>
          <p:cNvPr id="26"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B57B7652-3DEA-435A-8729-28BC6973CFBA}" type="datetime1">
              <a:rPr lang="en-GB" smtClean="0"/>
              <a:t>11/03/2016</a:t>
            </a:fld>
            <a:endParaRPr lang="en-GB"/>
          </a:p>
        </p:txBody>
      </p:sp>
      <p:sp>
        <p:nvSpPr>
          <p:cNvPr id="27"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41"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EA60F593-9FF4-4CC5-981B-CFC02444278B}"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Lst>
  <p:hf hdr="0" ftr="0" dt="0"/>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silvia.carrieri@oecd.org"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www.oecd.org/daf/competitio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omcom.govt.nz/the-commission/media-centre/speeches/targeted-ex-post-evaluations-in-a-data-poor-world/"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oecd.org/daf/competition/workshop-expost-evaluation-competition-enforcement-decisions.h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0100" y="2060848"/>
            <a:ext cx="7543800" cy="1945903"/>
          </a:xfrm>
        </p:spPr>
        <p:txBody>
          <a:bodyPr>
            <a:noAutofit/>
          </a:bodyPr>
          <a:lstStyle/>
          <a:p>
            <a:pPr algn="ctr"/>
            <a:r>
              <a:rPr lang="en-GB" sz="4000" cap="none" dirty="0" smtClean="0"/>
              <a:t>Reference Guide on the </a:t>
            </a:r>
            <a:br>
              <a:rPr lang="en-GB" sz="4000" cap="none" dirty="0" smtClean="0"/>
            </a:br>
            <a:r>
              <a:rPr lang="en-GB" sz="4000" cap="none" dirty="0" smtClean="0"/>
              <a:t>Ex-Post Evaluation </a:t>
            </a:r>
            <a:br>
              <a:rPr lang="en-GB" sz="4000" cap="none" dirty="0" smtClean="0"/>
            </a:br>
            <a:r>
              <a:rPr lang="en-GB" sz="4000" cap="none" dirty="0" smtClean="0"/>
              <a:t>of CAs’ Enforcement </a:t>
            </a:r>
            <a:r>
              <a:rPr lang="en-GB" sz="4000" cap="none" dirty="0"/>
              <a:t>D</a:t>
            </a:r>
            <a:r>
              <a:rPr lang="en-GB" sz="4000" cap="none" dirty="0" smtClean="0"/>
              <a:t>ecisions</a:t>
            </a:r>
            <a:endParaRPr lang="en-GB" sz="4000" cap="none" dirty="0"/>
          </a:p>
        </p:txBody>
      </p:sp>
      <p:sp>
        <p:nvSpPr>
          <p:cNvPr id="3" name="TextBox 2"/>
          <p:cNvSpPr txBox="1"/>
          <p:nvPr/>
        </p:nvSpPr>
        <p:spPr>
          <a:xfrm>
            <a:off x="539552" y="4797152"/>
            <a:ext cx="4248472" cy="1938992"/>
          </a:xfrm>
          <a:prstGeom prst="rect">
            <a:avLst/>
          </a:prstGeom>
          <a:noFill/>
        </p:spPr>
        <p:txBody>
          <a:bodyPr wrap="square" rtlCol="0">
            <a:spAutoFit/>
          </a:bodyPr>
          <a:lstStyle/>
          <a:p>
            <a:pPr>
              <a:spcBef>
                <a:spcPts val="600"/>
              </a:spcBef>
            </a:pPr>
            <a:r>
              <a:rPr lang="fr-FR" sz="2000" b="1" dirty="0" smtClean="0">
                <a:solidFill>
                  <a:schemeClr val="bg1"/>
                </a:solidFill>
              </a:rPr>
              <a:t>Ania Thiemann</a:t>
            </a:r>
            <a:endParaRPr lang="en-GB" sz="2000" b="1" dirty="0" smtClean="0">
              <a:solidFill>
                <a:schemeClr val="bg1"/>
              </a:solidFill>
            </a:endParaRPr>
          </a:p>
          <a:p>
            <a:pPr>
              <a:spcBef>
                <a:spcPts val="600"/>
              </a:spcBef>
            </a:pPr>
            <a:r>
              <a:rPr lang="fr-FR" sz="2000" dirty="0" smtClean="0">
                <a:solidFill>
                  <a:schemeClr val="bg1"/>
                </a:solidFill>
              </a:rPr>
              <a:t>Head of Global Relations</a:t>
            </a:r>
            <a:endParaRPr lang="en-GB" sz="2000" dirty="0" smtClean="0">
              <a:solidFill>
                <a:schemeClr val="bg1"/>
              </a:solidFill>
            </a:endParaRPr>
          </a:p>
          <a:p>
            <a:pPr>
              <a:spcBef>
                <a:spcPts val="600"/>
              </a:spcBef>
            </a:pPr>
            <a:r>
              <a:rPr lang="en-GB" sz="2000" dirty="0">
                <a:solidFill>
                  <a:schemeClr val="bg1"/>
                </a:solidFill>
              </a:rPr>
              <a:t>Competition Division, </a:t>
            </a:r>
            <a:r>
              <a:rPr lang="en-GB" sz="2000" dirty="0" smtClean="0">
                <a:solidFill>
                  <a:schemeClr val="bg1"/>
                </a:solidFill>
              </a:rPr>
              <a:t>OECD</a:t>
            </a:r>
          </a:p>
          <a:p>
            <a:pPr>
              <a:spcBef>
                <a:spcPts val="600"/>
              </a:spcBef>
            </a:pPr>
            <a:r>
              <a:rPr lang="en-GB" sz="2000" dirty="0" smtClean="0">
                <a:solidFill>
                  <a:schemeClr val="bg1"/>
                </a:solidFill>
              </a:rPr>
              <a:t>ICN AEWG workshop </a:t>
            </a:r>
          </a:p>
          <a:p>
            <a:pPr>
              <a:spcBef>
                <a:spcPts val="600"/>
              </a:spcBef>
            </a:pPr>
            <a:r>
              <a:rPr lang="en-GB" sz="2000" dirty="0" smtClean="0">
                <a:solidFill>
                  <a:schemeClr val="bg1"/>
                </a:solidFill>
              </a:rPr>
              <a:t>Gaborone – 11 March 2016</a:t>
            </a:r>
            <a:endParaRPr lang="en-GB" sz="2000" dirty="0">
              <a:solidFill>
                <a:schemeClr val="bg1"/>
              </a:solidFill>
            </a:endParaRPr>
          </a:p>
        </p:txBody>
      </p:sp>
    </p:spTree>
    <p:extLst>
      <p:ext uri="{BB962C8B-B14F-4D97-AF65-F5344CB8AC3E}">
        <p14:creationId xmlns:p14="http://schemas.microsoft.com/office/powerpoint/2010/main" val="39763145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smtClean="0"/>
              <a:t>Thank you</a:t>
            </a:r>
            <a:endParaRPr lang="en-GB" dirty="0"/>
          </a:p>
        </p:txBody>
      </p:sp>
      <p:sp>
        <p:nvSpPr>
          <p:cNvPr id="3" name="Subtitle 2"/>
          <p:cNvSpPr>
            <a:spLocks noGrp="1"/>
          </p:cNvSpPr>
          <p:nvPr>
            <p:ph type="subTitle" idx="1"/>
          </p:nvPr>
        </p:nvSpPr>
        <p:spPr>
          <a:xfrm>
            <a:off x="1368000" y="5589240"/>
            <a:ext cx="6300000" cy="861774"/>
          </a:xfrm>
        </p:spPr>
        <p:txBody>
          <a:bodyPr/>
          <a:lstStyle/>
          <a:p>
            <a:pPr algn="ctr">
              <a:defRPr/>
            </a:pPr>
            <a:r>
              <a:rPr lang="en-GB" dirty="0">
                <a:cs typeface="Arial" panose="020B0604020202020204" pitchFamily="34" charset="0"/>
              </a:rPr>
              <a:t>For questions: </a:t>
            </a:r>
            <a:r>
              <a:rPr lang="en-GB" dirty="0" smtClean="0">
                <a:cs typeface="Arial" panose="020B0604020202020204" pitchFamily="34" charset="0"/>
                <a:hlinkClick r:id="rId3"/>
              </a:rPr>
              <a:t>silvia.carrieri@oecd.org</a:t>
            </a:r>
            <a:r>
              <a:rPr lang="en-GB" dirty="0" smtClean="0">
                <a:cs typeface="Arial" panose="020B0604020202020204" pitchFamily="34" charset="0"/>
              </a:rPr>
              <a:t> </a:t>
            </a:r>
            <a:endParaRPr lang="en-GB" dirty="0">
              <a:cs typeface="Arial" panose="020B0604020202020204" pitchFamily="34" charset="0"/>
            </a:endParaRPr>
          </a:p>
          <a:p>
            <a:pPr algn="ctr">
              <a:defRPr/>
            </a:pPr>
            <a:r>
              <a:rPr lang="en-GB" dirty="0">
                <a:cs typeface="Arial" panose="020B0604020202020204" pitchFamily="34" charset="0"/>
              </a:rPr>
              <a:t>More on OECD competition work at </a:t>
            </a:r>
            <a:r>
              <a:rPr lang="en-GB" dirty="0">
                <a:cs typeface="Arial" panose="020B0604020202020204" pitchFamily="34" charset="0"/>
                <a:hlinkClick r:id="rId4"/>
              </a:rPr>
              <a:t>http://www.oecd.org/daf/competition/</a:t>
            </a:r>
            <a:endParaRPr lang="en-GB" dirty="0"/>
          </a:p>
        </p:txBody>
      </p:sp>
    </p:spTree>
    <p:extLst>
      <p:ext uri="{BB962C8B-B14F-4D97-AF65-F5344CB8AC3E}">
        <p14:creationId xmlns:p14="http://schemas.microsoft.com/office/powerpoint/2010/main" val="2277747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340768"/>
            <a:ext cx="8712968" cy="5184576"/>
          </a:xfrm>
        </p:spPr>
        <p:txBody>
          <a:bodyPr>
            <a:normAutofit fontScale="92500" lnSpcReduction="20000"/>
          </a:bodyPr>
          <a:lstStyle/>
          <a:p>
            <a:pPr marL="0" indent="0" algn="just">
              <a:buNone/>
            </a:pPr>
            <a:r>
              <a:rPr lang="en-GB" sz="2400" dirty="0" smtClean="0"/>
              <a:t>Ex-</a:t>
            </a:r>
            <a:r>
              <a:rPr lang="en-GB" sz="2400" dirty="0"/>
              <a:t>p</a:t>
            </a:r>
            <a:r>
              <a:rPr lang="en-GB" sz="2400" dirty="0" smtClean="0"/>
              <a:t>ost evaluation is an examination of a CA’s enforcement decision that:</a:t>
            </a:r>
          </a:p>
          <a:p>
            <a:pPr marL="457200" indent="-457200" algn="just">
              <a:spcBef>
                <a:spcPts val="600"/>
              </a:spcBef>
              <a:buFont typeface="+mj-lt"/>
              <a:buAutoNum type="arabicPeriod"/>
            </a:pPr>
            <a:r>
              <a:rPr lang="en-GB" sz="2400" dirty="0" smtClean="0"/>
              <a:t>is </a:t>
            </a:r>
            <a:r>
              <a:rPr lang="en-GB" sz="2400" dirty="0"/>
              <a:t>performed to determine what has been its impact on the affected </a:t>
            </a:r>
            <a:r>
              <a:rPr lang="en-GB" sz="2400" dirty="0" smtClean="0"/>
              <a:t>market, </a:t>
            </a:r>
            <a:r>
              <a:rPr lang="en-GB" sz="2400" dirty="0"/>
              <a:t>relative to </a:t>
            </a:r>
            <a:r>
              <a:rPr lang="en-GB" sz="2400" dirty="0" smtClean="0"/>
              <a:t>alternative scenario(s)</a:t>
            </a:r>
          </a:p>
          <a:p>
            <a:pPr marL="457200" indent="-457200" algn="just">
              <a:spcBef>
                <a:spcPts val="600"/>
              </a:spcBef>
              <a:buFont typeface="+mj-lt"/>
              <a:buAutoNum type="arabicPeriod"/>
            </a:pPr>
            <a:r>
              <a:rPr lang="en-GB" sz="2400" dirty="0" smtClean="0"/>
              <a:t>is </a:t>
            </a:r>
            <a:r>
              <a:rPr lang="en-GB" sz="2400" dirty="0"/>
              <a:t>done </a:t>
            </a:r>
            <a:r>
              <a:rPr lang="en-GB" sz="2400" dirty="0" smtClean="0"/>
              <a:t>some time </a:t>
            </a:r>
            <a:r>
              <a:rPr lang="en-GB" sz="2400" u="sng" dirty="0"/>
              <a:t>after</a:t>
            </a:r>
            <a:r>
              <a:rPr lang="en-GB" sz="2400" dirty="0"/>
              <a:t> the </a:t>
            </a:r>
            <a:r>
              <a:rPr lang="en-GB" sz="2400" dirty="0" smtClean="0"/>
              <a:t>decision</a:t>
            </a:r>
          </a:p>
          <a:p>
            <a:pPr marL="457200" indent="-457200" algn="just">
              <a:spcBef>
                <a:spcPts val="600"/>
              </a:spcBef>
              <a:buFont typeface="+mj-lt"/>
              <a:buAutoNum type="arabicPeriod"/>
            </a:pPr>
            <a:r>
              <a:rPr lang="en-GB" sz="2400" dirty="0" smtClean="0"/>
              <a:t>is based on the use of </a:t>
            </a:r>
            <a:r>
              <a:rPr lang="en-GB" sz="2400" u="sng" dirty="0" smtClean="0"/>
              <a:t>ex-post data</a:t>
            </a:r>
          </a:p>
          <a:p>
            <a:pPr marL="0" indent="0" algn="just">
              <a:buNone/>
            </a:pPr>
            <a:r>
              <a:rPr lang="fr-FR" sz="2400" b="1" dirty="0" err="1" smtClean="0"/>
              <a:t>Why</a:t>
            </a:r>
            <a:r>
              <a:rPr lang="fr-FR" sz="2400" b="1" dirty="0" smtClean="0"/>
              <a:t> a Guide on Ex-post </a:t>
            </a:r>
            <a:r>
              <a:rPr lang="fr-FR" sz="2400" b="1" dirty="0" err="1" smtClean="0"/>
              <a:t>Evaluation</a:t>
            </a:r>
            <a:r>
              <a:rPr lang="fr-FR" sz="2400" b="1" dirty="0" smtClean="0"/>
              <a:t>?</a:t>
            </a:r>
          </a:p>
          <a:p>
            <a:pPr algn="just"/>
            <a:r>
              <a:rPr lang="en-GB" sz="2400" dirty="0"/>
              <a:t>Ex-post evaluations can significantly improve the CAs’ decision-making process if conducted regularly</a:t>
            </a:r>
          </a:p>
          <a:p>
            <a:pPr algn="just"/>
            <a:r>
              <a:rPr lang="en-GB" sz="2400" dirty="0"/>
              <a:t>The Reference Guide is not a “cookbook” on how to perform evaluation</a:t>
            </a:r>
          </a:p>
          <a:p>
            <a:pPr algn="just"/>
            <a:r>
              <a:rPr lang="en-GB" sz="2400" dirty="0"/>
              <a:t>It discusses the issues to be taken into account</a:t>
            </a:r>
          </a:p>
          <a:p>
            <a:pPr algn="just"/>
            <a:r>
              <a:rPr lang="en-GB" sz="2400" dirty="0"/>
              <a:t>It explains what methodologies can be </a:t>
            </a:r>
            <a:r>
              <a:rPr lang="en-GB" sz="2400" dirty="0" smtClean="0"/>
              <a:t>used</a:t>
            </a:r>
          </a:p>
          <a:p>
            <a:pPr algn="just"/>
            <a:r>
              <a:rPr lang="en-GB" sz="2400" dirty="0"/>
              <a:t>It provides references to the relevant theoretical papers</a:t>
            </a:r>
          </a:p>
          <a:p>
            <a:pPr algn="just"/>
            <a:r>
              <a:rPr lang="en-GB" sz="2400" dirty="0"/>
              <a:t>It is rich in examples derived from existing studies </a:t>
            </a:r>
          </a:p>
          <a:p>
            <a:pPr algn="just"/>
            <a:endParaRPr lang="en-GB" sz="2400" dirty="0"/>
          </a:p>
          <a:p>
            <a:pPr algn="just"/>
            <a:endParaRPr lang="en-GB" sz="2400" dirty="0"/>
          </a:p>
        </p:txBody>
      </p:sp>
      <p:sp>
        <p:nvSpPr>
          <p:cNvPr id="2" name="Title 1"/>
          <p:cNvSpPr>
            <a:spLocks noGrp="1"/>
          </p:cNvSpPr>
          <p:nvPr>
            <p:ph type="title"/>
          </p:nvPr>
        </p:nvSpPr>
        <p:spPr/>
        <p:txBody>
          <a:bodyPr/>
          <a:lstStyle/>
          <a:p>
            <a:r>
              <a:rPr lang="en-GB" sz="3200" dirty="0" smtClean="0"/>
              <a:t>What is Ex-Post Evaluation</a:t>
            </a:r>
            <a:endParaRPr lang="en-GB" sz="3200" dirty="0"/>
          </a:p>
        </p:txBody>
      </p:sp>
      <p:sp>
        <p:nvSpPr>
          <p:cNvPr id="4" name="Slide Number Placeholder 3"/>
          <p:cNvSpPr>
            <a:spLocks noGrp="1"/>
          </p:cNvSpPr>
          <p:nvPr>
            <p:ph type="sldNum" sz="quarter" idx="4"/>
          </p:nvPr>
        </p:nvSpPr>
        <p:spPr/>
        <p:txBody>
          <a:bodyPr/>
          <a:lstStyle/>
          <a:p>
            <a:fld id="{EA60F593-9FF4-4CC5-981B-CFC02444278B}" type="slidenum">
              <a:rPr lang="en-GB" smtClean="0"/>
              <a:t>2</a:t>
            </a:fld>
            <a:endParaRPr lang="en-GB"/>
          </a:p>
        </p:txBody>
      </p:sp>
    </p:spTree>
    <p:extLst>
      <p:ext uri="{BB962C8B-B14F-4D97-AF65-F5344CB8AC3E}">
        <p14:creationId xmlns:p14="http://schemas.microsoft.com/office/powerpoint/2010/main" val="2116328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Ex-Post </a:t>
            </a:r>
            <a:r>
              <a:rPr lang="en-GB" sz="3200" dirty="0" smtClean="0"/>
              <a:t>Evaluation </a:t>
            </a:r>
            <a:r>
              <a:rPr lang="en-GB" dirty="0" smtClean="0"/>
              <a:t>(I)</a:t>
            </a:r>
            <a:endParaRPr lang="en-GB" sz="3200" dirty="0"/>
          </a:p>
        </p:txBody>
      </p:sp>
      <p:graphicFrame>
        <p:nvGraphicFramePr>
          <p:cNvPr id="4" name="Diagram 3"/>
          <p:cNvGraphicFramePr>
            <a:graphicFrameLocks noChangeAspect="1"/>
          </p:cNvGraphicFramePr>
          <p:nvPr>
            <p:extLst>
              <p:ext uri="{D42A27DB-BD31-4B8C-83A1-F6EECF244321}">
                <p14:modId xmlns:p14="http://schemas.microsoft.com/office/powerpoint/2010/main" val="1216242983"/>
              </p:ext>
            </p:extLst>
          </p:nvPr>
        </p:nvGraphicFramePr>
        <p:xfrm>
          <a:off x="1213065" y="1556792"/>
          <a:ext cx="6717870" cy="48389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4"/>
          </p:nvPr>
        </p:nvSpPr>
        <p:spPr/>
        <p:txBody>
          <a:bodyPr/>
          <a:lstStyle/>
          <a:p>
            <a:fld id="{EA60F593-9FF4-4CC5-981B-CFC02444278B}" type="slidenum">
              <a:rPr lang="en-GB" smtClean="0"/>
              <a:t>3</a:t>
            </a:fld>
            <a:endParaRPr lang="en-GB"/>
          </a:p>
        </p:txBody>
      </p:sp>
    </p:spTree>
    <p:extLst>
      <p:ext uri="{BB962C8B-B14F-4D97-AF65-F5344CB8AC3E}">
        <p14:creationId xmlns:p14="http://schemas.microsoft.com/office/powerpoint/2010/main" val="34472297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000" y="1556792"/>
            <a:ext cx="8218800" cy="5040560"/>
          </a:xfrm>
        </p:spPr>
        <p:txBody>
          <a:bodyPr>
            <a:noAutofit/>
          </a:bodyPr>
          <a:lstStyle/>
          <a:p>
            <a:pPr marL="0" indent="0" algn="just">
              <a:buNone/>
            </a:pPr>
            <a:r>
              <a:rPr lang="en-GB" sz="2600" dirty="0" smtClean="0"/>
              <a:t>The benefits of ex-post evaluation</a:t>
            </a:r>
          </a:p>
          <a:p>
            <a:pPr marL="0" indent="0" algn="just">
              <a:buNone/>
            </a:pPr>
            <a:endParaRPr lang="en-GB" sz="2600" dirty="0" smtClean="0"/>
          </a:p>
          <a:p>
            <a:pPr algn="just"/>
            <a:r>
              <a:rPr lang="en-GB" sz="2600" dirty="0" smtClean="0"/>
              <a:t>Improving decision-making by learning from past experiences</a:t>
            </a:r>
          </a:p>
          <a:p>
            <a:pPr algn="just"/>
            <a:endParaRPr lang="en-GB" sz="2600" dirty="0" smtClean="0"/>
          </a:p>
          <a:p>
            <a:pPr algn="just"/>
            <a:r>
              <a:rPr lang="en-GB" sz="2600" dirty="0" smtClean="0"/>
              <a:t>Increasing accountability and advocating the role of CAs</a:t>
            </a:r>
          </a:p>
          <a:p>
            <a:pPr algn="just"/>
            <a:endParaRPr lang="en-GB" sz="2600" dirty="0" smtClean="0"/>
          </a:p>
          <a:p>
            <a:pPr algn="just"/>
            <a:r>
              <a:rPr lang="en-GB" sz="2600" dirty="0" smtClean="0"/>
              <a:t>The benefits of regular ex-post evaluations</a:t>
            </a:r>
          </a:p>
        </p:txBody>
      </p:sp>
      <p:sp>
        <p:nvSpPr>
          <p:cNvPr id="2" name="Title 1"/>
          <p:cNvSpPr>
            <a:spLocks noGrp="1"/>
          </p:cNvSpPr>
          <p:nvPr>
            <p:ph type="title"/>
          </p:nvPr>
        </p:nvSpPr>
        <p:spPr/>
        <p:txBody>
          <a:bodyPr/>
          <a:lstStyle/>
          <a:p>
            <a:r>
              <a:rPr lang="en-GB" dirty="0" smtClean="0"/>
              <a:t>Why Ex-Post Evaluation (II)</a:t>
            </a:r>
            <a:endParaRPr lang="en-GB" dirty="0"/>
          </a:p>
        </p:txBody>
      </p:sp>
      <p:sp>
        <p:nvSpPr>
          <p:cNvPr id="4" name="Slide Number Placeholder 3"/>
          <p:cNvSpPr>
            <a:spLocks noGrp="1"/>
          </p:cNvSpPr>
          <p:nvPr>
            <p:ph type="sldNum" sz="quarter" idx="4"/>
          </p:nvPr>
        </p:nvSpPr>
        <p:spPr/>
        <p:txBody>
          <a:bodyPr/>
          <a:lstStyle/>
          <a:p>
            <a:fld id="{EA60F593-9FF4-4CC5-981B-CFC02444278B}" type="slidenum">
              <a:rPr lang="en-GB" smtClean="0"/>
              <a:t>4</a:t>
            </a:fld>
            <a:endParaRPr lang="en-GB"/>
          </a:p>
        </p:txBody>
      </p:sp>
    </p:spTree>
    <p:extLst>
      <p:ext uri="{BB962C8B-B14F-4D97-AF65-F5344CB8AC3E}">
        <p14:creationId xmlns:p14="http://schemas.microsoft.com/office/powerpoint/2010/main" val="2497658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84706033"/>
              </p:ext>
            </p:extLst>
          </p:nvPr>
        </p:nvGraphicFramePr>
        <p:xfrm>
          <a:off x="251520" y="1556792"/>
          <a:ext cx="8722543"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en-GB" sz="3200" dirty="0" smtClean="0"/>
              <a:t>How to perform an Ex-Post Evaluation</a:t>
            </a:r>
            <a:endParaRPr lang="en-GB" sz="3200" dirty="0"/>
          </a:p>
        </p:txBody>
      </p:sp>
      <p:sp>
        <p:nvSpPr>
          <p:cNvPr id="3" name="Slide Number Placeholder 2"/>
          <p:cNvSpPr>
            <a:spLocks noGrp="1"/>
          </p:cNvSpPr>
          <p:nvPr>
            <p:ph type="sldNum" sz="quarter" idx="4"/>
          </p:nvPr>
        </p:nvSpPr>
        <p:spPr/>
        <p:txBody>
          <a:bodyPr/>
          <a:lstStyle/>
          <a:p>
            <a:fld id="{EA60F593-9FF4-4CC5-981B-CFC02444278B}" type="slidenum">
              <a:rPr lang="en-GB" smtClean="0"/>
              <a:t>5</a:t>
            </a:fld>
            <a:endParaRPr lang="en-GB"/>
          </a:p>
        </p:txBody>
      </p:sp>
    </p:spTree>
    <p:extLst>
      <p:ext uri="{BB962C8B-B14F-4D97-AF65-F5344CB8AC3E}">
        <p14:creationId xmlns:p14="http://schemas.microsoft.com/office/powerpoint/2010/main" val="869053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000" y="1340768"/>
            <a:ext cx="8218800" cy="5184576"/>
          </a:xfrm>
          <a:solidFill>
            <a:schemeClr val="accent3">
              <a:alpha val="20000"/>
            </a:schemeClr>
          </a:solidFill>
          <a:ln>
            <a:solidFill>
              <a:schemeClr val="accent3"/>
            </a:solidFill>
          </a:ln>
        </p:spPr>
        <p:txBody>
          <a:bodyPr>
            <a:normAutofit fontScale="92500" lnSpcReduction="20000"/>
          </a:bodyPr>
          <a:lstStyle/>
          <a:p>
            <a:pPr marL="0" indent="0">
              <a:spcAft>
                <a:spcPts val="600"/>
              </a:spcAft>
              <a:buNone/>
            </a:pPr>
            <a:r>
              <a:rPr lang="en-GB" sz="2400" u="sng" dirty="0"/>
              <a:t>The example of New </a:t>
            </a:r>
            <a:r>
              <a:rPr lang="en-GB" sz="2400" u="sng" dirty="0" smtClean="0"/>
              <a:t>Zealand</a:t>
            </a:r>
            <a:r>
              <a:rPr lang="en-GB" sz="2400" dirty="0" smtClean="0"/>
              <a:t>: Test key assumptions and hypothesis</a:t>
            </a:r>
          </a:p>
          <a:p>
            <a:pPr marL="342900" lvl="1" indent="-342900" algn="just">
              <a:buFont typeface="Arial" panose="020B0604020202020204" pitchFamily="34" charset="0"/>
              <a:buChar char="•"/>
            </a:pPr>
            <a:r>
              <a:rPr lang="en-GB" sz="2400" dirty="0" smtClean="0"/>
              <a:t>Aim</a:t>
            </a:r>
            <a:r>
              <a:rPr lang="en-GB" sz="2400" dirty="0" smtClean="0"/>
              <a:t>: test whether key market predictions were correctly predicted</a:t>
            </a:r>
          </a:p>
          <a:p>
            <a:pPr marL="342900" lvl="1" indent="-342900" algn="just">
              <a:buFont typeface="Arial" panose="020B0604020202020204" pitchFamily="34" charset="0"/>
              <a:buChar char="•"/>
            </a:pPr>
            <a:r>
              <a:rPr lang="en-GB" sz="2400" dirty="0" smtClean="0"/>
              <a:t>Target decisions : mergers cleared because</a:t>
            </a:r>
          </a:p>
          <a:p>
            <a:pPr marL="746100" lvl="2" indent="-342900" algn="just"/>
            <a:r>
              <a:rPr lang="en-GB" sz="2200" dirty="0" smtClean="0"/>
              <a:t>Low barriers to entry</a:t>
            </a:r>
          </a:p>
          <a:p>
            <a:pPr marL="746100" lvl="2" indent="-342900" algn="just"/>
            <a:r>
              <a:rPr lang="en-GB" sz="2200" dirty="0" smtClean="0"/>
              <a:t>Enough competition after merger</a:t>
            </a:r>
          </a:p>
          <a:p>
            <a:pPr marL="746100" lvl="2" indent="-342900" algn="just"/>
            <a:r>
              <a:rPr lang="en-GB" sz="2200" dirty="0" smtClean="0"/>
              <a:t>Divestiture</a:t>
            </a:r>
          </a:p>
          <a:p>
            <a:pPr marL="746100" lvl="2" indent="-342900" algn="just"/>
            <a:r>
              <a:rPr lang="en-GB" sz="2200" dirty="0" smtClean="0"/>
              <a:t>Buyers’ countervailing power</a:t>
            </a:r>
          </a:p>
          <a:p>
            <a:pPr marL="342900" lvl="1" indent="-342900" algn="just">
              <a:buFont typeface="Arial" panose="020B0604020202020204" pitchFamily="34" charset="0"/>
              <a:buChar char="•"/>
            </a:pPr>
            <a:r>
              <a:rPr lang="en-GB" sz="2400" dirty="0"/>
              <a:t>Data: publicly available information and interviews</a:t>
            </a:r>
          </a:p>
          <a:p>
            <a:pPr marL="342900" lvl="1" indent="-342900" algn="just">
              <a:buFont typeface="Arial" panose="020B0604020202020204" pitchFamily="34" charset="0"/>
              <a:buChar char="•"/>
            </a:pPr>
            <a:r>
              <a:rPr lang="en-GB" sz="2400" dirty="0" smtClean="0"/>
              <a:t>Conclusions on the validity of the main expectations</a:t>
            </a:r>
          </a:p>
          <a:p>
            <a:pPr marL="342900" lvl="1" indent="-342900" algn="just">
              <a:buFont typeface="Arial" panose="020B0604020202020204" pitchFamily="34" charset="0"/>
              <a:buChar char="•"/>
            </a:pPr>
            <a:r>
              <a:rPr lang="en-GB" sz="2400" dirty="0" smtClean="0"/>
              <a:t>Approach easier to achieve in terms of time, data availability and resources</a:t>
            </a:r>
            <a:endParaRPr lang="en-GB" sz="2400" dirty="0"/>
          </a:p>
          <a:p>
            <a:pPr marL="0" indent="0">
              <a:buNone/>
            </a:pPr>
            <a:endParaRPr lang="it-IT" sz="1300" dirty="0" smtClean="0"/>
          </a:p>
          <a:p>
            <a:pPr marL="0" indent="0">
              <a:buNone/>
            </a:pPr>
            <a:r>
              <a:rPr lang="it-IT" sz="1300" dirty="0" smtClean="0"/>
              <a:t>Csorgo</a:t>
            </a:r>
            <a:r>
              <a:rPr lang="it-IT" sz="1300" dirty="0"/>
              <a:t>, L. &amp; Chitale, H. (2015). </a:t>
            </a:r>
            <a:r>
              <a:rPr lang="en-US" sz="1300" dirty="0"/>
              <a:t>Targeted Ex Post Evaluations in a Data Poor World. </a:t>
            </a:r>
            <a:r>
              <a:rPr lang="en-US" sz="1300" i="1" dirty="0"/>
              <a:t>New Zealand Commerce </a:t>
            </a:r>
            <a:r>
              <a:rPr lang="en-US" sz="1300" i="1" dirty="0" smtClean="0"/>
              <a:t>Commission</a:t>
            </a:r>
            <a:r>
              <a:rPr lang="en-US" sz="1300" dirty="0" smtClean="0"/>
              <a:t>.</a:t>
            </a:r>
            <a:r>
              <a:rPr lang="en-GB" sz="1300" dirty="0"/>
              <a:t> </a:t>
            </a:r>
            <a:r>
              <a:rPr lang="en-US" sz="1300" u="sng" dirty="0" smtClean="0">
                <a:hlinkClick r:id="rId3"/>
              </a:rPr>
              <a:t>http</a:t>
            </a:r>
            <a:r>
              <a:rPr lang="en-US" sz="1300" u="sng" dirty="0">
                <a:hlinkClick r:id="rId3"/>
              </a:rPr>
              <a:t>://www.comcom.govt.nz/the-commission/media-centre/speeches/targeted-ex-post-evaluations-in-a-data-poor-world/</a:t>
            </a:r>
            <a:endParaRPr lang="en-GB" sz="1300" dirty="0"/>
          </a:p>
        </p:txBody>
      </p:sp>
      <p:sp>
        <p:nvSpPr>
          <p:cNvPr id="2" name="Title 1"/>
          <p:cNvSpPr>
            <a:spLocks noGrp="1"/>
          </p:cNvSpPr>
          <p:nvPr>
            <p:ph type="title"/>
          </p:nvPr>
        </p:nvSpPr>
        <p:spPr/>
        <p:txBody>
          <a:bodyPr/>
          <a:lstStyle/>
          <a:p>
            <a:r>
              <a:rPr lang="en-GB" sz="3200" dirty="0" smtClean="0"/>
              <a:t>Focus on methodology</a:t>
            </a:r>
            <a:endParaRPr lang="en-GB" sz="3200" dirty="0"/>
          </a:p>
        </p:txBody>
      </p:sp>
      <p:sp>
        <p:nvSpPr>
          <p:cNvPr id="4" name="Slide Number Placeholder 3"/>
          <p:cNvSpPr>
            <a:spLocks noGrp="1"/>
          </p:cNvSpPr>
          <p:nvPr>
            <p:ph type="sldNum" sz="quarter" idx="4"/>
          </p:nvPr>
        </p:nvSpPr>
        <p:spPr/>
        <p:txBody>
          <a:bodyPr/>
          <a:lstStyle/>
          <a:p>
            <a:fld id="{EA60F593-9FF4-4CC5-981B-CFC02444278B}" type="slidenum">
              <a:rPr lang="en-GB" smtClean="0"/>
              <a:t>6</a:t>
            </a:fld>
            <a:endParaRPr lang="en-GB"/>
          </a:p>
        </p:txBody>
      </p:sp>
    </p:spTree>
    <p:extLst>
      <p:ext uri="{BB962C8B-B14F-4D97-AF65-F5344CB8AC3E}">
        <p14:creationId xmlns:p14="http://schemas.microsoft.com/office/powerpoint/2010/main" val="28560450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000" y="1412776"/>
            <a:ext cx="8218800" cy="4968552"/>
          </a:xfrm>
          <a:solidFill>
            <a:schemeClr val="accent3">
              <a:alpha val="20000"/>
            </a:schemeClr>
          </a:solidFill>
          <a:ln>
            <a:solidFill>
              <a:schemeClr val="accent3"/>
            </a:solidFill>
          </a:ln>
        </p:spPr>
        <p:txBody>
          <a:bodyPr>
            <a:normAutofit lnSpcReduction="10000"/>
          </a:bodyPr>
          <a:lstStyle/>
          <a:p>
            <a:pPr marL="0" lvl="1" indent="0" algn="just">
              <a:buNone/>
            </a:pPr>
            <a:r>
              <a:rPr lang="en-GB" sz="2200" u="sng" dirty="0" smtClean="0"/>
              <a:t>Example: gasoline studies in the US</a:t>
            </a:r>
          </a:p>
          <a:p>
            <a:pPr marL="0" lvl="1" indent="0" algn="just">
              <a:buNone/>
            </a:pPr>
            <a:endParaRPr lang="en-GB" sz="2000" u="sng" dirty="0"/>
          </a:p>
          <a:p>
            <a:pPr marL="342900" lvl="1" indent="-342900" algn="just">
              <a:buFont typeface="Arial" panose="020B0604020202020204" pitchFamily="34" charset="0"/>
              <a:buChar char="•"/>
            </a:pPr>
            <a:r>
              <a:rPr lang="en-US" sz="2200" dirty="0"/>
              <a:t>Concern that increased market concentration resulting from petroleum mergers that occurred in the late 1990s were responsible for increased gasoline </a:t>
            </a:r>
            <a:r>
              <a:rPr lang="en-US" sz="2200" dirty="0" smtClean="0"/>
              <a:t>prices</a:t>
            </a:r>
            <a:endParaRPr lang="en-US" sz="2200" dirty="0"/>
          </a:p>
          <a:p>
            <a:pPr marL="342900" lvl="1" indent="-342900" algn="just">
              <a:buFont typeface="Arial" panose="020B0604020202020204" pitchFamily="34" charset="0"/>
              <a:buChar char="•"/>
            </a:pPr>
            <a:r>
              <a:rPr lang="en-US" sz="2200" dirty="0"/>
              <a:t>Bureau of Economics staff conducted six studies of eight consummated mergers in the petroleum </a:t>
            </a:r>
            <a:r>
              <a:rPr lang="en-US" sz="2200" dirty="0" smtClean="0"/>
              <a:t>industry</a:t>
            </a:r>
            <a:endParaRPr lang="en-US" sz="2200" dirty="0"/>
          </a:p>
          <a:p>
            <a:pPr marL="342900" lvl="1" indent="-342900" algn="just">
              <a:buFont typeface="Arial" panose="020B0604020202020204" pitchFamily="34" charset="0"/>
              <a:buChar char="•"/>
            </a:pPr>
            <a:r>
              <a:rPr lang="en-US" sz="2200" dirty="0" smtClean="0"/>
              <a:t>Studies </a:t>
            </a:r>
            <a:r>
              <a:rPr lang="en-US" sz="2200" dirty="0"/>
              <a:t>did not find evidence of a significant increase in retail price following the studied </a:t>
            </a:r>
            <a:r>
              <a:rPr lang="en-US" sz="2200" dirty="0" smtClean="0"/>
              <a:t>mergers</a:t>
            </a:r>
            <a:endParaRPr lang="en-US" sz="2200" dirty="0"/>
          </a:p>
          <a:p>
            <a:pPr marL="342900" lvl="1" indent="-342900" algn="just">
              <a:buFont typeface="Arial" panose="020B0604020202020204" pitchFamily="34" charset="0"/>
              <a:buChar char="•"/>
            </a:pPr>
            <a:r>
              <a:rPr lang="en-US" sz="2200" dirty="0" smtClean="0"/>
              <a:t>Conclude </a:t>
            </a:r>
            <a:r>
              <a:rPr lang="en-US" sz="2200" dirty="0"/>
              <a:t>that </a:t>
            </a:r>
            <a:r>
              <a:rPr lang="en-US" sz="2200" dirty="0" smtClean="0"/>
              <a:t>causes </a:t>
            </a:r>
            <a:r>
              <a:rPr lang="en-US" sz="2200" dirty="0"/>
              <a:t>other than mergers were responsible for large increases in gasoline </a:t>
            </a:r>
            <a:r>
              <a:rPr lang="en-US" sz="2200" dirty="0" smtClean="0"/>
              <a:t>prices</a:t>
            </a:r>
            <a:endParaRPr lang="en-US" sz="2200" dirty="0"/>
          </a:p>
          <a:p>
            <a:pPr marL="0" lvl="1" indent="0" algn="just">
              <a:buNone/>
            </a:pPr>
            <a:endParaRPr lang="en-GB" sz="1800" u="sng" dirty="0" smtClean="0"/>
          </a:p>
          <a:p>
            <a:pPr marL="0" lvl="1" indent="0">
              <a:buNone/>
            </a:pPr>
            <a:r>
              <a:rPr lang="en-GB" sz="1200" i="1" dirty="0" smtClean="0"/>
              <a:t>Source: </a:t>
            </a:r>
            <a:r>
              <a:rPr lang="en-GB" sz="1200" dirty="0" smtClean="0"/>
              <a:t>Daniel </a:t>
            </a:r>
            <a:r>
              <a:rPr lang="en-GB" sz="1200" dirty="0" err="1" smtClean="0"/>
              <a:t>Hosken</a:t>
            </a:r>
            <a:r>
              <a:rPr lang="en-GB" sz="1200" dirty="0" smtClean="0"/>
              <a:t> (FTC), presentation at the OECD Workshop on Ex-Post Evaluation, 22 April 2015. </a:t>
            </a:r>
            <a:r>
              <a:rPr lang="en-GB" sz="1200" dirty="0"/>
              <a:t>Available at </a:t>
            </a:r>
            <a:r>
              <a:rPr lang="en-GB" sz="1200" dirty="0">
                <a:hlinkClick r:id="rId3"/>
              </a:rPr>
              <a:t>http://</a:t>
            </a:r>
            <a:r>
              <a:rPr lang="en-GB" sz="1200" dirty="0" smtClean="0">
                <a:hlinkClick r:id="rId3"/>
              </a:rPr>
              <a:t>www.oecd.org/daf/competition/workshop-expost-evaluation-competition-enforcement-decisions.htm</a:t>
            </a:r>
            <a:r>
              <a:rPr lang="en-GB" sz="1200" dirty="0" smtClean="0"/>
              <a:t> </a:t>
            </a:r>
            <a:endParaRPr lang="en-GB" sz="1100" i="1" dirty="0" smtClean="0"/>
          </a:p>
        </p:txBody>
      </p:sp>
      <p:sp>
        <p:nvSpPr>
          <p:cNvPr id="2" name="Title 1"/>
          <p:cNvSpPr>
            <a:spLocks noGrp="1"/>
          </p:cNvSpPr>
          <p:nvPr>
            <p:ph type="title"/>
          </p:nvPr>
        </p:nvSpPr>
        <p:spPr/>
        <p:txBody>
          <a:bodyPr/>
          <a:lstStyle/>
          <a:p>
            <a:r>
              <a:rPr lang="en-GB" sz="3200" dirty="0" smtClean="0"/>
              <a:t>Focus on lessons learnt</a:t>
            </a:r>
            <a:endParaRPr lang="en-GB" sz="3200" dirty="0"/>
          </a:p>
        </p:txBody>
      </p:sp>
      <p:sp>
        <p:nvSpPr>
          <p:cNvPr id="4" name="Slide Number Placeholder 3"/>
          <p:cNvSpPr>
            <a:spLocks noGrp="1"/>
          </p:cNvSpPr>
          <p:nvPr>
            <p:ph type="sldNum" sz="quarter" idx="4"/>
          </p:nvPr>
        </p:nvSpPr>
        <p:spPr/>
        <p:txBody>
          <a:bodyPr/>
          <a:lstStyle/>
          <a:p>
            <a:fld id="{EA60F593-9FF4-4CC5-981B-CFC02444278B}" type="slidenum">
              <a:rPr lang="en-GB" smtClean="0"/>
              <a:t>7</a:t>
            </a:fld>
            <a:endParaRPr lang="en-GB"/>
          </a:p>
        </p:txBody>
      </p:sp>
    </p:spTree>
    <p:extLst>
      <p:ext uri="{BB962C8B-B14F-4D97-AF65-F5344CB8AC3E}">
        <p14:creationId xmlns:p14="http://schemas.microsoft.com/office/powerpoint/2010/main" val="24875418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2600" y="1602000"/>
            <a:ext cx="8218800" cy="4525200"/>
          </a:xfrm>
        </p:spPr>
        <p:txBody>
          <a:bodyPr>
            <a:normAutofit fontScale="70000" lnSpcReduction="20000"/>
          </a:bodyPr>
          <a:lstStyle/>
          <a:p>
            <a:pPr algn="just"/>
            <a:r>
              <a:rPr lang="en-GB" dirty="0" smtClean="0"/>
              <a:t>Annex A</a:t>
            </a:r>
          </a:p>
          <a:p>
            <a:pPr marL="114300" indent="0" algn="just">
              <a:buNone/>
            </a:pPr>
            <a:r>
              <a:rPr lang="en-US" dirty="0" smtClean="0"/>
              <a:t>A discussion of a specific </a:t>
            </a:r>
            <a:r>
              <a:rPr lang="en-US" dirty="0"/>
              <a:t>subset of ex-post assessments of enforcement decisions: the studies of the effectiveness of </a:t>
            </a:r>
            <a:r>
              <a:rPr lang="en-US" dirty="0" smtClean="0"/>
              <a:t>remedies</a:t>
            </a:r>
          </a:p>
          <a:p>
            <a:pPr marL="114300" indent="0" algn="just">
              <a:buNone/>
            </a:pPr>
            <a:endParaRPr lang="en-GB" dirty="0" smtClean="0"/>
          </a:p>
          <a:p>
            <a:pPr algn="just"/>
            <a:r>
              <a:rPr lang="en-GB" dirty="0" smtClean="0"/>
              <a:t>Annex B</a:t>
            </a:r>
          </a:p>
          <a:p>
            <a:pPr marL="114300" indent="0" algn="just">
              <a:buNone/>
            </a:pPr>
            <a:r>
              <a:rPr lang="en-GB" dirty="0" smtClean="0"/>
              <a:t>An outline of the methodologies that are currently available for assessing the effects of enforcement decisions</a:t>
            </a:r>
          </a:p>
          <a:p>
            <a:pPr marL="114300" indent="0" algn="just">
              <a:buNone/>
            </a:pPr>
            <a:endParaRPr lang="en-GB" dirty="0" smtClean="0"/>
          </a:p>
          <a:p>
            <a:pPr algn="just"/>
            <a:r>
              <a:rPr lang="en-GB" dirty="0" smtClean="0"/>
              <a:t>Annex C</a:t>
            </a:r>
            <a:endParaRPr lang="en-GB" dirty="0"/>
          </a:p>
          <a:p>
            <a:pPr marL="114300" indent="0" algn="just">
              <a:buNone/>
            </a:pPr>
            <a:r>
              <a:rPr lang="en-GB" dirty="0" smtClean="0"/>
              <a:t>An extensive list of references, classified according to (i) the nature of the decision assessed, (ii) the methodology employed, (iii) the variables studies and (iv) the sector examined</a:t>
            </a:r>
          </a:p>
        </p:txBody>
      </p:sp>
      <p:sp>
        <p:nvSpPr>
          <p:cNvPr id="2" name="Title 1"/>
          <p:cNvSpPr>
            <a:spLocks noGrp="1"/>
          </p:cNvSpPr>
          <p:nvPr>
            <p:ph type="title"/>
          </p:nvPr>
        </p:nvSpPr>
        <p:spPr/>
        <p:txBody>
          <a:bodyPr/>
          <a:lstStyle/>
          <a:p>
            <a:r>
              <a:rPr lang="en-GB" sz="3200" dirty="0" smtClean="0"/>
              <a:t>The Annexes to the Reference Guide</a:t>
            </a:r>
            <a:endParaRPr lang="en-GB" sz="3200" dirty="0"/>
          </a:p>
        </p:txBody>
      </p:sp>
      <p:sp>
        <p:nvSpPr>
          <p:cNvPr id="4" name="Slide Number Placeholder 3"/>
          <p:cNvSpPr>
            <a:spLocks noGrp="1"/>
          </p:cNvSpPr>
          <p:nvPr>
            <p:ph type="sldNum" sz="quarter" idx="4"/>
          </p:nvPr>
        </p:nvSpPr>
        <p:spPr/>
        <p:txBody>
          <a:bodyPr/>
          <a:lstStyle/>
          <a:p>
            <a:fld id="{EA60F593-9FF4-4CC5-981B-CFC02444278B}" type="slidenum">
              <a:rPr lang="en-GB" smtClean="0"/>
              <a:t>8</a:t>
            </a:fld>
            <a:endParaRPr lang="en-GB"/>
          </a:p>
        </p:txBody>
      </p:sp>
    </p:spTree>
    <p:extLst>
      <p:ext uri="{BB962C8B-B14F-4D97-AF65-F5344CB8AC3E}">
        <p14:creationId xmlns:p14="http://schemas.microsoft.com/office/powerpoint/2010/main" val="300625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28800"/>
            <a:ext cx="8568952" cy="4525963"/>
          </a:xfrm>
        </p:spPr>
        <p:txBody>
          <a:bodyPr>
            <a:noAutofit/>
          </a:bodyPr>
          <a:lstStyle/>
          <a:p>
            <a:pPr algn="just">
              <a:spcBef>
                <a:spcPts val="1200"/>
              </a:spcBef>
              <a:spcAft>
                <a:spcPts val="1200"/>
              </a:spcAft>
              <a:buFont typeface="Wingdings" panose="05000000000000000000" pitchFamily="2" charset="2"/>
              <a:buChar char="ü"/>
            </a:pPr>
            <a:r>
              <a:rPr lang="en-GB" sz="2600" dirty="0"/>
              <a:t>The OECD advocates the systematic ex-post evaluation of policy interventions as a means to improve their quality</a:t>
            </a:r>
          </a:p>
          <a:p>
            <a:pPr algn="just">
              <a:spcBef>
                <a:spcPts val="1200"/>
              </a:spcBef>
              <a:spcAft>
                <a:spcPts val="1200"/>
              </a:spcAft>
              <a:buFont typeface="Wingdings" panose="05000000000000000000" pitchFamily="2" charset="2"/>
              <a:buChar char="ü"/>
            </a:pPr>
            <a:r>
              <a:rPr lang="en-GB" sz="2600" dirty="0" smtClean="0"/>
              <a:t>Ex-post </a:t>
            </a:r>
            <a:r>
              <a:rPr lang="en-GB" sz="2600" dirty="0"/>
              <a:t>evaluations help to determine if a policy intervention reached its objectives and if </a:t>
            </a:r>
            <a:r>
              <a:rPr lang="en-GB" sz="2600" dirty="0" smtClean="0"/>
              <a:t>not, then why not. </a:t>
            </a:r>
          </a:p>
          <a:p>
            <a:pPr algn="just">
              <a:spcBef>
                <a:spcPts val="1200"/>
              </a:spcBef>
              <a:spcAft>
                <a:spcPts val="1200"/>
              </a:spcAft>
              <a:buFont typeface="Wingdings" panose="05000000000000000000" pitchFamily="2" charset="2"/>
              <a:buChar char="ü"/>
            </a:pPr>
            <a:r>
              <a:rPr lang="en-GB" sz="2600" dirty="0" smtClean="0"/>
              <a:t>This </a:t>
            </a:r>
            <a:r>
              <a:rPr lang="en-GB" sz="2600" dirty="0"/>
              <a:t>provides useful lessons for the better design of future </a:t>
            </a:r>
            <a:r>
              <a:rPr lang="en-GB" sz="2600" dirty="0" smtClean="0"/>
              <a:t>interventions</a:t>
            </a:r>
            <a:endParaRPr lang="en-GB" sz="2600" dirty="0"/>
          </a:p>
        </p:txBody>
      </p:sp>
      <p:sp>
        <p:nvSpPr>
          <p:cNvPr id="4" name="Title 1"/>
          <p:cNvSpPr txBox="1">
            <a:spLocks/>
          </p:cNvSpPr>
          <p:nvPr/>
        </p:nvSpPr>
        <p:spPr>
          <a:xfrm>
            <a:off x="1080000" y="237600"/>
            <a:ext cx="7416000" cy="1022400"/>
          </a:xfrm>
          <a:prstGeom prst="rect">
            <a:avLst/>
          </a:prstGeom>
        </p:spPr>
        <p:txBody>
          <a:bodyPr vert="horz" lIns="91440" tIns="45720" rIns="91440" bIns="45720" rtlCol="0" anchor="ctr">
            <a:noAutofit/>
          </a:bodyPr>
          <a:lstStyle>
            <a:lvl1pPr algn="l" rtl="0" eaLnBrk="1" latinLnBrk="0" hangingPunct="1">
              <a:spcBef>
                <a:spcPct val="0"/>
              </a:spcBef>
              <a:buNone/>
              <a:defRPr kumimoji="0" sz="3200" kern="1200">
                <a:solidFill>
                  <a:schemeClr val="tx1"/>
                </a:solidFill>
                <a:latin typeface="+mj-lt"/>
                <a:ea typeface="+mj-ea"/>
                <a:cs typeface="+mj-cs"/>
              </a:defRPr>
            </a:lvl1pPr>
          </a:lstStyle>
          <a:p>
            <a:r>
              <a:rPr lang="en-GB" dirty="0" smtClean="0"/>
              <a:t>Conclusions</a:t>
            </a:r>
            <a:endParaRPr lang="en-GB" dirty="0"/>
          </a:p>
        </p:txBody>
      </p:sp>
      <p:sp>
        <p:nvSpPr>
          <p:cNvPr id="2" name="Slide Number Placeholder 1"/>
          <p:cNvSpPr>
            <a:spLocks noGrp="1"/>
          </p:cNvSpPr>
          <p:nvPr>
            <p:ph type="sldNum" sz="quarter" idx="4"/>
          </p:nvPr>
        </p:nvSpPr>
        <p:spPr/>
        <p:txBody>
          <a:bodyPr/>
          <a:lstStyle/>
          <a:p>
            <a:fld id="{EA60F593-9FF4-4CC5-981B-CFC02444278B}" type="slidenum">
              <a:rPr lang="en-GB" smtClean="0"/>
              <a:t>9</a:t>
            </a:fld>
            <a:endParaRPr lang="en-GB"/>
          </a:p>
        </p:txBody>
      </p:sp>
    </p:spTree>
    <p:extLst>
      <p:ext uri="{BB962C8B-B14F-4D97-AF65-F5344CB8AC3E}">
        <p14:creationId xmlns:p14="http://schemas.microsoft.com/office/powerpoint/2010/main" val="20377176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ECD_English_white">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3C7A10D577A1544AA5B3E741FFA3207" ma:contentTypeVersion="1" ma:contentTypeDescription="Create a new document." ma:contentTypeScope="" ma:versionID="599ea6ffe930935b8e38f5de4262110c">
  <xsd:schema xmlns:xsd="http://www.w3.org/2001/XMLSchema" xmlns:xs="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98D3C3-BD21-4A9A-958C-0EA35043C028}">
  <ds:schemaRefs>
    <ds:schemaRef ds:uri="http://schemas.microsoft.com/sharepoint/v3/contenttype/forms"/>
  </ds:schemaRefs>
</ds:datastoreItem>
</file>

<file path=customXml/itemProps2.xml><?xml version="1.0" encoding="utf-8"?>
<ds:datastoreItem xmlns:ds="http://schemas.openxmlformats.org/officeDocument/2006/customXml" ds:itemID="{4288FE96-F6A3-432D-8775-D807AC492DEE}">
  <ds:schemaRefs>
    <ds:schemaRef ds:uri="http://schemas.microsoft.com/office/2006/metadata/properties"/>
    <ds:schemaRef ds:uri="http://schemas.microsoft.com/office/infopath/2007/PartnerControls"/>
    <ds:schemaRef ds:uri="http://schemas.microsoft.com/office/2006/documentManagement/types"/>
    <ds:schemaRef ds:uri="http://purl.org/dc/dcmitype/"/>
    <ds:schemaRef ds:uri="http://purl.org/dc/elements/1.1/"/>
    <ds:schemaRef ds:uri="http://www.w3.org/XML/1998/namespace"/>
    <ds:schemaRef ds:uri="http://purl.org/dc/terms/"/>
    <ds:schemaRef ds:uri="http://schemas.openxmlformats.org/package/2006/metadata/core-properties"/>
  </ds:schemaRefs>
</ds:datastoreItem>
</file>

<file path=customXml/itemProps3.xml><?xml version="1.0" encoding="utf-8"?>
<ds:datastoreItem xmlns:ds="http://schemas.openxmlformats.org/officeDocument/2006/customXml" ds:itemID="{3FDAAF2F-F3E8-4684-A2F2-07FD4F10EA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Civic</Template>
  <TotalTime>1779</TotalTime>
  <Words>1373</Words>
  <Application>Microsoft Office PowerPoint</Application>
  <PresentationFormat>On-screen Show (4:3)</PresentationFormat>
  <Paragraphs>123</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OECD_English_white</vt:lpstr>
      <vt:lpstr>Reference Guide on the  Ex-Post Evaluation  of CAs’ Enforcement Decisions</vt:lpstr>
      <vt:lpstr>What is Ex-Post Evaluation</vt:lpstr>
      <vt:lpstr>Why Ex-Post Evaluation (I)</vt:lpstr>
      <vt:lpstr>Why Ex-Post Evaluation (II)</vt:lpstr>
      <vt:lpstr>How to perform an Ex-Post Evaluation</vt:lpstr>
      <vt:lpstr>Focus on methodology</vt:lpstr>
      <vt:lpstr>Focus on lessons learnt</vt:lpstr>
      <vt:lpstr>The Annexes to the Reference Guide</vt:lpstr>
      <vt:lpstr>PowerPoint Presentation</vt:lpstr>
      <vt:lpstr>Thank you</vt:lpstr>
    </vt:vector>
  </TitlesOfParts>
  <Company>OECD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Manual on the  Ex-Post Evaluation of Competition Agencies’ Enforcement Decisions</dc:title>
  <dc:creator>CARRIERI Silvia</dc:creator>
  <cp:lastModifiedBy>THIEMANN Ania</cp:lastModifiedBy>
  <cp:revision>110</cp:revision>
  <dcterms:created xsi:type="dcterms:W3CDTF">2014-11-25T14:35:11Z</dcterms:created>
  <dcterms:modified xsi:type="dcterms:W3CDTF">2016-03-11T11:51:09Z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0x01010013C7A10D577A1544AA5B3E741FFA3207</vt:lpwstr>
  </property>
</Properties>
</file>