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59" r:id="rId4"/>
    <p:sldId id="360" r:id="rId5"/>
    <p:sldId id="388" r:id="rId6"/>
    <p:sldId id="419" r:id="rId7"/>
    <p:sldId id="427" r:id="rId8"/>
    <p:sldId id="428" r:id="rId9"/>
    <p:sldId id="369" r:id="rId10"/>
    <p:sldId id="421" r:id="rId11"/>
    <p:sldId id="425" r:id="rId12"/>
    <p:sldId id="422" r:id="rId13"/>
    <p:sldId id="423" r:id="rId14"/>
    <p:sldId id="424" r:id="rId15"/>
    <p:sldId id="429" r:id="rId16"/>
    <p:sldId id="431" r:id="rId17"/>
    <p:sldId id="426" r:id="rId18"/>
    <p:sldId id="343" r:id="rId19"/>
    <p:sldId id="389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256"/>
            <p14:sldId id="359"/>
          </p14:sldIdLst>
        </p14:section>
        <p14:section name="BodySlides" id="{49A2F6FE-32FD-44E8-8AD0-35C5D28A0072}">
          <p14:sldIdLst>
            <p14:sldId id="360"/>
            <p14:sldId id="388"/>
            <p14:sldId id="419"/>
            <p14:sldId id="427"/>
            <p14:sldId id="428"/>
            <p14:sldId id="369"/>
            <p14:sldId id="421"/>
            <p14:sldId id="425"/>
            <p14:sldId id="422"/>
            <p14:sldId id="423"/>
            <p14:sldId id="424"/>
            <p14:sldId id="429"/>
            <p14:sldId id="431"/>
            <p14:sldId id="426"/>
          </p14:sldIdLst>
        </p14:section>
        <p14:section name="LastSlide" id="{AF7123CF-451F-4A82-9924-D39A1A2F3A5B}">
          <p14:sldIdLst>
            <p14:sldId id="343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deon Nkala" initials="GN" lastIdx="3" clrIdx="0">
    <p:extLst>
      <p:ext uri="{19B8F6BF-5375-455C-9EA6-DF929625EA0E}">
        <p15:presenceInfo xmlns:p15="http://schemas.microsoft.com/office/powerpoint/2012/main" userId="S-1-5-21-910844930-1026599289-576026560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 varScale="1">
        <p:scale>
          <a:sx n="70" d="100"/>
          <a:sy n="70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0D55F-B2C9-458E-A8FD-FA9B0CBCC9CA}" type="doc">
      <dgm:prSet loTypeId="urn:microsoft.com/office/officeart/2008/layout/VerticalCurved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ZA"/>
        </a:p>
      </dgm:t>
    </dgm:pt>
    <dgm:pt modelId="{9476F60B-A2F2-49BF-BC96-F5C45B00E70B}">
      <dgm:prSet/>
      <dgm:spPr/>
      <dgm:t>
        <a:bodyPr/>
        <a:lstStyle/>
        <a:p>
          <a:pPr rtl="0"/>
          <a:r>
            <a:rPr lang="en-ZA" b="1" dirty="0" smtClean="0"/>
            <a:t>4. Are State Monopolies Anti-Competitive</a:t>
          </a:r>
          <a:endParaRPr lang="en-ZA" b="1" dirty="0"/>
        </a:p>
      </dgm:t>
    </dgm:pt>
    <dgm:pt modelId="{35ECA691-617D-4AA3-AE55-D010A9698E1A}" type="parTrans" cxnId="{1DECB938-EB92-42BD-9FC4-90A008765DF9}">
      <dgm:prSet/>
      <dgm:spPr/>
      <dgm:t>
        <a:bodyPr/>
        <a:lstStyle/>
        <a:p>
          <a:endParaRPr lang="en-ZA"/>
        </a:p>
      </dgm:t>
    </dgm:pt>
    <dgm:pt modelId="{9756DF9B-82DB-4DF2-836C-2AE31BD8084C}" type="sibTrans" cxnId="{1DECB938-EB92-42BD-9FC4-90A008765DF9}">
      <dgm:prSet/>
      <dgm:spPr/>
      <dgm:t>
        <a:bodyPr/>
        <a:lstStyle/>
        <a:p>
          <a:endParaRPr lang="en-ZA"/>
        </a:p>
      </dgm:t>
    </dgm:pt>
    <dgm:pt modelId="{841270E9-37DA-4A71-8870-6F9A3AF71162}">
      <dgm:prSet/>
      <dgm:spPr/>
      <dgm:t>
        <a:bodyPr/>
        <a:lstStyle/>
        <a:p>
          <a:pPr rtl="0"/>
          <a:r>
            <a:rPr lang="en-ZA" b="1" dirty="0" smtClean="0"/>
            <a:t>2. Statutory Monopolies</a:t>
          </a:r>
          <a:endParaRPr lang="en-ZA" dirty="0"/>
        </a:p>
      </dgm:t>
    </dgm:pt>
    <dgm:pt modelId="{E7DD098A-8657-4C8C-A70B-C2A7DC7602CF}" type="sibTrans" cxnId="{3FECF7EF-D124-4030-8B75-B009C8273C97}">
      <dgm:prSet/>
      <dgm:spPr/>
      <dgm:t>
        <a:bodyPr/>
        <a:lstStyle/>
        <a:p>
          <a:endParaRPr lang="en-ZA"/>
        </a:p>
      </dgm:t>
    </dgm:pt>
    <dgm:pt modelId="{0B9DE9EC-4CF6-4DB5-A8FC-F181E0307A56}" type="parTrans" cxnId="{3FECF7EF-D124-4030-8B75-B009C8273C97}">
      <dgm:prSet/>
      <dgm:spPr/>
      <dgm:t>
        <a:bodyPr/>
        <a:lstStyle/>
        <a:p>
          <a:endParaRPr lang="en-ZA"/>
        </a:p>
      </dgm:t>
    </dgm:pt>
    <dgm:pt modelId="{A703EEA9-2F45-42C5-85FA-C7651D36B48C}">
      <dgm:prSet/>
      <dgm:spPr/>
      <dgm:t>
        <a:bodyPr/>
        <a:lstStyle/>
        <a:p>
          <a:pPr rtl="0"/>
          <a:r>
            <a:rPr lang="en-ZA" b="1" dirty="0" smtClean="0"/>
            <a:t>1. Introduction</a:t>
          </a:r>
          <a:endParaRPr lang="en-ZA" dirty="0"/>
        </a:p>
      </dgm:t>
    </dgm:pt>
    <dgm:pt modelId="{08C2642F-DF5D-465C-BAC4-CB340BC3D840}" type="sibTrans" cxnId="{1E0ACB34-AFDE-4108-AB4B-55A89460400C}">
      <dgm:prSet/>
      <dgm:spPr/>
      <dgm:t>
        <a:bodyPr/>
        <a:lstStyle/>
        <a:p>
          <a:endParaRPr lang="en-ZA"/>
        </a:p>
      </dgm:t>
    </dgm:pt>
    <dgm:pt modelId="{CF6D516D-CCE1-4B93-B757-FE96ED1709DB}" type="parTrans" cxnId="{1E0ACB34-AFDE-4108-AB4B-55A89460400C}">
      <dgm:prSet/>
      <dgm:spPr/>
      <dgm:t>
        <a:bodyPr/>
        <a:lstStyle/>
        <a:p>
          <a:endParaRPr lang="en-ZA"/>
        </a:p>
      </dgm:t>
    </dgm:pt>
    <dgm:pt modelId="{C7B69A13-76C7-4C0E-8B25-AC5063F97EA4}">
      <dgm:prSet/>
      <dgm:spPr/>
      <dgm:t>
        <a:bodyPr/>
        <a:lstStyle/>
        <a:p>
          <a:pPr rtl="0"/>
          <a:r>
            <a:rPr lang="en-ZA" b="1" dirty="0" smtClean="0"/>
            <a:t>3. Competition and State Monopolies</a:t>
          </a:r>
          <a:endParaRPr lang="en-ZA" b="1" dirty="0"/>
        </a:p>
      </dgm:t>
    </dgm:pt>
    <dgm:pt modelId="{D45CB230-7238-42A1-B26F-09430647DAA2}" type="parTrans" cxnId="{D157E074-16C3-45C4-8CD5-23FDE9B0DA82}">
      <dgm:prSet/>
      <dgm:spPr/>
      <dgm:t>
        <a:bodyPr/>
        <a:lstStyle/>
        <a:p>
          <a:endParaRPr lang="en-GB"/>
        </a:p>
      </dgm:t>
    </dgm:pt>
    <dgm:pt modelId="{1105B4AE-B8F0-48B5-826E-76D5C63FF34A}" type="sibTrans" cxnId="{D157E074-16C3-45C4-8CD5-23FDE9B0DA82}">
      <dgm:prSet/>
      <dgm:spPr/>
      <dgm:t>
        <a:bodyPr/>
        <a:lstStyle/>
        <a:p>
          <a:endParaRPr lang="en-GB"/>
        </a:p>
      </dgm:t>
    </dgm:pt>
    <dgm:pt modelId="{2B3BC128-68D0-4703-A037-AD9BA75BF33B}">
      <dgm:prSet/>
      <dgm:spPr/>
      <dgm:t>
        <a:bodyPr/>
        <a:lstStyle/>
        <a:p>
          <a:pPr rtl="0"/>
          <a:r>
            <a:rPr lang="en-ZA" b="1" dirty="0" smtClean="0"/>
            <a:t>Conclusions</a:t>
          </a:r>
          <a:endParaRPr lang="en-ZA" b="1" dirty="0"/>
        </a:p>
      </dgm:t>
    </dgm:pt>
    <dgm:pt modelId="{52AE40C5-663C-4B6B-9D07-243CC0FC8E9B}" type="parTrans" cxnId="{81E9704D-9A65-4438-94BB-60B21BC5DECC}">
      <dgm:prSet/>
      <dgm:spPr/>
    </dgm:pt>
    <dgm:pt modelId="{6294F127-B309-476E-ADE2-18788AF8F6E9}" type="sibTrans" cxnId="{81E9704D-9A65-4438-94BB-60B21BC5DECC}">
      <dgm:prSet/>
      <dgm:spPr/>
    </dgm:pt>
    <dgm:pt modelId="{4BD4287E-AA47-477B-8F0E-5925523E4652}" type="pres">
      <dgm:prSet presAssocID="{AA70D55F-B2C9-458E-A8FD-FA9B0CBCC9C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BD5B8CC3-4840-4FE1-AC69-90407B2F502F}" type="pres">
      <dgm:prSet presAssocID="{AA70D55F-B2C9-458E-A8FD-FA9B0CBCC9CA}" presName="Name1" presStyleCnt="0"/>
      <dgm:spPr/>
      <dgm:t>
        <a:bodyPr/>
        <a:lstStyle/>
        <a:p>
          <a:endParaRPr lang="en-GB"/>
        </a:p>
      </dgm:t>
    </dgm:pt>
    <dgm:pt modelId="{26A619E5-86AF-4F3E-AABE-03B9A4C678BE}" type="pres">
      <dgm:prSet presAssocID="{AA70D55F-B2C9-458E-A8FD-FA9B0CBCC9CA}" presName="cycle" presStyleCnt="0"/>
      <dgm:spPr/>
      <dgm:t>
        <a:bodyPr/>
        <a:lstStyle/>
        <a:p>
          <a:endParaRPr lang="en-GB"/>
        </a:p>
      </dgm:t>
    </dgm:pt>
    <dgm:pt modelId="{08D4EB17-11FF-456B-8C74-D54C4D910659}" type="pres">
      <dgm:prSet presAssocID="{AA70D55F-B2C9-458E-A8FD-FA9B0CBCC9CA}" presName="srcNode" presStyleLbl="node1" presStyleIdx="0" presStyleCnt="5"/>
      <dgm:spPr/>
      <dgm:t>
        <a:bodyPr/>
        <a:lstStyle/>
        <a:p>
          <a:endParaRPr lang="en-GB"/>
        </a:p>
      </dgm:t>
    </dgm:pt>
    <dgm:pt modelId="{EC0086BF-5D41-4211-A415-2775046D5022}" type="pres">
      <dgm:prSet presAssocID="{AA70D55F-B2C9-458E-A8FD-FA9B0CBCC9CA}" presName="conn" presStyleLbl="parChTrans1D2" presStyleIdx="0" presStyleCnt="1"/>
      <dgm:spPr/>
      <dgm:t>
        <a:bodyPr/>
        <a:lstStyle/>
        <a:p>
          <a:endParaRPr lang="en-GB"/>
        </a:p>
      </dgm:t>
    </dgm:pt>
    <dgm:pt modelId="{D43C648F-4B50-4F4C-80FB-604D10EF42C8}" type="pres">
      <dgm:prSet presAssocID="{AA70D55F-B2C9-458E-A8FD-FA9B0CBCC9CA}" presName="extraNode" presStyleLbl="node1" presStyleIdx="0" presStyleCnt="5"/>
      <dgm:spPr/>
      <dgm:t>
        <a:bodyPr/>
        <a:lstStyle/>
        <a:p>
          <a:endParaRPr lang="en-GB"/>
        </a:p>
      </dgm:t>
    </dgm:pt>
    <dgm:pt modelId="{A460EFFC-79B5-4241-858D-8F8809C5BFFE}" type="pres">
      <dgm:prSet presAssocID="{AA70D55F-B2C9-458E-A8FD-FA9B0CBCC9CA}" presName="dstNode" presStyleLbl="node1" presStyleIdx="0" presStyleCnt="5"/>
      <dgm:spPr/>
      <dgm:t>
        <a:bodyPr/>
        <a:lstStyle/>
        <a:p>
          <a:endParaRPr lang="en-GB"/>
        </a:p>
      </dgm:t>
    </dgm:pt>
    <dgm:pt modelId="{4787F72A-F75E-4D9B-9E50-867683E9CEA5}" type="pres">
      <dgm:prSet presAssocID="{A703EEA9-2F45-42C5-85FA-C7651D36B48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F9613E-0705-42AD-8537-FA7DF53DDB9C}" type="pres">
      <dgm:prSet presAssocID="{A703EEA9-2F45-42C5-85FA-C7651D36B48C}" presName="accent_1" presStyleCnt="0"/>
      <dgm:spPr/>
      <dgm:t>
        <a:bodyPr/>
        <a:lstStyle/>
        <a:p>
          <a:endParaRPr lang="en-GB"/>
        </a:p>
      </dgm:t>
    </dgm:pt>
    <dgm:pt modelId="{8B26111E-541F-40AD-ACD8-6C35FDF503DD}" type="pres">
      <dgm:prSet presAssocID="{A703EEA9-2F45-42C5-85FA-C7651D36B48C}" presName="accentRepeatNode" presStyleLbl="solidFgAcc1" presStyleIdx="0" presStyleCnt="5"/>
      <dgm:spPr/>
      <dgm:t>
        <a:bodyPr/>
        <a:lstStyle/>
        <a:p>
          <a:endParaRPr lang="en-GB"/>
        </a:p>
      </dgm:t>
    </dgm:pt>
    <dgm:pt modelId="{C5A7BB94-3B3B-4E77-9B04-DB2221818D5F}" type="pres">
      <dgm:prSet presAssocID="{841270E9-37DA-4A71-8870-6F9A3AF7116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005F12-FF46-44B3-8C5F-F429185F4253}" type="pres">
      <dgm:prSet presAssocID="{841270E9-37DA-4A71-8870-6F9A3AF71162}" presName="accent_2" presStyleCnt="0"/>
      <dgm:spPr/>
      <dgm:t>
        <a:bodyPr/>
        <a:lstStyle/>
        <a:p>
          <a:endParaRPr lang="en-GB"/>
        </a:p>
      </dgm:t>
    </dgm:pt>
    <dgm:pt modelId="{AD408D19-F84F-4A30-8CCD-04C443A12AB5}" type="pres">
      <dgm:prSet presAssocID="{841270E9-37DA-4A71-8870-6F9A3AF71162}" presName="accentRepeatNode" presStyleLbl="solidFgAcc1" presStyleIdx="1" presStyleCnt="5"/>
      <dgm:spPr/>
      <dgm:t>
        <a:bodyPr/>
        <a:lstStyle/>
        <a:p>
          <a:endParaRPr lang="en-GB"/>
        </a:p>
      </dgm:t>
    </dgm:pt>
    <dgm:pt modelId="{6062458F-08ED-473A-9C44-CA48ACD23AB6}" type="pres">
      <dgm:prSet presAssocID="{C7B69A13-76C7-4C0E-8B25-AC5063F97EA4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91FE61-9FAC-4093-9AFA-04DE5F723D1F}" type="pres">
      <dgm:prSet presAssocID="{C7B69A13-76C7-4C0E-8B25-AC5063F97EA4}" presName="accent_3" presStyleCnt="0"/>
      <dgm:spPr/>
    </dgm:pt>
    <dgm:pt modelId="{7403C060-139F-4D9D-9E0E-C2C5AE391289}" type="pres">
      <dgm:prSet presAssocID="{C7B69A13-76C7-4C0E-8B25-AC5063F97EA4}" presName="accentRepeatNode" presStyleLbl="solidFgAcc1" presStyleIdx="2" presStyleCnt="5"/>
      <dgm:spPr/>
    </dgm:pt>
    <dgm:pt modelId="{BE875F06-3316-4DEB-BA50-08D33835BC0E}" type="pres">
      <dgm:prSet presAssocID="{9476F60B-A2F2-49BF-BC96-F5C45B00E70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3310F8-40BD-45DA-B4E7-88C02C670F99}" type="pres">
      <dgm:prSet presAssocID="{9476F60B-A2F2-49BF-BC96-F5C45B00E70B}" presName="accent_4" presStyleCnt="0"/>
      <dgm:spPr/>
    </dgm:pt>
    <dgm:pt modelId="{EDEB2D70-4511-4693-814F-8C19BE921F92}" type="pres">
      <dgm:prSet presAssocID="{9476F60B-A2F2-49BF-BC96-F5C45B00E70B}" presName="accentRepeatNode" presStyleLbl="solidFgAcc1" presStyleIdx="3" presStyleCnt="5"/>
      <dgm:spPr/>
      <dgm:t>
        <a:bodyPr/>
        <a:lstStyle/>
        <a:p>
          <a:endParaRPr lang="en-GB"/>
        </a:p>
      </dgm:t>
    </dgm:pt>
    <dgm:pt modelId="{7879B0AA-0616-4E9E-822C-1B5116C61D80}" type="pres">
      <dgm:prSet presAssocID="{2B3BC128-68D0-4703-A037-AD9BA75BF33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705DE74-31F3-452F-8A71-3138D945230C}" type="pres">
      <dgm:prSet presAssocID="{2B3BC128-68D0-4703-A037-AD9BA75BF33B}" presName="accent_5" presStyleCnt="0"/>
      <dgm:spPr/>
    </dgm:pt>
    <dgm:pt modelId="{63B83DA8-EA4C-4B63-BB3D-A10259CB15ED}" type="pres">
      <dgm:prSet presAssocID="{2B3BC128-68D0-4703-A037-AD9BA75BF33B}" presName="accentRepeatNode" presStyleLbl="solidFgAcc1" presStyleIdx="4" presStyleCnt="5"/>
      <dgm:spPr/>
    </dgm:pt>
  </dgm:ptLst>
  <dgm:cxnLst>
    <dgm:cxn modelId="{BE9E04D0-CE24-45A4-B3C1-58D0D972231F}" type="presOf" srcId="{C7B69A13-76C7-4C0E-8B25-AC5063F97EA4}" destId="{6062458F-08ED-473A-9C44-CA48ACD23AB6}" srcOrd="0" destOrd="0" presId="urn:microsoft.com/office/officeart/2008/layout/VerticalCurvedList"/>
    <dgm:cxn modelId="{D7C0020D-698F-4BF4-9313-E8C052EE8B1A}" type="presOf" srcId="{9476F60B-A2F2-49BF-BC96-F5C45B00E70B}" destId="{BE875F06-3316-4DEB-BA50-08D33835BC0E}" srcOrd="0" destOrd="0" presId="urn:microsoft.com/office/officeart/2008/layout/VerticalCurvedList"/>
    <dgm:cxn modelId="{1E0ACB34-AFDE-4108-AB4B-55A89460400C}" srcId="{AA70D55F-B2C9-458E-A8FD-FA9B0CBCC9CA}" destId="{A703EEA9-2F45-42C5-85FA-C7651D36B48C}" srcOrd="0" destOrd="0" parTransId="{CF6D516D-CCE1-4B93-B757-FE96ED1709DB}" sibTransId="{08C2642F-DF5D-465C-BAC4-CB340BC3D840}"/>
    <dgm:cxn modelId="{9B44CFB8-5637-4965-91BF-6F1F748F099C}" type="presOf" srcId="{08C2642F-DF5D-465C-BAC4-CB340BC3D840}" destId="{EC0086BF-5D41-4211-A415-2775046D5022}" srcOrd="0" destOrd="0" presId="urn:microsoft.com/office/officeart/2008/layout/VerticalCurvedList"/>
    <dgm:cxn modelId="{1A012E2D-B812-49DF-B130-4F418435E70B}" type="presOf" srcId="{AA70D55F-B2C9-458E-A8FD-FA9B0CBCC9CA}" destId="{4BD4287E-AA47-477B-8F0E-5925523E4652}" srcOrd="0" destOrd="0" presId="urn:microsoft.com/office/officeart/2008/layout/VerticalCurvedList"/>
    <dgm:cxn modelId="{81E9704D-9A65-4438-94BB-60B21BC5DECC}" srcId="{AA70D55F-B2C9-458E-A8FD-FA9B0CBCC9CA}" destId="{2B3BC128-68D0-4703-A037-AD9BA75BF33B}" srcOrd="4" destOrd="0" parTransId="{52AE40C5-663C-4B6B-9D07-243CC0FC8E9B}" sibTransId="{6294F127-B309-476E-ADE2-18788AF8F6E9}"/>
    <dgm:cxn modelId="{1DECB938-EB92-42BD-9FC4-90A008765DF9}" srcId="{AA70D55F-B2C9-458E-A8FD-FA9B0CBCC9CA}" destId="{9476F60B-A2F2-49BF-BC96-F5C45B00E70B}" srcOrd="3" destOrd="0" parTransId="{35ECA691-617D-4AA3-AE55-D010A9698E1A}" sibTransId="{9756DF9B-82DB-4DF2-836C-2AE31BD8084C}"/>
    <dgm:cxn modelId="{79A9542A-5DAA-4748-935A-4318DC4C2819}" type="presOf" srcId="{A703EEA9-2F45-42C5-85FA-C7651D36B48C}" destId="{4787F72A-F75E-4D9B-9E50-867683E9CEA5}" srcOrd="0" destOrd="0" presId="urn:microsoft.com/office/officeart/2008/layout/VerticalCurvedList"/>
    <dgm:cxn modelId="{3FECF7EF-D124-4030-8B75-B009C8273C97}" srcId="{AA70D55F-B2C9-458E-A8FD-FA9B0CBCC9CA}" destId="{841270E9-37DA-4A71-8870-6F9A3AF71162}" srcOrd="1" destOrd="0" parTransId="{0B9DE9EC-4CF6-4DB5-A8FC-F181E0307A56}" sibTransId="{E7DD098A-8657-4C8C-A70B-C2A7DC7602CF}"/>
    <dgm:cxn modelId="{60238182-CCCF-4ADE-822F-CCA78511E066}" type="presOf" srcId="{841270E9-37DA-4A71-8870-6F9A3AF71162}" destId="{C5A7BB94-3B3B-4E77-9B04-DB2221818D5F}" srcOrd="0" destOrd="0" presId="urn:microsoft.com/office/officeart/2008/layout/VerticalCurvedList"/>
    <dgm:cxn modelId="{D157E074-16C3-45C4-8CD5-23FDE9B0DA82}" srcId="{AA70D55F-B2C9-458E-A8FD-FA9B0CBCC9CA}" destId="{C7B69A13-76C7-4C0E-8B25-AC5063F97EA4}" srcOrd="2" destOrd="0" parTransId="{D45CB230-7238-42A1-B26F-09430647DAA2}" sibTransId="{1105B4AE-B8F0-48B5-826E-76D5C63FF34A}"/>
    <dgm:cxn modelId="{E48AD3B1-9214-47F2-A756-80DDA815ECE0}" type="presOf" srcId="{2B3BC128-68D0-4703-A037-AD9BA75BF33B}" destId="{7879B0AA-0616-4E9E-822C-1B5116C61D80}" srcOrd="0" destOrd="0" presId="urn:microsoft.com/office/officeart/2008/layout/VerticalCurvedList"/>
    <dgm:cxn modelId="{FF977B5B-7672-4758-BE66-C2CE44DB2EBA}" type="presParOf" srcId="{4BD4287E-AA47-477B-8F0E-5925523E4652}" destId="{BD5B8CC3-4840-4FE1-AC69-90407B2F502F}" srcOrd="0" destOrd="0" presId="urn:microsoft.com/office/officeart/2008/layout/VerticalCurvedList"/>
    <dgm:cxn modelId="{F4A43DBD-5A32-4D9F-8B45-981E5F2C4E8C}" type="presParOf" srcId="{BD5B8CC3-4840-4FE1-AC69-90407B2F502F}" destId="{26A619E5-86AF-4F3E-AABE-03B9A4C678BE}" srcOrd="0" destOrd="0" presId="urn:microsoft.com/office/officeart/2008/layout/VerticalCurvedList"/>
    <dgm:cxn modelId="{A4EB6C78-0720-4C57-963B-1E1EC2AE4796}" type="presParOf" srcId="{26A619E5-86AF-4F3E-AABE-03B9A4C678BE}" destId="{08D4EB17-11FF-456B-8C74-D54C4D910659}" srcOrd="0" destOrd="0" presId="urn:microsoft.com/office/officeart/2008/layout/VerticalCurvedList"/>
    <dgm:cxn modelId="{CC148C60-4ED1-4B72-8455-F04A7DD95264}" type="presParOf" srcId="{26A619E5-86AF-4F3E-AABE-03B9A4C678BE}" destId="{EC0086BF-5D41-4211-A415-2775046D5022}" srcOrd="1" destOrd="0" presId="urn:microsoft.com/office/officeart/2008/layout/VerticalCurvedList"/>
    <dgm:cxn modelId="{3B8FB7D6-FBA1-43B1-829D-E7FE9B78A2AB}" type="presParOf" srcId="{26A619E5-86AF-4F3E-AABE-03B9A4C678BE}" destId="{D43C648F-4B50-4F4C-80FB-604D10EF42C8}" srcOrd="2" destOrd="0" presId="urn:microsoft.com/office/officeart/2008/layout/VerticalCurvedList"/>
    <dgm:cxn modelId="{4AF55885-3D00-4F68-AE44-50D9B486473B}" type="presParOf" srcId="{26A619E5-86AF-4F3E-AABE-03B9A4C678BE}" destId="{A460EFFC-79B5-4241-858D-8F8809C5BFFE}" srcOrd="3" destOrd="0" presId="urn:microsoft.com/office/officeart/2008/layout/VerticalCurvedList"/>
    <dgm:cxn modelId="{6F5F2AFA-CCDA-42C5-9CEF-3F1124EF86C2}" type="presParOf" srcId="{BD5B8CC3-4840-4FE1-AC69-90407B2F502F}" destId="{4787F72A-F75E-4D9B-9E50-867683E9CEA5}" srcOrd="1" destOrd="0" presId="urn:microsoft.com/office/officeart/2008/layout/VerticalCurvedList"/>
    <dgm:cxn modelId="{1B92A33C-09FB-4271-AB48-3B9D5C368CEA}" type="presParOf" srcId="{BD5B8CC3-4840-4FE1-AC69-90407B2F502F}" destId="{87F9613E-0705-42AD-8537-FA7DF53DDB9C}" srcOrd="2" destOrd="0" presId="urn:microsoft.com/office/officeart/2008/layout/VerticalCurvedList"/>
    <dgm:cxn modelId="{7B6DD44D-F611-4B50-839C-72738C8E59C5}" type="presParOf" srcId="{87F9613E-0705-42AD-8537-FA7DF53DDB9C}" destId="{8B26111E-541F-40AD-ACD8-6C35FDF503DD}" srcOrd="0" destOrd="0" presId="urn:microsoft.com/office/officeart/2008/layout/VerticalCurvedList"/>
    <dgm:cxn modelId="{191845BF-6213-4A57-B539-90FCC2E602AB}" type="presParOf" srcId="{BD5B8CC3-4840-4FE1-AC69-90407B2F502F}" destId="{C5A7BB94-3B3B-4E77-9B04-DB2221818D5F}" srcOrd="3" destOrd="0" presId="urn:microsoft.com/office/officeart/2008/layout/VerticalCurvedList"/>
    <dgm:cxn modelId="{64FC4803-D27B-4D8E-B830-18EFC8086619}" type="presParOf" srcId="{BD5B8CC3-4840-4FE1-AC69-90407B2F502F}" destId="{29005F12-FF46-44B3-8C5F-F429185F4253}" srcOrd="4" destOrd="0" presId="urn:microsoft.com/office/officeart/2008/layout/VerticalCurvedList"/>
    <dgm:cxn modelId="{7B01408C-A6CC-4414-84B3-79D4436CEAEE}" type="presParOf" srcId="{29005F12-FF46-44B3-8C5F-F429185F4253}" destId="{AD408D19-F84F-4A30-8CCD-04C443A12AB5}" srcOrd="0" destOrd="0" presId="urn:microsoft.com/office/officeart/2008/layout/VerticalCurvedList"/>
    <dgm:cxn modelId="{68BFA8E6-0A72-4DD1-AE0D-3DD7A067967B}" type="presParOf" srcId="{BD5B8CC3-4840-4FE1-AC69-90407B2F502F}" destId="{6062458F-08ED-473A-9C44-CA48ACD23AB6}" srcOrd="5" destOrd="0" presId="urn:microsoft.com/office/officeart/2008/layout/VerticalCurvedList"/>
    <dgm:cxn modelId="{80DC2F0C-922A-4998-A724-F5DB2B1BFC38}" type="presParOf" srcId="{BD5B8CC3-4840-4FE1-AC69-90407B2F502F}" destId="{EE91FE61-9FAC-4093-9AFA-04DE5F723D1F}" srcOrd="6" destOrd="0" presId="urn:microsoft.com/office/officeart/2008/layout/VerticalCurvedList"/>
    <dgm:cxn modelId="{D74A1A1B-122B-4D94-BDB8-701322FA5960}" type="presParOf" srcId="{EE91FE61-9FAC-4093-9AFA-04DE5F723D1F}" destId="{7403C060-139F-4D9D-9E0E-C2C5AE391289}" srcOrd="0" destOrd="0" presId="urn:microsoft.com/office/officeart/2008/layout/VerticalCurvedList"/>
    <dgm:cxn modelId="{95E22324-0598-4C3D-BCC5-4268BF033CEB}" type="presParOf" srcId="{BD5B8CC3-4840-4FE1-AC69-90407B2F502F}" destId="{BE875F06-3316-4DEB-BA50-08D33835BC0E}" srcOrd="7" destOrd="0" presId="urn:microsoft.com/office/officeart/2008/layout/VerticalCurvedList"/>
    <dgm:cxn modelId="{A31D0C22-A641-4A32-86ED-F30983827BCD}" type="presParOf" srcId="{BD5B8CC3-4840-4FE1-AC69-90407B2F502F}" destId="{893310F8-40BD-45DA-B4E7-88C02C670F99}" srcOrd="8" destOrd="0" presId="urn:microsoft.com/office/officeart/2008/layout/VerticalCurvedList"/>
    <dgm:cxn modelId="{38B5B437-4005-46F6-9173-4FF9AD76FC8B}" type="presParOf" srcId="{893310F8-40BD-45DA-B4E7-88C02C670F99}" destId="{EDEB2D70-4511-4693-814F-8C19BE921F92}" srcOrd="0" destOrd="0" presId="urn:microsoft.com/office/officeart/2008/layout/VerticalCurvedList"/>
    <dgm:cxn modelId="{7C55106A-76BB-44FB-9859-49388AB49BC0}" type="presParOf" srcId="{BD5B8CC3-4840-4FE1-AC69-90407B2F502F}" destId="{7879B0AA-0616-4E9E-822C-1B5116C61D80}" srcOrd="9" destOrd="0" presId="urn:microsoft.com/office/officeart/2008/layout/VerticalCurvedList"/>
    <dgm:cxn modelId="{E74F4638-49B7-4EF3-971B-D5648782A93A}" type="presParOf" srcId="{BD5B8CC3-4840-4FE1-AC69-90407B2F502F}" destId="{A705DE74-31F3-452F-8A71-3138D945230C}" srcOrd="10" destOrd="0" presId="urn:microsoft.com/office/officeart/2008/layout/VerticalCurvedList"/>
    <dgm:cxn modelId="{40D137D1-B02B-4A08-BAE0-D2B769BAC6C3}" type="presParOf" srcId="{A705DE74-31F3-452F-8A71-3138D945230C}" destId="{63B83DA8-EA4C-4B63-BB3D-A10259CB15ED}" srcOrd="0" destOrd="0" presId="urn:microsoft.com/office/officeart/2008/layout/VerticalCurvedList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5234F7-714D-43CA-8E89-5B80BAA16A3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</dgm:pt>
    <dgm:pt modelId="{8E7071B0-4B46-4D00-8816-790498758F83}">
      <dgm:prSet phldrT="[Text]" custT="1"/>
      <dgm:spPr/>
      <dgm:t>
        <a:bodyPr/>
        <a:lstStyle/>
        <a:p>
          <a:r>
            <a:rPr lang="en-ZA" sz="3000" b="1" dirty="0" smtClean="0"/>
            <a:t>Key Features of a SOE:</a:t>
          </a:r>
          <a:endParaRPr lang="en-ZA" sz="3000" b="1" dirty="0"/>
        </a:p>
      </dgm:t>
    </dgm:pt>
    <dgm:pt modelId="{9B513B13-9815-4103-A889-E00D79A8213D}" type="parTrans" cxnId="{C61122F0-25E9-4BB6-B559-2FCA2E6F2B07}">
      <dgm:prSet/>
      <dgm:spPr/>
      <dgm:t>
        <a:bodyPr/>
        <a:lstStyle/>
        <a:p>
          <a:endParaRPr lang="en-ZA"/>
        </a:p>
      </dgm:t>
    </dgm:pt>
    <dgm:pt modelId="{F15573EE-CA4E-4830-9672-BE4546807D84}" type="sibTrans" cxnId="{C61122F0-25E9-4BB6-B559-2FCA2E6F2B07}">
      <dgm:prSet/>
      <dgm:spPr/>
      <dgm:t>
        <a:bodyPr/>
        <a:lstStyle/>
        <a:p>
          <a:endParaRPr lang="en-ZA"/>
        </a:p>
      </dgm:t>
    </dgm:pt>
    <dgm:pt modelId="{463B6D85-0AA6-40AD-91AE-730F50A7439F}">
      <dgm:prSet custT="1"/>
      <dgm:spPr/>
      <dgm:t>
        <a:bodyPr/>
        <a:lstStyle/>
        <a:p>
          <a:r>
            <a:rPr lang="en-ZA" sz="3000" b="0" dirty="0" smtClean="0">
              <a:latin typeface="Century Gothic" panose="020B0502020202020204" pitchFamily="34" charset="0"/>
            </a:rPr>
            <a:t>It is an entity that executes a Government mandate.</a:t>
          </a:r>
          <a:endParaRPr lang="en-ZA" sz="3000" b="0" dirty="0">
            <a:latin typeface="Century Gothic" panose="020B0502020202020204" pitchFamily="34" charset="0"/>
          </a:endParaRPr>
        </a:p>
      </dgm:t>
    </dgm:pt>
    <dgm:pt modelId="{A6DF412F-8975-42F8-88DF-6374125BFA8D}" type="parTrans" cxnId="{7EE02CCC-FB44-4D18-8045-B21D5519CCD4}">
      <dgm:prSet/>
      <dgm:spPr/>
      <dgm:t>
        <a:bodyPr/>
        <a:lstStyle/>
        <a:p>
          <a:endParaRPr lang="en-ZA"/>
        </a:p>
      </dgm:t>
    </dgm:pt>
    <dgm:pt modelId="{82D9558B-C59C-42E4-90AF-847DFDAD1322}" type="sibTrans" cxnId="{7EE02CCC-FB44-4D18-8045-B21D5519CCD4}">
      <dgm:prSet/>
      <dgm:spPr/>
      <dgm:t>
        <a:bodyPr/>
        <a:lstStyle/>
        <a:p>
          <a:endParaRPr lang="en-ZA"/>
        </a:p>
      </dgm:t>
    </dgm:pt>
    <dgm:pt modelId="{A6C726EB-8C3B-4857-9F9C-47D4441F13A9}">
      <dgm:prSet custT="1"/>
      <dgm:spPr/>
      <dgm:t>
        <a:bodyPr/>
        <a:lstStyle/>
        <a:p>
          <a:r>
            <a:rPr lang="en-US" sz="3000" b="0" dirty="0" smtClean="0">
              <a:latin typeface="Century Gothic" panose="020B0502020202020204" pitchFamily="34" charset="0"/>
            </a:rPr>
            <a:t> It offers a specific product/service.</a:t>
          </a:r>
          <a:endParaRPr lang="en-ZA" sz="3000" b="0" dirty="0">
            <a:latin typeface="Century Gothic" panose="020B0502020202020204" pitchFamily="34" charset="0"/>
          </a:endParaRPr>
        </a:p>
      </dgm:t>
    </dgm:pt>
    <dgm:pt modelId="{3A417A7C-F1D7-43D8-B9D1-66DD5349A130}" type="parTrans" cxnId="{1748951B-2065-49B8-ABB9-5440991A8302}">
      <dgm:prSet/>
      <dgm:spPr/>
    </dgm:pt>
    <dgm:pt modelId="{ADD1364E-393A-49E9-85DB-3ADE51AC02C8}" type="sibTrans" cxnId="{1748951B-2065-49B8-ABB9-5440991A8302}">
      <dgm:prSet/>
      <dgm:spPr/>
    </dgm:pt>
    <dgm:pt modelId="{BB73E187-6B68-46C8-B9DF-BF97C300BD5A}">
      <dgm:prSet custT="1"/>
      <dgm:spPr/>
      <dgm:t>
        <a:bodyPr/>
        <a:lstStyle/>
        <a:p>
          <a:r>
            <a:rPr lang="en-US" sz="3000" b="0" dirty="0" smtClean="0">
              <a:latin typeface="Century Gothic" panose="020B0502020202020204" pitchFamily="34" charset="0"/>
            </a:rPr>
            <a:t>Often the offered service or product is at a regulated price.</a:t>
          </a:r>
          <a:endParaRPr lang="en-ZA" sz="3000" b="0" dirty="0">
            <a:latin typeface="Century Gothic" panose="020B0502020202020204" pitchFamily="34" charset="0"/>
          </a:endParaRPr>
        </a:p>
      </dgm:t>
    </dgm:pt>
    <dgm:pt modelId="{836E9BE9-C49E-48F0-B742-EB102E5D61ED}" type="parTrans" cxnId="{1FADF4AD-652E-4B2E-84F1-9142A9F69232}">
      <dgm:prSet/>
      <dgm:spPr/>
    </dgm:pt>
    <dgm:pt modelId="{F745B731-ED39-4F68-BE44-0019DA00FBB4}" type="sibTrans" cxnId="{1FADF4AD-652E-4B2E-84F1-9142A9F69232}">
      <dgm:prSet/>
      <dgm:spPr/>
    </dgm:pt>
    <dgm:pt modelId="{6F6C20AA-B8DC-4F0D-9B00-92F78F687DBE}">
      <dgm:prSet custT="1"/>
      <dgm:spPr/>
      <dgm:t>
        <a:bodyPr/>
        <a:lstStyle/>
        <a:p>
          <a:r>
            <a:rPr lang="en-US" sz="3000" b="0" dirty="0" smtClean="0">
              <a:latin typeface="Century Gothic" panose="020B0502020202020204" pitchFamily="34" charset="0"/>
            </a:rPr>
            <a:t>The entity can be run by Government or be independent.  </a:t>
          </a:r>
          <a:endParaRPr lang="en-ZA" sz="3000" b="0" dirty="0">
            <a:latin typeface="Century Gothic" panose="020B0502020202020204" pitchFamily="34" charset="0"/>
          </a:endParaRPr>
        </a:p>
      </dgm:t>
    </dgm:pt>
    <dgm:pt modelId="{2845EDD0-9D8F-4C76-BAD6-CEB72A146575}" type="parTrans" cxnId="{7622B1F9-3205-45C6-A910-C7DAB4EA7725}">
      <dgm:prSet/>
      <dgm:spPr/>
    </dgm:pt>
    <dgm:pt modelId="{A6A1757D-DD63-4E94-A95C-6DC17A0A09E9}" type="sibTrans" cxnId="{7622B1F9-3205-45C6-A910-C7DAB4EA7725}">
      <dgm:prSet/>
      <dgm:spPr/>
    </dgm:pt>
    <dgm:pt modelId="{5FDD48AD-DB19-476F-9822-93339AC29C00}" type="pres">
      <dgm:prSet presAssocID="{485234F7-714D-43CA-8E89-5B80BAA16A34}" presName="linear" presStyleCnt="0">
        <dgm:presLayoutVars>
          <dgm:dir/>
          <dgm:animLvl val="lvl"/>
          <dgm:resizeHandles val="exact"/>
        </dgm:presLayoutVars>
      </dgm:prSet>
      <dgm:spPr/>
    </dgm:pt>
    <dgm:pt modelId="{250C4F32-A127-45DB-A618-ACCBF9DB020A}" type="pres">
      <dgm:prSet presAssocID="{8E7071B0-4B46-4D00-8816-790498758F83}" presName="parentLin" presStyleCnt="0"/>
      <dgm:spPr/>
    </dgm:pt>
    <dgm:pt modelId="{51D9A11E-C507-4CB4-ADA3-7A1E230E35E4}" type="pres">
      <dgm:prSet presAssocID="{8E7071B0-4B46-4D00-8816-790498758F83}" presName="parentLeftMargin" presStyleLbl="node1" presStyleIdx="0" presStyleCnt="1"/>
      <dgm:spPr/>
      <dgm:t>
        <a:bodyPr/>
        <a:lstStyle/>
        <a:p>
          <a:endParaRPr lang="en-ZA"/>
        </a:p>
      </dgm:t>
    </dgm:pt>
    <dgm:pt modelId="{FEF96A1B-27F3-4B35-9BC9-AC6A5937C94B}" type="pres">
      <dgm:prSet presAssocID="{8E7071B0-4B46-4D00-8816-790498758F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6292679-21E2-44E6-8D44-A52603084005}" type="pres">
      <dgm:prSet presAssocID="{8E7071B0-4B46-4D00-8816-790498758F83}" presName="negativeSpace" presStyleCnt="0"/>
      <dgm:spPr/>
    </dgm:pt>
    <dgm:pt modelId="{C1744C3B-5252-42D5-AE34-141ECB285DCF}" type="pres">
      <dgm:prSet presAssocID="{8E7071B0-4B46-4D00-8816-790498758F83}" presName="childText" presStyleLbl="conFgAcc1" presStyleIdx="0" presStyleCnt="1" custScaleY="10173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A894E9C3-C026-4345-9AD9-DBB219B3114F}" type="presOf" srcId="{A6C726EB-8C3B-4857-9F9C-47D4441F13A9}" destId="{C1744C3B-5252-42D5-AE34-141ECB285DCF}" srcOrd="0" destOrd="1" presId="urn:microsoft.com/office/officeart/2005/8/layout/list1"/>
    <dgm:cxn modelId="{95D70982-83E2-4A9A-B39A-B1631A1D1260}" type="presOf" srcId="{BB73E187-6B68-46C8-B9DF-BF97C300BD5A}" destId="{C1744C3B-5252-42D5-AE34-141ECB285DCF}" srcOrd="0" destOrd="2" presId="urn:microsoft.com/office/officeart/2005/8/layout/list1"/>
    <dgm:cxn modelId="{84182670-B7D3-4107-BC79-059D1A65E62D}" type="presOf" srcId="{8E7071B0-4B46-4D00-8816-790498758F83}" destId="{FEF96A1B-27F3-4B35-9BC9-AC6A5937C94B}" srcOrd="1" destOrd="0" presId="urn:microsoft.com/office/officeart/2005/8/layout/list1"/>
    <dgm:cxn modelId="{18204B70-7438-4629-93E0-83AF47B67A58}" type="presOf" srcId="{463B6D85-0AA6-40AD-91AE-730F50A7439F}" destId="{C1744C3B-5252-42D5-AE34-141ECB285DCF}" srcOrd="0" destOrd="0" presId="urn:microsoft.com/office/officeart/2005/8/layout/list1"/>
    <dgm:cxn modelId="{1748951B-2065-49B8-ABB9-5440991A8302}" srcId="{8E7071B0-4B46-4D00-8816-790498758F83}" destId="{A6C726EB-8C3B-4857-9F9C-47D4441F13A9}" srcOrd="1" destOrd="0" parTransId="{3A417A7C-F1D7-43D8-B9D1-66DD5349A130}" sibTransId="{ADD1364E-393A-49E9-85DB-3ADE51AC02C8}"/>
    <dgm:cxn modelId="{288273D7-7E95-4AAF-9800-9B3D95C2FF0F}" type="presOf" srcId="{8E7071B0-4B46-4D00-8816-790498758F83}" destId="{51D9A11E-C507-4CB4-ADA3-7A1E230E35E4}" srcOrd="0" destOrd="0" presId="urn:microsoft.com/office/officeart/2005/8/layout/list1"/>
    <dgm:cxn modelId="{1FADF4AD-652E-4B2E-84F1-9142A9F69232}" srcId="{8E7071B0-4B46-4D00-8816-790498758F83}" destId="{BB73E187-6B68-46C8-B9DF-BF97C300BD5A}" srcOrd="2" destOrd="0" parTransId="{836E9BE9-C49E-48F0-B742-EB102E5D61ED}" sibTransId="{F745B731-ED39-4F68-BE44-0019DA00FBB4}"/>
    <dgm:cxn modelId="{7EE02CCC-FB44-4D18-8045-B21D5519CCD4}" srcId="{8E7071B0-4B46-4D00-8816-790498758F83}" destId="{463B6D85-0AA6-40AD-91AE-730F50A7439F}" srcOrd="0" destOrd="0" parTransId="{A6DF412F-8975-42F8-88DF-6374125BFA8D}" sibTransId="{82D9558B-C59C-42E4-90AF-847DFDAD1322}"/>
    <dgm:cxn modelId="{E454E1C1-0C4C-406F-BF1C-C318F6667318}" type="presOf" srcId="{6F6C20AA-B8DC-4F0D-9B00-92F78F687DBE}" destId="{C1744C3B-5252-42D5-AE34-141ECB285DCF}" srcOrd="0" destOrd="3" presId="urn:microsoft.com/office/officeart/2005/8/layout/list1"/>
    <dgm:cxn modelId="{C61122F0-25E9-4BB6-B559-2FCA2E6F2B07}" srcId="{485234F7-714D-43CA-8E89-5B80BAA16A34}" destId="{8E7071B0-4B46-4D00-8816-790498758F83}" srcOrd="0" destOrd="0" parTransId="{9B513B13-9815-4103-A889-E00D79A8213D}" sibTransId="{F15573EE-CA4E-4830-9672-BE4546807D84}"/>
    <dgm:cxn modelId="{7622B1F9-3205-45C6-A910-C7DAB4EA7725}" srcId="{8E7071B0-4B46-4D00-8816-790498758F83}" destId="{6F6C20AA-B8DC-4F0D-9B00-92F78F687DBE}" srcOrd="3" destOrd="0" parTransId="{2845EDD0-9D8F-4C76-BAD6-CEB72A146575}" sibTransId="{A6A1757D-DD63-4E94-A95C-6DC17A0A09E9}"/>
    <dgm:cxn modelId="{723092E7-0D70-4CDA-A606-19D40D68E70B}" type="presOf" srcId="{485234F7-714D-43CA-8E89-5B80BAA16A34}" destId="{5FDD48AD-DB19-476F-9822-93339AC29C00}" srcOrd="0" destOrd="0" presId="urn:microsoft.com/office/officeart/2005/8/layout/list1"/>
    <dgm:cxn modelId="{8DAD0305-451F-4DA5-B68E-6BF6ECA4AA95}" type="presParOf" srcId="{5FDD48AD-DB19-476F-9822-93339AC29C00}" destId="{250C4F32-A127-45DB-A618-ACCBF9DB020A}" srcOrd="0" destOrd="0" presId="urn:microsoft.com/office/officeart/2005/8/layout/list1"/>
    <dgm:cxn modelId="{B77B34F3-7873-4C55-BEA7-37C1DD5CB552}" type="presParOf" srcId="{250C4F32-A127-45DB-A618-ACCBF9DB020A}" destId="{51D9A11E-C507-4CB4-ADA3-7A1E230E35E4}" srcOrd="0" destOrd="0" presId="urn:microsoft.com/office/officeart/2005/8/layout/list1"/>
    <dgm:cxn modelId="{102AA813-0CDC-4D84-9868-5F3976AF4340}" type="presParOf" srcId="{250C4F32-A127-45DB-A618-ACCBF9DB020A}" destId="{FEF96A1B-27F3-4B35-9BC9-AC6A5937C94B}" srcOrd="1" destOrd="0" presId="urn:microsoft.com/office/officeart/2005/8/layout/list1"/>
    <dgm:cxn modelId="{328C589C-1E16-4B21-A119-27FC57788976}" type="presParOf" srcId="{5FDD48AD-DB19-476F-9822-93339AC29C00}" destId="{46292679-21E2-44E6-8D44-A52603084005}" srcOrd="1" destOrd="0" presId="urn:microsoft.com/office/officeart/2005/8/layout/list1"/>
    <dgm:cxn modelId="{97D3843D-65B9-423C-AC9B-42ADCC30C9C6}" type="presParOf" srcId="{5FDD48AD-DB19-476F-9822-93339AC29C00}" destId="{C1744C3B-5252-42D5-AE34-141ECB285DC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BB5147-4805-554A-9C92-B68318811BF2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30E20C-C46F-4B4A-8CF7-1E6C1E840962}">
      <dgm:prSet phldrT="[Text]" custT="1"/>
      <dgm:spPr>
        <a:solidFill>
          <a:srgbClr val="9E0000"/>
        </a:solidFill>
        <a:ln w="38100">
          <a:solidFill>
            <a:schemeClr val="bg1"/>
          </a:solidFill>
        </a:ln>
      </dgm:spPr>
      <dgm:t>
        <a:bodyPr/>
        <a:lstStyle/>
        <a:p>
          <a:pPr rtl="0"/>
          <a:r>
            <a:rPr lang="en-US" sz="2800" i="1" dirty="0" smtClean="0">
              <a:effectLst/>
              <a:latin typeface="Century Gothic" panose="020B0502020202020204" pitchFamily="34" charset="0"/>
              <a:cs typeface="Arial"/>
            </a:rPr>
            <a:t>Competition leads to substantial reductions in consumer prices</a:t>
          </a:r>
          <a:endParaRPr lang="en-US" sz="2800" i="1" dirty="0">
            <a:effectLst/>
            <a:latin typeface="Century Gothic" panose="020B0502020202020204" pitchFamily="34" charset="0"/>
          </a:endParaRPr>
        </a:p>
      </dgm:t>
    </dgm:pt>
    <dgm:pt modelId="{76046729-539B-4240-BACF-762DB3436DCF}" type="parTrans" cxnId="{C10501AC-6923-7540-BCEF-E6FA34D4A173}">
      <dgm:prSet/>
      <dgm:spPr/>
      <dgm:t>
        <a:bodyPr/>
        <a:lstStyle/>
        <a:p>
          <a:endParaRPr lang="en-US"/>
        </a:p>
      </dgm:t>
    </dgm:pt>
    <dgm:pt modelId="{779EB736-3B68-BE41-8D7A-4E8798ACE4ED}" type="sibTrans" cxnId="{C10501AC-6923-7540-BCEF-E6FA34D4A173}">
      <dgm:prSet/>
      <dgm:spPr/>
      <dgm:t>
        <a:bodyPr/>
        <a:lstStyle/>
        <a:p>
          <a:endParaRPr lang="en-US" dirty="0"/>
        </a:p>
      </dgm:t>
    </dgm:pt>
    <dgm:pt modelId="{323B979D-7907-48E1-B2EA-E8AC747674B1}">
      <dgm:prSet/>
      <dgm:spPr>
        <a:solidFill>
          <a:srgbClr val="9E0000"/>
        </a:solidFill>
        <a:ln w="38100">
          <a:solidFill>
            <a:schemeClr val="bg1"/>
          </a:solidFill>
        </a:ln>
      </dgm:spPr>
      <dgm:t>
        <a:bodyPr/>
        <a:lstStyle/>
        <a:p>
          <a:pPr rtl="0"/>
          <a:r>
            <a:rPr lang="en-US" i="1" dirty="0" smtClean="0">
              <a:effectLst/>
              <a:latin typeface="Century Gothic" panose="020B0502020202020204" pitchFamily="34" charset="0"/>
              <a:cs typeface="Arial"/>
            </a:rPr>
            <a:t>Competition fosters investment that leads to better quality products</a:t>
          </a:r>
          <a:endParaRPr lang="en-US" i="1" dirty="0">
            <a:effectLst/>
            <a:latin typeface="Century Gothic" panose="020B0502020202020204" pitchFamily="34" charset="0"/>
          </a:endParaRPr>
        </a:p>
      </dgm:t>
    </dgm:pt>
    <dgm:pt modelId="{774774FE-B18C-43FF-B79E-EDF53FEAB4AD}" type="parTrans" cxnId="{FAA69511-84E6-471D-B090-E6F89DACEA42}">
      <dgm:prSet/>
      <dgm:spPr/>
      <dgm:t>
        <a:bodyPr/>
        <a:lstStyle/>
        <a:p>
          <a:endParaRPr lang="en-US"/>
        </a:p>
      </dgm:t>
    </dgm:pt>
    <dgm:pt modelId="{86FCB9D3-3E11-4985-A35C-104ACCEBFF29}" type="sibTrans" cxnId="{FAA69511-84E6-471D-B090-E6F89DACEA42}">
      <dgm:prSet/>
      <dgm:spPr/>
      <dgm:t>
        <a:bodyPr/>
        <a:lstStyle/>
        <a:p>
          <a:endParaRPr lang="en-US"/>
        </a:p>
      </dgm:t>
    </dgm:pt>
    <dgm:pt modelId="{95DA3920-8C91-4F47-87BC-70A9180C226C}">
      <dgm:prSet phldrT="[Text]" custT="1"/>
      <dgm:spPr>
        <a:solidFill>
          <a:srgbClr val="9E0000"/>
        </a:solidFill>
        <a:ln w="38100">
          <a:solidFill>
            <a:schemeClr val="bg1"/>
          </a:solidFill>
        </a:ln>
      </dgm:spPr>
      <dgm:t>
        <a:bodyPr/>
        <a:lstStyle/>
        <a:p>
          <a:pPr rtl="0"/>
          <a:r>
            <a:rPr lang="en-US" sz="2800" i="1" dirty="0" smtClean="0">
              <a:effectLst/>
              <a:latin typeface="Century Gothic" panose="020B0502020202020204" pitchFamily="34" charset="0"/>
              <a:cs typeface="Arial"/>
            </a:rPr>
            <a:t>Competition provides greater choice for consumers</a:t>
          </a:r>
          <a:endParaRPr lang="en-US" sz="2800" i="1" dirty="0">
            <a:effectLst/>
            <a:latin typeface="Century Gothic" panose="020B0502020202020204" pitchFamily="34" charset="0"/>
          </a:endParaRPr>
        </a:p>
      </dgm:t>
    </dgm:pt>
    <dgm:pt modelId="{51D04188-2A71-4AC2-8B7A-7C903B491920}" type="parTrans" cxnId="{220A135A-1D68-4426-8349-AF1AB29AA537}">
      <dgm:prSet/>
      <dgm:spPr/>
      <dgm:t>
        <a:bodyPr/>
        <a:lstStyle/>
        <a:p>
          <a:endParaRPr lang="en-GB"/>
        </a:p>
      </dgm:t>
    </dgm:pt>
    <dgm:pt modelId="{2C5F9042-51FB-4CB1-946E-77F45F12850D}" type="sibTrans" cxnId="{220A135A-1D68-4426-8349-AF1AB29AA537}">
      <dgm:prSet/>
      <dgm:spPr/>
      <dgm:t>
        <a:bodyPr/>
        <a:lstStyle/>
        <a:p>
          <a:endParaRPr lang="en-GB" dirty="0"/>
        </a:p>
      </dgm:t>
    </dgm:pt>
    <dgm:pt modelId="{9BF124E9-0DDD-D747-9B93-F7EC84F7C4F4}" type="pres">
      <dgm:prSet presAssocID="{69BB5147-4805-554A-9C92-B68318811BF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A054E3-5953-9D44-A952-0A471DD77AC7}" type="pres">
      <dgm:prSet presAssocID="{69BB5147-4805-554A-9C92-B68318811BF2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AB853A72-D1A2-274E-B0C9-F2327B23E2D6}" type="pres">
      <dgm:prSet presAssocID="{69BB5147-4805-554A-9C92-B68318811BF2}" presName="ThreeNodes_1" presStyleLbl="node1" presStyleIdx="0" presStyleCnt="3" custLinFactNeighborX="22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635BF-0677-0344-81E5-7127DD540E5D}" type="pres">
      <dgm:prSet presAssocID="{69BB5147-4805-554A-9C92-B68318811BF2}" presName="ThreeNodes_2" presStyleLbl="node1" presStyleIdx="1" presStyleCnt="3">
        <dgm:presLayoutVars>
          <dgm:bulletEnabled val="1"/>
        </dgm:presLayoutVars>
      </dgm:prSet>
      <dgm:spPr>
        <a:solidFill>
          <a:srgbClr val="9E0000"/>
        </a:solidFill>
        <a:ln w="3810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BAB11CF5-A174-684A-83B9-ED254A485AE9}" type="pres">
      <dgm:prSet presAssocID="{69BB5147-4805-554A-9C92-B68318811BF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4E65E-133C-3B45-8CF0-D732469853FC}" type="pres">
      <dgm:prSet presAssocID="{69BB5147-4805-554A-9C92-B68318811BF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E7602-B793-A945-BBC0-7DE68F8B6B56}" type="pres">
      <dgm:prSet presAssocID="{69BB5147-4805-554A-9C92-B68318811BF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12B52-002E-9640-B89A-7961AE6FCBB1}" type="pres">
      <dgm:prSet presAssocID="{69BB5147-4805-554A-9C92-B68318811BF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FB4A7-90A5-7249-B9C7-E48E161ECF69}" type="pres">
      <dgm:prSet presAssocID="{69BB5147-4805-554A-9C92-B68318811BF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F0F3F-8EF4-3848-A475-97B848E61966}" type="pres">
      <dgm:prSet presAssocID="{69BB5147-4805-554A-9C92-B68318811BF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C9F6C8-AD01-4FB4-B4C0-0F5FADFDD186}" type="presOf" srcId="{323B979D-7907-48E1-B2EA-E8AC747674B1}" destId="{BAB11CF5-A174-684A-83B9-ED254A485AE9}" srcOrd="0" destOrd="0" presId="urn:microsoft.com/office/officeart/2005/8/layout/vProcess5"/>
    <dgm:cxn modelId="{DB60E197-268B-448A-A1C8-2E7C919813FC}" type="presOf" srcId="{2C5F9042-51FB-4CB1-946E-77F45F12850D}" destId="{420E7602-B793-A945-BBC0-7DE68F8B6B56}" srcOrd="0" destOrd="0" presId="urn:microsoft.com/office/officeart/2005/8/layout/vProcess5"/>
    <dgm:cxn modelId="{B520C78E-3A2A-4C03-A6E2-5F34BFD53E4D}" type="presOf" srcId="{69BB5147-4805-554A-9C92-B68318811BF2}" destId="{9BF124E9-0DDD-D747-9B93-F7EC84F7C4F4}" srcOrd="0" destOrd="0" presId="urn:microsoft.com/office/officeart/2005/8/layout/vProcess5"/>
    <dgm:cxn modelId="{02415216-35A4-44BE-B173-558265291AAF}" type="presOf" srcId="{95DA3920-8C91-4F47-87BC-70A9180C226C}" destId="{2C4FB4A7-90A5-7249-B9C7-E48E161ECF69}" srcOrd="1" destOrd="0" presId="urn:microsoft.com/office/officeart/2005/8/layout/vProcess5"/>
    <dgm:cxn modelId="{FAA69511-84E6-471D-B090-E6F89DACEA42}" srcId="{69BB5147-4805-554A-9C92-B68318811BF2}" destId="{323B979D-7907-48E1-B2EA-E8AC747674B1}" srcOrd="2" destOrd="0" parTransId="{774774FE-B18C-43FF-B79E-EDF53FEAB4AD}" sibTransId="{86FCB9D3-3E11-4985-A35C-104ACCEBFF29}"/>
    <dgm:cxn modelId="{A97CDE4A-6EC5-4B54-9DED-DDFF68233724}" type="presOf" srcId="{779EB736-3B68-BE41-8D7A-4E8798ACE4ED}" destId="{1914E65E-133C-3B45-8CF0-D732469853FC}" srcOrd="0" destOrd="0" presId="urn:microsoft.com/office/officeart/2005/8/layout/vProcess5"/>
    <dgm:cxn modelId="{C10501AC-6923-7540-BCEF-E6FA34D4A173}" srcId="{69BB5147-4805-554A-9C92-B68318811BF2}" destId="{A330E20C-C46F-4B4A-8CF7-1E6C1E840962}" srcOrd="0" destOrd="0" parTransId="{76046729-539B-4240-BACF-762DB3436DCF}" sibTransId="{779EB736-3B68-BE41-8D7A-4E8798ACE4ED}"/>
    <dgm:cxn modelId="{488E249E-A825-402E-874F-315C10930DAF}" type="presOf" srcId="{323B979D-7907-48E1-B2EA-E8AC747674B1}" destId="{5CAF0F3F-8EF4-3848-A475-97B848E61966}" srcOrd="1" destOrd="0" presId="urn:microsoft.com/office/officeart/2005/8/layout/vProcess5"/>
    <dgm:cxn modelId="{220A135A-1D68-4426-8349-AF1AB29AA537}" srcId="{69BB5147-4805-554A-9C92-B68318811BF2}" destId="{95DA3920-8C91-4F47-87BC-70A9180C226C}" srcOrd="1" destOrd="0" parTransId="{51D04188-2A71-4AC2-8B7A-7C903B491920}" sibTransId="{2C5F9042-51FB-4CB1-946E-77F45F12850D}"/>
    <dgm:cxn modelId="{6C43618B-FFE4-4008-87D3-34397B30819B}" type="presOf" srcId="{95DA3920-8C91-4F47-87BC-70A9180C226C}" destId="{EDE635BF-0677-0344-81E5-7127DD540E5D}" srcOrd="0" destOrd="0" presId="urn:microsoft.com/office/officeart/2005/8/layout/vProcess5"/>
    <dgm:cxn modelId="{369BA2D9-D5E0-4618-BBD3-C9FE60ABF1FB}" type="presOf" srcId="{A330E20C-C46F-4B4A-8CF7-1E6C1E840962}" destId="{F3712B52-002E-9640-B89A-7961AE6FCBB1}" srcOrd="1" destOrd="0" presId="urn:microsoft.com/office/officeart/2005/8/layout/vProcess5"/>
    <dgm:cxn modelId="{6004D40B-7177-4B1D-AB81-F7BDC7D7D3AC}" type="presOf" srcId="{A330E20C-C46F-4B4A-8CF7-1E6C1E840962}" destId="{AB853A72-D1A2-274E-B0C9-F2327B23E2D6}" srcOrd="0" destOrd="0" presId="urn:microsoft.com/office/officeart/2005/8/layout/vProcess5"/>
    <dgm:cxn modelId="{FFEA907E-31BB-4CB2-9CB5-34AE1A40A3C2}" type="presParOf" srcId="{9BF124E9-0DDD-D747-9B93-F7EC84F7C4F4}" destId="{46A054E3-5953-9D44-A952-0A471DD77AC7}" srcOrd="0" destOrd="0" presId="urn:microsoft.com/office/officeart/2005/8/layout/vProcess5"/>
    <dgm:cxn modelId="{0E5823CF-7FA4-486F-8906-C2EDAAB89252}" type="presParOf" srcId="{9BF124E9-0DDD-D747-9B93-F7EC84F7C4F4}" destId="{AB853A72-D1A2-274E-B0C9-F2327B23E2D6}" srcOrd="1" destOrd="0" presId="urn:microsoft.com/office/officeart/2005/8/layout/vProcess5"/>
    <dgm:cxn modelId="{12BA344C-006E-44FC-B119-9DEAB476FAAB}" type="presParOf" srcId="{9BF124E9-0DDD-D747-9B93-F7EC84F7C4F4}" destId="{EDE635BF-0677-0344-81E5-7127DD540E5D}" srcOrd="2" destOrd="0" presId="urn:microsoft.com/office/officeart/2005/8/layout/vProcess5"/>
    <dgm:cxn modelId="{E47DCDFD-41FB-4EA3-BB98-A6D61FB192C3}" type="presParOf" srcId="{9BF124E9-0DDD-D747-9B93-F7EC84F7C4F4}" destId="{BAB11CF5-A174-684A-83B9-ED254A485AE9}" srcOrd="3" destOrd="0" presId="urn:microsoft.com/office/officeart/2005/8/layout/vProcess5"/>
    <dgm:cxn modelId="{D2995C5C-646D-43BB-BC0B-0DFACD9FEFA5}" type="presParOf" srcId="{9BF124E9-0DDD-D747-9B93-F7EC84F7C4F4}" destId="{1914E65E-133C-3B45-8CF0-D732469853FC}" srcOrd="4" destOrd="0" presId="urn:microsoft.com/office/officeart/2005/8/layout/vProcess5"/>
    <dgm:cxn modelId="{E39CDBCF-BB45-4528-B705-7D4F8B51D99E}" type="presParOf" srcId="{9BF124E9-0DDD-D747-9B93-F7EC84F7C4F4}" destId="{420E7602-B793-A945-BBC0-7DE68F8B6B56}" srcOrd="5" destOrd="0" presId="urn:microsoft.com/office/officeart/2005/8/layout/vProcess5"/>
    <dgm:cxn modelId="{AC5041BA-1A49-4811-8C5C-BA4D761801A1}" type="presParOf" srcId="{9BF124E9-0DDD-D747-9B93-F7EC84F7C4F4}" destId="{F3712B52-002E-9640-B89A-7961AE6FCBB1}" srcOrd="6" destOrd="0" presId="urn:microsoft.com/office/officeart/2005/8/layout/vProcess5"/>
    <dgm:cxn modelId="{A6196E90-E9D6-4C6E-A5C1-0D5E3739097D}" type="presParOf" srcId="{9BF124E9-0DDD-D747-9B93-F7EC84F7C4F4}" destId="{2C4FB4A7-90A5-7249-B9C7-E48E161ECF69}" srcOrd="7" destOrd="0" presId="urn:microsoft.com/office/officeart/2005/8/layout/vProcess5"/>
    <dgm:cxn modelId="{2C44786A-1461-41C2-970D-337D2719CD5A}" type="presParOf" srcId="{9BF124E9-0DDD-D747-9B93-F7EC84F7C4F4}" destId="{5CAF0F3F-8EF4-3848-A475-97B848E6196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/>
            </a:lvl1pPr>
          </a:lstStyle>
          <a:p>
            <a:fld id="{13839EE5-D4E1-47A7-920C-2A1E43759420}" type="datetimeFigureOut">
              <a:rPr lang="en-US" smtClean="0"/>
              <a:pPr/>
              <a:t>4/10/2019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/>
            </a:lvl1pPr>
          </a:lstStyle>
          <a:p>
            <a:fld id="{7331F5E0-D423-433E-9B3E-2738EA55529B}" type="datetimeFigureOut">
              <a:rPr lang="en-US" smtClean="0"/>
              <a:pPr/>
              <a:t>4/10/2019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87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Please briefly explain the difference between competition and competitiveness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BC6FC-3FBF-4B8A-9928-17AA07B392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0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77272"/>
            <a:ext cx="1872208" cy="83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963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3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5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27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45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416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0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166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70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4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8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ompetitionauthority.co.bw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674610" y="2172272"/>
            <a:ext cx="7651827" cy="3580828"/>
          </a:xfrm>
        </p:spPr>
        <p:txBody>
          <a:bodyPr>
            <a:normAutofit fontScale="90000"/>
          </a:bodyPr>
          <a:lstStyle/>
          <a:p>
            <a:pPr lvl="0"/>
            <a:r>
              <a:rPr lang="fr-CH" sz="3600" b="1" dirty="0" smtClean="0">
                <a:latin typeface="Century Gothic" panose="020B0502020202020204" pitchFamily="34" charset="0"/>
              </a:rPr>
              <a:t>STATE OWNED ENTERPRISES: ARE THEY GOOD OR BAD FOR COMPETITION?</a:t>
            </a:r>
            <a:r>
              <a:rPr lang="fr-CH" sz="3200" b="1" dirty="0" smtClean="0">
                <a:latin typeface="Century Gothic" panose="020B0502020202020204" pitchFamily="34" charset="0"/>
              </a:rPr>
              <a:t/>
            </a:r>
            <a:br>
              <a:rPr lang="fr-CH" sz="3200" b="1" dirty="0" smtClean="0">
                <a:latin typeface="Century Gothic" panose="020B0502020202020204" pitchFamily="34" charset="0"/>
              </a:rPr>
            </a:br>
            <a:r>
              <a:rPr lang="fr-CH" sz="3200" i="1" dirty="0" smtClean="0">
                <a:latin typeface="Century Gothic" panose="020B0502020202020204" pitchFamily="34" charset="0"/>
              </a:rPr>
              <a:t>A </a:t>
            </a:r>
            <a:r>
              <a:rPr lang="fr-CH" sz="3200" i="1" dirty="0" err="1" smtClean="0">
                <a:latin typeface="Century Gothic" panose="020B0502020202020204" pitchFamily="34" charset="0"/>
              </a:rPr>
              <a:t>presentation</a:t>
            </a:r>
            <a:r>
              <a:rPr lang="fr-CH" sz="3200" i="1" dirty="0" smtClean="0">
                <a:latin typeface="Century Gothic" panose="020B0502020202020204" pitchFamily="34" charset="0"/>
              </a:rPr>
              <a:t> made at the National </a:t>
            </a:r>
            <a:r>
              <a:rPr lang="fr-CH" sz="3200" i="1" dirty="0" err="1" smtClean="0">
                <a:latin typeface="Century Gothic" panose="020B0502020202020204" pitchFamily="34" charset="0"/>
              </a:rPr>
              <a:t>Competition</a:t>
            </a:r>
            <a:r>
              <a:rPr lang="fr-CH" sz="3200" i="1" dirty="0" smtClean="0">
                <a:latin typeface="Century Gothic" panose="020B0502020202020204" pitchFamily="34" charset="0"/>
              </a:rPr>
              <a:t> Symposium</a:t>
            </a:r>
            <a:br>
              <a:rPr lang="fr-CH" sz="3200" i="1" dirty="0" smtClean="0">
                <a:latin typeface="Century Gothic" panose="020B0502020202020204" pitchFamily="34" charset="0"/>
              </a:rPr>
            </a:br>
            <a:r>
              <a:rPr lang="fr-CH" sz="3200" b="1" dirty="0" smtClean="0">
                <a:latin typeface="Century Gothic" panose="020B0502020202020204" pitchFamily="34" charset="0"/>
              </a:rPr>
              <a:t>By</a:t>
            </a:r>
            <a:r>
              <a:rPr lang="fr-CH" sz="3600" i="1" dirty="0" smtClean="0">
                <a:latin typeface="Century Gothic" panose="020B0502020202020204" pitchFamily="34" charset="0"/>
              </a:rPr>
              <a:t> </a:t>
            </a:r>
            <a:br>
              <a:rPr lang="fr-CH" sz="3600" i="1" dirty="0" smtClean="0">
                <a:latin typeface="Century Gothic" panose="020B0502020202020204" pitchFamily="34" charset="0"/>
              </a:rPr>
            </a:br>
            <a:r>
              <a:rPr lang="fr-CH" sz="3600" i="1" dirty="0" smtClean="0">
                <a:latin typeface="Century Gothic" panose="020B0502020202020204" pitchFamily="34" charset="0"/>
              </a:rPr>
              <a:t>Gideon </a:t>
            </a:r>
            <a:r>
              <a:rPr lang="fr-CH" sz="3600" i="1" dirty="0">
                <a:latin typeface="Century Gothic" panose="020B0502020202020204" pitchFamily="34" charset="0"/>
              </a:rPr>
              <a:t>Gobusamang Nkala</a:t>
            </a:r>
            <a:r>
              <a:rPr lang="fr-CH" sz="3600" b="1" i="1" dirty="0"/>
              <a:t/>
            </a:r>
            <a:br>
              <a:rPr lang="fr-CH" sz="3600" b="1" i="1" dirty="0"/>
            </a:br>
            <a:r>
              <a:rPr lang="en-ZA" sz="3200" dirty="0"/>
              <a:t>1</a:t>
            </a:r>
            <a:r>
              <a:rPr lang="en-ZA" sz="3200" dirty="0" smtClean="0"/>
              <a:t>0</a:t>
            </a:r>
            <a:r>
              <a:rPr lang="en-ZA" sz="3200" baseline="30000" dirty="0" smtClean="0"/>
              <a:t>th</a:t>
            </a:r>
            <a:r>
              <a:rPr lang="en-ZA" sz="3200" dirty="0" smtClean="0"/>
              <a:t> April 2019 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37" y="827216"/>
            <a:ext cx="4301446" cy="134505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1" y="5851970"/>
            <a:ext cx="1728192" cy="82226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74611" y="5589240"/>
            <a:ext cx="7848872" cy="0"/>
          </a:xfrm>
          <a:prstGeom prst="line">
            <a:avLst/>
          </a:prstGeom>
          <a:ln w="57150">
            <a:solidFill>
              <a:srgbClr val="2BA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Competition Law and State Monopolies in Botswana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Competition regulation does not apply to state monopolies.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It only applies when these entities trade in a market open for participation by other enterprises.</a:t>
            </a:r>
          </a:p>
          <a:p>
            <a:r>
              <a:rPr lang="en-GB" dirty="0">
                <a:latin typeface="Century Gothic" panose="020B0502020202020204" pitchFamily="34" charset="0"/>
              </a:rPr>
              <a:t>“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State” will only be held accountable or be regulated for competition issues to the extent that it engages in trade in any market that is open for participation by other enterprises.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27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Examples of SOE’s in Botswana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Century Gothic" panose="020B0502020202020204" pitchFamily="34" charset="0"/>
              </a:rPr>
              <a:t>WUC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BPC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BMC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BTC (fixed line)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Botswana Railways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03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General Complaints about SOE’s in Botswana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Excessive pricing relative to private firms.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Extending monopoly to ancillary activities or adjacent market.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Arbitrary procurement determinations.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Raising barriers to entry, particularly in ancillary markets.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Because of immunity there is an incentive to engage in anti-competitive practices.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93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Are SOE’s Inherently Anti-Competitive</a:t>
            </a:r>
            <a:r>
              <a:rPr lang="en-ZA" dirty="0" smtClean="0"/>
              <a:t>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Across the world competition agencies allow some form of exemptions.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There are instances where certain exemptions advance the objectives of competition policy </a:t>
            </a:r>
            <a:r>
              <a:rPr lang="en-ZA" dirty="0" err="1" smtClean="0">
                <a:latin typeface="Century Gothic" panose="020B0502020202020204" pitchFamily="34" charset="0"/>
              </a:rPr>
              <a:t>e.g</a:t>
            </a:r>
            <a:r>
              <a:rPr lang="en-ZA" dirty="0" smtClean="0">
                <a:latin typeface="Century Gothic" panose="020B0502020202020204" pitchFamily="34" charset="0"/>
              </a:rPr>
              <a:t> consumer welfare, innovation, R&amp;D etc.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Exemptions advance the socio-economic policy of government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Efficiency may not be the sole Government policy consideration e.g. public interest or public welfare.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69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How has the CA Intervened in SOE’s Cases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400" dirty="0">
                <a:latin typeface="Century Gothic" panose="020B0502020202020204" pitchFamily="34" charset="0"/>
              </a:rPr>
              <a:t>SOE’s that are engaged in commercial activities</a:t>
            </a:r>
          </a:p>
          <a:p>
            <a:pPr lvl="1" algn="just"/>
            <a:r>
              <a:rPr lang="en-GB" sz="2000" dirty="0">
                <a:latin typeface="Century Gothic" panose="020B0502020202020204" pitchFamily="34" charset="0"/>
              </a:rPr>
              <a:t>Meet thresholds of the law, market participants and compete in a defined market</a:t>
            </a:r>
          </a:p>
          <a:p>
            <a:pPr lvl="1" algn="just"/>
            <a:r>
              <a:rPr lang="en-GB" sz="2000" b="1" dirty="0">
                <a:latin typeface="Century Gothic" panose="020B0502020202020204" pitchFamily="34" charset="0"/>
              </a:rPr>
              <a:t>GABCON</a:t>
            </a:r>
            <a:r>
              <a:rPr lang="en-GB" sz="2000" dirty="0">
                <a:latin typeface="Century Gothic" panose="020B0502020202020204" pitchFamily="34" charset="0"/>
              </a:rPr>
              <a:t> (Gaborone Container Terminal) a Joint Venture between Botswana Railways and Transnet t/a Spoornet engaged in unilateral conduct, foreclose Truck &amp; Haulier Companies at downstream market</a:t>
            </a:r>
          </a:p>
          <a:p>
            <a:pPr lvl="1" algn="just"/>
            <a:r>
              <a:rPr lang="en-GB" sz="2000" b="1" dirty="0">
                <a:latin typeface="Century Gothic" panose="020B0502020202020204" pitchFamily="34" charset="0"/>
              </a:rPr>
              <a:t>BCL and Norilsk nickel merger </a:t>
            </a:r>
            <a:r>
              <a:rPr lang="en-GB" sz="2000" dirty="0">
                <a:latin typeface="Century Gothic" panose="020B0502020202020204" pitchFamily="34" charset="0"/>
              </a:rPr>
              <a:t>in the mining of Cooper and Nickel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Agency intervened to control the merger and to redress the conduct of SOE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Jurisdiction conferred as SOE’s met thresholds as defined in Act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Prosecution to full extent of the law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02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Century Gothic" panose="020B0502020202020204" pitchFamily="34" charset="0"/>
              </a:rPr>
              <a:t>Case Studies Cont’d</a:t>
            </a:r>
            <a:endParaRPr lang="en-GB" sz="40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60365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GB" sz="4400" dirty="0">
                <a:latin typeface="Century Gothic" panose="020B0502020202020204" pitchFamily="34" charset="0"/>
              </a:rPr>
              <a:t> </a:t>
            </a:r>
            <a:r>
              <a:rPr lang="en-GB" sz="7200" b="1" dirty="0" smtClean="0">
                <a:latin typeface="Century Gothic" panose="020B0502020202020204" pitchFamily="34" charset="0"/>
              </a:rPr>
              <a:t>Botswana Power Corporation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Formation </a:t>
            </a:r>
            <a:r>
              <a:rPr lang="en-GB" sz="7200" dirty="0">
                <a:latin typeface="Century Gothic" panose="020B0502020202020204" pitchFamily="34" charset="0"/>
              </a:rPr>
              <a:t>of </a:t>
            </a:r>
            <a:r>
              <a:rPr lang="en-GB" sz="7200" dirty="0" smtClean="0">
                <a:latin typeface="Century Gothic" panose="020B0502020202020204" pitchFamily="34" charset="0"/>
              </a:rPr>
              <a:t>Tender for </a:t>
            </a:r>
            <a:r>
              <a:rPr lang="en-GB" sz="7200" b="1" dirty="0" smtClean="0">
                <a:latin typeface="Century Gothic" panose="020B0502020202020204" pitchFamily="34" charset="0"/>
              </a:rPr>
              <a:t>Electrical </a:t>
            </a:r>
            <a:r>
              <a:rPr lang="en-GB" sz="7200" b="1" dirty="0">
                <a:latin typeface="Century Gothic" panose="020B0502020202020204" pitchFamily="34" charset="0"/>
              </a:rPr>
              <a:t>Works and Consulting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skewed towards one company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BPC not market participant BUT decision it made played a big role in influencing competition in relevant market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Analytically and with reference to the law, challenge to place the conduct within confines of the enabling legislation for purposes of prosecution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Engaged </a:t>
            </a:r>
            <a:r>
              <a:rPr lang="en-GB" sz="7200" b="1" dirty="0" smtClean="0">
                <a:latin typeface="Century Gothic" panose="020B0502020202020204" pitchFamily="34" charset="0"/>
              </a:rPr>
              <a:t>BPC</a:t>
            </a:r>
            <a:r>
              <a:rPr lang="en-GB" sz="7200" dirty="0" smtClean="0">
                <a:latin typeface="Century Gothic" panose="020B0502020202020204" pitchFamily="34" charset="0"/>
              </a:rPr>
              <a:t> on the overall holistic approach of removing this barrier</a:t>
            </a:r>
          </a:p>
          <a:p>
            <a:pPr lvl="1" algn="just"/>
            <a:r>
              <a:rPr lang="en-GB" sz="7200" dirty="0" smtClean="0">
                <a:latin typeface="Century Gothic" panose="020B0502020202020204" pitchFamily="34" charset="0"/>
              </a:rPr>
              <a:t>BPC changed its strategy and reformulated its Tender</a:t>
            </a:r>
          </a:p>
          <a:p>
            <a:pPr marL="457200" lvl="1" indent="0" algn="just">
              <a:buNone/>
            </a:pPr>
            <a:endParaRPr lang="en-GB" sz="5500" dirty="0" smtClean="0">
              <a:latin typeface="Century Gothic" panose="020B0502020202020204" pitchFamily="34" charset="0"/>
            </a:endParaRPr>
          </a:p>
          <a:p>
            <a:pPr lvl="0" algn="just"/>
            <a:r>
              <a:rPr lang="en-GB" sz="7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Botswana Meat Commission</a:t>
            </a:r>
          </a:p>
          <a:p>
            <a:pPr lvl="1" algn="just"/>
            <a:r>
              <a:rPr lang="en-GB" sz="7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Decision to sell its by product </a:t>
            </a:r>
            <a:r>
              <a:rPr lang="en-GB" sz="7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Tallow</a:t>
            </a:r>
            <a:r>
              <a:rPr lang="en-GB" sz="7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exclusively to one company</a:t>
            </a:r>
          </a:p>
          <a:p>
            <a:pPr lvl="1" algn="just"/>
            <a:r>
              <a:rPr lang="en-GB" sz="7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Marginalised some players out of the market</a:t>
            </a:r>
          </a:p>
          <a:p>
            <a:pPr lvl="1" algn="just"/>
            <a:r>
              <a:rPr lang="en-GB" sz="7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Raw material used in manufacturing soap</a:t>
            </a:r>
          </a:p>
          <a:p>
            <a:pPr lvl="1" algn="just"/>
            <a:r>
              <a:rPr lang="en-GB" sz="7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Engaging the SOE instead of prosecuting to full extent of law </a:t>
            </a:r>
          </a:p>
          <a:p>
            <a:pPr lvl="1" algn="just"/>
            <a:endParaRPr lang="en-GB" sz="16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1" algn="just"/>
            <a:endParaRPr lang="en-GB" sz="16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457200" lvl="1" indent="0" algn="just">
              <a:buNone/>
            </a:pPr>
            <a:r>
              <a:rPr lang="en-GB" sz="1600" dirty="0" smtClean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5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Conclusions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The role of Government in markets has an impact on the function of competition.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The role could hinder or promote market competition.  </a:t>
            </a:r>
          </a:p>
          <a:p>
            <a:pPr algn="just"/>
            <a:r>
              <a:rPr lang="en-GB" sz="2800" dirty="0">
                <a:latin typeface="Century Gothic" panose="020B0502020202020204" pitchFamily="34" charset="0"/>
              </a:rPr>
              <a:t>Re - evaluation of the exceptions</a:t>
            </a:r>
          </a:p>
          <a:p>
            <a:pPr algn="just"/>
            <a:r>
              <a:rPr lang="en-GB" sz="2800" dirty="0">
                <a:latin typeface="Century Gothic" panose="020B0502020202020204" pitchFamily="34" charset="0"/>
              </a:rPr>
              <a:t>Lifting the express and total immunity availed to Statutory </a:t>
            </a:r>
            <a:r>
              <a:rPr lang="en-GB" sz="2800" dirty="0" smtClean="0">
                <a:latin typeface="Century Gothic" panose="020B0502020202020204" pitchFamily="34" charset="0"/>
              </a:rPr>
              <a:t>Monopolies.</a:t>
            </a:r>
            <a:endParaRPr lang="en-GB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n-ZA" dirty="0" smtClean="0">
                <a:latin typeface="Century Gothic" panose="020B0502020202020204" pitchFamily="34" charset="0"/>
              </a:rPr>
              <a:t>Competition Law does not override Government’s priorities</a:t>
            </a:r>
            <a:r>
              <a:rPr lang="en-ZA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973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55576" y="1772816"/>
            <a:ext cx="7704856" cy="388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GB" sz="1600" dirty="0" smtClean="0"/>
          </a:p>
          <a:p>
            <a:pPr algn="ctr"/>
            <a:r>
              <a:rPr lang="en-GB" sz="3600" b="1" dirty="0" smtClean="0"/>
              <a:t>Thank you for your audience</a:t>
            </a:r>
          </a:p>
          <a:p>
            <a:pPr algn="ctr">
              <a:lnSpc>
                <a:spcPct val="120000"/>
              </a:lnSpc>
              <a:buNone/>
            </a:pP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algn="ctr">
              <a:lnSpc>
                <a:spcPct val="120000"/>
              </a:lnSpc>
              <a:buNone/>
            </a:pPr>
            <a:r>
              <a:rPr lang="en-GB" dirty="0" smtClean="0"/>
              <a:t>Plot </a:t>
            </a:r>
            <a:r>
              <a:rPr lang="en-GB" dirty="0"/>
              <a:t>28, </a:t>
            </a:r>
            <a:r>
              <a:rPr lang="en-GB" dirty="0" err="1"/>
              <a:t>Matsitama</a:t>
            </a:r>
            <a:r>
              <a:rPr lang="en-GB" dirty="0"/>
              <a:t> Road, Main </a:t>
            </a:r>
            <a:r>
              <a:rPr lang="en-GB" dirty="0" smtClean="0"/>
              <a:t>mall</a:t>
            </a:r>
            <a:endParaRPr lang="en-GB" dirty="0"/>
          </a:p>
          <a:p>
            <a:pPr algn="ctr"/>
            <a:r>
              <a:rPr lang="en-GB" dirty="0" smtClean="0"/>
              <a:t>Tel</a:t>
            </a:r>
            <a:r>
              <a:rPr lang="en-GB" i="1" dirty="0" smtClean="0"/>
              <a:t>:</a:t>
            </a:r>
            <a:r>
              <a:rPr lang="en-GB" dirty="0" smtClean="0"/>
              <a:t>+</a:t>
            </a:r>
            <a:r>
              <a:rPr lang="en-GB" dirty="0"/>
              <a:t>267 393 4278</a:t>
            </a:r>
            <a:endParaRPr lang="en-ZA" dirty="0"/>
          </a:p>
          <a:p>
            <a:pPr algn="ctr"/>
            <a:r>
              <a:rPr lang="en-GB" dirty="0"/>
              <a:t>Fax</a:t>
            </a:r>
            <a:r>
              <a:rPr lang="en-GB" dirty="0" smtClean="0"/>
              <a:t>:+</a:t>
            </a:r>
            <a:r>
              <a:rPr lang="en-GB" dirty="0"/>
              <a:t>267 312 </a:t>
            </a:r>
            <a:r>
              <a:rPr lang="en-GB" dirty="0" smtClean="0"/>
              <a:t>1013</a:t>
            </a:r>
          </a:p>
          <a:p>
            <a:pPr algn="ctr"/>
            <a:r>
              <a:rPr lang="en-GB" dirty="0"/>
              <a:t>Email: </a:t>
            </a:r>
            <a:r>
              <a:rPr lang="en-GB" dirty="0" smtClean="0"/>
              <a:t>gideon.nkala@competitionauthority.co.bw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Website:	</a:t>
            </a:r>
            <a:r>
              <a:rPr lang="en-GB" u="sng" dirty="0">
                <a:hlinkClick r:id="rId2"/>
              </a:rPr>
              <a:t>www.competitionauthority.co.bw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smtClean="0"/>
              <a:t>Facebook: Competition </a:t>
            </a:r>
            <a:r>
              <a:rPr lang="en-GB" dirty="0"/>
              <a:t>Authority Botswana</a:t>
            </a:r>
            <a:br>
              <a:rPr lang="en-GB" dirty="0"/>
            </a:br>
            <a:r>
              <a:rPr lang="en-GB" dirty="0"/>
              <a:t>Twitter</a:t>
            </a:r>
            <a:r>
              <a:rPr lang="en-GB" dirty="0" smtClean="0"/>
              <a:t>:@</a:t>
            </a:r>
            <a:r>
              <a:rPr lang="en-GB" dirty="0" err="1"/>
              <a:t>CompetitionBots</a:t>
            </a:r>
            <a:endParaRPr lang="en-ZA" dirty="0"/>
          </a:p>
          <a:p>
            <a:pPr>
              <a:lnSpc>
                <a:spcPct val="120000"/>
              </a:lnSpc>
              <a:buNone/>
            </a:pPr>
            <a:endParaRPr lang="en-GB" sz="1600" dirty="0" smtClean="0"/>
          </a:p>
          <a:p>
            <a:pPr algn="ctr" eaLnBrk="1" hangingPunct="1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60648"/>
            <a:ext cx="5572164" cy="172819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1" y="5851970"/>
            <a:ext cx="1728192" cy="82226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39552" y="5661248"/>
            <a:ext cx="8136904" cy="0"/>
          </a:xfrm>
          <a:prstGeom prst="line">
            <a:avLst/>
          </a:prstGeom>
          <a:ln w="57150">
            <a:solidFill>
              <a:srgbClr val="2BA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b="1" dirty="0" smtClean="0"/>
              <a:t>Q &amp; A</a:t>
            </a:r>
            <a:endParaRPr lang="en-GB" sz="4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339181"/>
            <a:ext cx="3048000" cy="304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r>
              <a:rPr lang="en-ZA" b="1" dirty="0" smtClean="0"/>
              <a:t>Presentation Outline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82141288"/>
              </p:ext>
            </p:extLst>
          </p:nvPr>
        </p:nvGraphicFramePr>
        <p:xfrm>
          <a:off x="1043608" y="1988840"/>
          <a:ext cx="7143800" cy="365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1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What is a state owned enterprise?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 </a:t>
            </a:r>
            <a:r>
              <a:rPr lang="en-ZA" dirty="0" smtClean="0"/>
              <a:t>”Any enterprise with state ownership, a distinct legal form (separate from public administration) and having sales and revenue.’’ World Bank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b="1" dirty="0" smtClean="0">
                <a:latin typeface="Century Gothic" panose="020B0502020202020204" pitchFamily="34" charset="0"/>
              </a:rPr>
              <a:t>‘’</a:t>
            </a:r>
            <a:r>
              <a:rPr lang="en-GB" dirty="0" smtClean="0">
                <a:latin typeface="Century Gothic" panose="020B0502020202020204" pitchFamily="34" charset="0"/>
              </a:rPr>
              <a:t>These are companies or entities that are owned by government</a:t>
            </a:r>
            <a:r>
              <a:rPr lang="en-GB" b="1" dirty="0" smtClean="0">
                <a:latin typeface="Century Gothic" panose="020B0502020202020204" pitchFamily="34" charset="0"/>
              </a:rPr>
              <a:t>’’.</a:t>
            </a:r>
            <a:endParaRPr lang="en-GB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4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Century Gothic" panose="020B0502020202020204" pitchFamily="34" charset="0"/>
              </a:rPr>
              <a:t> </a:t>
            </a:r>
            <a:endParaRPr lang="en-GB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Brand Botswan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33757"/>
            <a:ext cx="1152525" cy="504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74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48209141"/>
              </p:ext>
            </p:extLst>
          </p:nvPr>
        </p:nvGraphicFramePr>
        <p:xfrm>
          <a:off x="785786" y="500042"/>
          <a:ext cx="764386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Rationale for SOE’s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Century Gothic" panose="020B0502020202020204" pitchFamily="34" charset="0"/>
              </a:rPr>
              <a:t>Key public policy reasons: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Ensuring security of supply.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Ensuring Universal access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Providing basic services to a wider population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Avoiding costs of duplicating expensive distribution network (sunk costs) </a:t>
            </a:r>
            <a:r>
              <a:rPr lang="en-ZA" dirty="0" err="1" smtClean="0">
                <a:latin typeface="Century Gothic" panose="020B0502020202020204" pitchFamily="34" charset="0"/>
              </a:rPr>
              <a:t>e.g</a:t>
            </a:r>
            <a:r>
              <a:rPr lang="en-ZA" dirty="0" smtClean="0">
                <a:latin typeface="Century Gothic" panose="020B0502020202020204" pitchFamily="34" charset="0"/>
              </a:rPr>
              <a:t> water, railway etc.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0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Broad Competition Policy Objectives in Botswana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Century Gothic" panose="020B0502020202020204" pitchFamily="34" charset="0"/>
              </a:rPr>
              <a:t>Enhance Economic Efficiency.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Promote Consumer Welfare and to Support Economic Growth and Diversification.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Prevent and Redress Anti-Competitive Practices in Botswana Economy and remove unnecessary Constraints in the Market.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Competition Policy Thrusts in other Jurisdictions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Maintain and Encourage Competition: </a:t>
            </a:r>
            <a:r>
              <a:rPr lang="en-ZA" b="1" dirty="0" smtClean="0">
                <a:latin typeface="Century Gothic" panose="020B0502020202020204" pitchFamily="34" charset="0"/>
              </a:rPr>
              <a:t>Canada and New Zealand</a:t>
            </a:r>
            <a:r>
              <a:rPr lang="en-ZA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Public Interest: </a:t>
            </a:r>
            <a:r>
              <a:rPr lang="en-ZA" b="1" dirty="0" smtClean="0">
                <a:latin typeface="Century Gothic" panose="020B0502020202020204" pitchFamily="34" charset="0"/>
              </a:rPr>
              <a:t>United Kingdom</a:t>
            </a:r>
            <a:r>
              <a:rPr lang="en-ZA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Consumer Welfare and Economic Efficiency: </a:t>
            </a:r>
            <a:r>
              <a:rPr lang="en-ZA" b="1" dirty="0" smtClean="0">
                <a:latin typeface="Century Gothic" panose="020B0502020202020204" pitchFamily="34" charset="0"/>
              </a:rPr>
              <a:t>United States</a:t>
            </a:r>
            <a:r>
              <a:rPr lang="en-ZA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Market Integration and Prevention of Dominance: </a:t>
            </a:r>
            <a:r>
              <a:rPr lang="en-ZA" b="1" dirty="0" smtClean="0">
                <a:latin typeface="Century Gothic" panose="020B0502020202020204" pitchFamily="34" charset="0"/>
              </a:rPr>
              <a:t>European Union</a:t>
            </a:r>
            <a:r>
              <a:rPr lang="en-ZA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latin typeface="Century Gothic" panose="020B0502020202020204" pitchFamily="34" charset="0"/>
              </a:rPr>
              <a:t>Economic Efficiency: </a:t>
            </a:r>
            <a:r>
              <a:rPr lang="en-ZA" b="1" dirty="0" smtClean="0">
                <a:latin typeface="Century Gothic" panose="020B0502020202020204" pitchFamily="34" charset="0"/>
              </a:rPr>
              <a:t>Most Developing Economies. </a:t>
            </a:r>
            <a:endParaRPr lang="en-ZA" b="1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95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>
                <a:latin typeface="Century Gothic" panose="020B0502020202020204" pitchFamily="34" charset="0"/>
              </a:rPr>
              <a:t>Benefits of Competition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739772"/>
              </p:ext>
            </p:extLst>
          </p:nvPr>
        </p:nvGraphicFramePr>
        <p:xfrm>
          <a:off x="971601" y="1417638"/>
          <a:ext cx="7416823" cy="4675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37F4-98B5-4204-B34E-53D652849B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2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53A72-D1A2-274E-B0C9-F2327B23E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B853A72-D1A2-274E-B0C9-F2327B23E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14E65E-133C-3B45-8CF0-D73246985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914E65E-133C-3B45-8CF0-D732469853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E635BF-0677-0344-81E5-7127DD540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EDE635BF-0677-0344-81E5-7127DD540E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0E7602-B793-A945-BBC0-7DE68F8B6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420E7602-B793-A945-BBC0-7DE68F8B6B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B11CF5-A174-684A-83B9-ED254A485A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BAB11CF5-A174-684A-83B9-ED254A485A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latin typeface="Century Gothic" panose="020B0502020202020204" pitchFamily="34" charset="0"/>
              </a:rPr>
              <a:t>Can Competition Law and SOE’s Co-exist?</a:t>
            </a:r>
            <a:endParaRPr lang="en-ZA" b="1" dirty="0"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>
                <a:latin typeface="Century Gothic" panose="020B0502020202020204" pitchFamily="34" charset="0"/>
              </a:rPr>
              <a:t>Competition Law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A" dirty="0">
                <a:latin typeface="Century Gothic" panose="020B0502020202020204" pitchFamily="34" charset="0"/>
              </a:rPr>
              <a:t>The primary function of competition law </a:t>
            </a:r>
            <a:r>
              <a:rPr lang="en-ZA" dirty="0" smtClean="0">
                <a:latin typeface="Century Gothic" panose="020B0502020202020204" pitchFamily="34" charset="0"/>
              </a:rPr>
              <a:t>is to prevent restrictive </a:t>
            </a:r>
            <a:r>
              <a:rPr lang="en-ZA" dirty="0">
                <a:latin typeface="Century Gothic" panose="020B0502020202020204" pitchFamily="34" charset="0"/>
              </a:rPr>
              <a:t>business </a:t>
            </a:r>
            <a:r>
              <a:rPr lang="en-ZA" dirty="0" smtClean="0">
                <a:latin typeface="Century Gothic" panose="020B0502020202020204" pitchFamily="34" charset="0"/>
              </a:rPr>
              <a:t>practices (mainly private).</a:t>
            </a:r>
          </a:p>
          <a:p>
            <a:r>
              <a:rPr lang="en-ZA" dirty="0">
                <a:latin typeface="Century Gothic" panose="020B0502020202020204" pitchFamily="34" charset="0"/>
              </a:rPr>
              <a:t>To prevent public policies that impede </a:t>
            </a:r>
            <a:r>
              <a:rPr lang="en-ZA" dirty="0" smtClean="0">
                <a:latin typeface="Century Gothic" panose="020B0502020202020204" pitchFamily="34" charset="0"/>
              </a:rPr>
              <a:t>competition.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To ensure fairness and predictability in the market.</a:t>
            </a:r>
          </a:p>
          <a:p>
            <a:endParaRPr lang="en-ZA" dirty="0"/>
          </a:p>
          <a:p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Statutory Monopolies(SOE)</a:t>
            </a:r>
            <a:endParaRPr lang="en-ZA" dirty="0">
              <a:latin typeface="Century Gothic" panose="020B0502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>
                <a:latin typeface="Century Gothic" panose="020B0502020202020204" pitchFamily="34" charset="0"/>
              </a:rPr>
              <a:t>Confer exemptions from competition law’s reach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The exemptions might result in inefficiency, inability to innovate and lack of choice.</a:t>
            </a:r>
          </a:p>
          <a:p>
            <a:r>
              <a:rPr lang="en-ZA" dirty="0" smtClean="0">
                <a:latin typeface="Century Gothic" panose="020B0502020202020204" pitchFamily="34" charset="0"/>
              </a:rPr>
              <a:t>SOEs are generally immune from competition law while private firms fall under scrutiny of Competition Law.</a:t>
            </a:r>
          </a:p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28389"/>
      </p:ext>
    </p:extLst>
  </p:cSld>
  <p:clrMapOvr>
    <a:masterClrMapping/>
  </p:clrMapOvr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9229</TotalTime>
  <Words>818</Words>
  <Application>Microsoft Office PowerPoint</Application>
  <PresentationFormat>On-screen Show (4:3)</PresentationFormat>
  <Paragraphs>126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CompetitionAuthority</vt:lpstr>
      <vt:lpstr>1_CompetitionAuthority</vt:lpstr>
      <vt:lpstr>STATE OWNED ENTERPRISES: ARE THEY GOOD OR BAD FOR COMPETITION? A presentation made at the National Competition Symposium By  Gideon Gobusamang Nkala 10th April 2019 </vt:lpstr>
      <vt:lpstr>Presentation Outline</vt:lpstr>
      <vt:lpstr>What is a state owned enterprise?</vt:lpstr>
      <vt:lpstr>PowerPoint Presentation</vt:lpstr>
      <vt:lpstr>Rationale for SOE’s</vt:lpstr>
      <vt:lpstr>Broad Competition Policy Objectives in Botswana</vt:lpstr>
      <vt:lpstr>Competition Policy Thrusts in other Jurisdictions</vt:lpstr>
      <vt:lpstr>Benefits of Competition</vt:lpstr>
      <vt:lpstr>Can Competition Law and SOE’s Co-exist?</vt:lpstr>
      <vt:lpstr>Competition Law and State Monopolies in Botswana</vt:lpstr>
      <vt:lpstr>Examples of SOE’s in Botswana</vt:lpstr>
      <vt:lpstr>General Complaints about SOE’s in Botswana</vt:lpstr>
      <vt:lpstr>Are SOE’s Inherently Anti-Competitive?</vt:lpstr>
      <vt:lpstr>How has the CA Intervened in SOE’s Cases </vt:lpstr>
      <vt:lpstr>Case Studies Cont’d</vt:lpstr>
      <vt:lpstr>Conclusions</vt:lpstr>
      <vt:lpstr>PowerPoint Presentation</vt:lpstr>
      <vt:lpstr>Q &amp; 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Gladys Ramadi</cp:lastModifiedBy>
  <cp:revision>314</cp:revision>
  <cp:lastPrinted>2018-11-25T08:31:01Z</cp:lastPrinted>
  <dcterms:created xsi:type="dcterms:W3CDTF">2012-03-14T07:05:22Z</dcterms:created>
  <dcterms:modified xsi:type="dcterms:W3CDTF">2019-04-10T13:44:25Z</dcterms:modified>
</cp:coreProperties>
</file>