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80" r:id="rId3"/>
    <p:sldId id="259" r:id="rId4"/>
    <p:sldId id="278" r:id="rId5"/>
    <p:sldId id="260" r:id="rId6"/>
    <p:sldId id="261" r:id="rId7"/>
    <p:sldId id="262" r:id="rId8"/>
    <p:sldId id="263" r:id="rId9"/>
    <p:sldId id="264" r:id="rId10"/>
    <p:sldId id="265" r:id="rId11"/>
    <p:sldId id="281" r:id="rId12"/>
    <p:sldId id="268" r:id="rId13"/>
    <p:sldId id="282" r:id="rId14"/>
    <p:sldId id="270" r:id="rId15"/>
    <p:sldId id="271" r:id="rId16"/>
    <p:sldId id="283" r:id="rId17"/>
    <p:sldId id="292" r:id="rId18"/>
    <p:sldId id="285" r:id="rId19"/>
    <p:sldId id="286" r:id="rId20"/>
    <p:sldId id="287" r:id="rId21"/>
    <p:sldId id="288" r:id="rId22"/>
    <p:sldId id="274" r:id="rId23"/>
    <p:sldId id="275" r:id="rId24"/>
    <p:sldId id="258" r:id="rId25"/>
  </p:sldIdLst>
  <p:sldSz cx="9144000" cy="6858000" type="screen4x3"/>
  <p:notesSz cx="701675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eningSlide" id="{BD64FABA-015B-47E4-948B-4204DE8DE813}">
          <p14:sldIdLst>
            <p14:sldId id="256"/>
          </p14:sldIdLst>
        </p14:section>
        <p14:section name="BodySlides" id="{49A2F6FE-32FD-44E8-8AD0-35C5D28A0072}">
          <p14:sldIdLst>
            <p14:sldId id="280"/>
            <p14:sldId id="259"/>
            <p14:sldId id="278"/>
            <p14:sldId id="260"/>
            <p14:sldId id="261"/>
            <p14:sldId id="262"/>
            <p14:sldId id="263"/>
            <p14:sldId id="264"/>
            <p14:sldId id="265"/>
            <p14:sldId id="281"/>
            <p14:sldId id="268"/>
            <p14:sldId id="282"/>
            <p14:sldId id="270"/>
            <p14:sldId id="271"/>
            <p14:sldId id="283"/>
            <p14:sldId id="292"/>
            <p14:sldId id="285"/>
            <p14:sldId id="286"/>
            <p14:sldId id="287"/>
            <p14:sldId id="288"/>
            <p14:sldId id="274"/>
            <p14:sldId id="275"/>
          </p14:sldIdLst>
        </p14:section>
        <p14:section name="LastSlide" id="{AF7123CF-451F-4A82-9924-D39A1A2F3A5B}">
          <p14:sldIdLst>
            <p14:sldId id="25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7E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392" y="-576"/>
      </p:cViewPr>
      <p:guideLst>
        <p:guide orient="horz" pos="2160"/>
        <p:guide pos="2880"/>
      </p:guideLst>
    </p:cSldViewPr>
  </p:slideViewPr>
  <p:notesTextViewPr>
    <p:cViewPr>
      <p:scale>
        <a:sx n="1" d="1"/>
        <a:sy n="1" d="1"/>
      </p:scale>
      <p:origin x="0" y="0"/>
    </p:cViewPr>
  </p:notesTextViewPr>
  <p:notesViewPr>
    <p:cSldViewPr>
      <p:cViewPr varScale="1">
        <p:scale>
          <a:sx n="70" d="100"/>
          <a:sy n="70" d="100"/>
        </p:scale>
        <p:origin x="-2814" y="-90"/>
      </p:cViewPr>
      <p:guideLst>
        <p:guide orient="horz" pos="2932"/>
        <p:guide pos="221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Chart%20in%20Microsoft%20Office%20PowerPoint"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200"/>
            </a:pPr>
            <a:r>
              <a:rPr lang="en-US" sz="2000" dirty="0"/>
              <a:t>Market shares</a:t>
            </a:r>
          </a:p>
        </c:rich>
      </c:tx>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'[Chart in Microsoft Office PowerPoint]Sheet1'!$B$1</c:f>
              <c:strCache>
                <c:ptCount val="1"/>
                <c:pt idx="0">
                  <c:v>Market shares</c:v>
                </c:pt>
              </c:strCache>
            </c:strRef>
          </c:tx>
          <c:explosion val="25"/>
          <c:dLbls>
            <c:dLbl>
              <c:idx val="0"/>
              <c:tx>
                <c:rich>
                  <a:bodyPr/>
                  <a:lstStyle/>
                  <a:p>
                    <a:r>
                      <a:rPr lang="en-US"/>
                      <a:t>Firm A
</a:t>
                    </a:r>
                    <a:r>
                      <a:rPr lang="en-US" smtClean="0"/>
                      <a:t>30%</a:t>
                    </a:r>
                    <a:endParaRPr lang="en-US"/>
                  </a:p>
                </c:rich>
              </c:tx>
              <c:showLegendKey val="0"/>
              <c:showVal val="0"/>
              <c:showCatName val="1"/>
              <c:showSerName val="0"/>
              <c:showPercent val="1"/>
              <c:showBubbleSize val="0"/>
            </c:dLbl>
            <c:dLbl>
              <c:idx val="1"/>
              <c:tx>
                <c:rich>
                  <a:bodyPr/>
                  <a:lstStyle/>
                  <a:p>
                    <a:r>
                      <a:rPr lang="en-US"/>
                      <a:t>Firm B
</a:t>
                    </a:r>
                    <a:r>
                      <a:rPr lang="en-US" smtClean="0"/>
                      <a:t>12%</a:t>
                    </a:r>
                    <a:endParaRPr lang="en-US"/>
                  </a:p>
                </c:rich>
              </c:tx>
              <c:showLegendKey val="0"/>
              <c:showVal val="0"/>
              <c:showCatName val="1"/>
              <c:showSerName val="0"/>
              <c:showPercent val="1"/>
              <c:showBubbleSize val="0"/>
            </c:dLbl>
            <c:dLbl>
              <c:idx val="2"/>
              <c:tx>
                <c:rich>
                  <a:bodyPr/>
                  <a:lstStyle/>
                  <a:p>
                    <a:r>
                      <a:rPr lang="en-US"/>
                      <a:t>Firm C
</a:t>
                    </a:r>
                    <a:r>
                      <a:rPr lang="en-US" smtClean="0"/>
                      <a:t>13%</a:t>
                    </a:r>
                    <a:endParaRPr lang="en-US"/>
                  </a:p>
                </c:rich>
              </c:tx>
              <c:showLegendKey val="0"/>
              <c:showVal val="0"/>
              <c:showCatName val="1"/>
              <c:showSerName val="0"/>
              <c:showPercent val="1"/>
              <c:showBubbleSize val="0"/>
            </c:dLbl>
            <c:dLbl>
              <c:idx val="4"/>
              <c:layout>
                <c:manualLayout>
                  <c:x val="0.1245"/>
                  <c:y val="1.413413697406327E-2"/>
                </c:manualLayout>
              </c:layout>
              <c:tx>
                <c:rich>
                  <a:bodyPr/>
                  <a:lstStyle/>
                  <a:p>
                    <a:r>
                      <a:rPr lang="en-US" dirty="0"/>
                      <a:t>Firm E
</a:t>
                    </a:r>
                    <a:r>
                      <a:rPr lang="en-US" dirty="0" smtClean="0"/>
                      <a:t>10%</a:t>
                    </a:r>
                    <a:endParaRPr lang="en-US" dirty="0"/>
                  </a:p>
                </c:rich>
              </c:tx>
              <c:showLegendKey val="0"/>
              <c:showVal val="0"/>
              <c:showCatName val="1"/>
              <c:showSerName val="0"/>
              <c:showPercent val="1"/>
              <c:showBubbleSize val="0"/>
            </c:dLbl>
            <c:txPr>
              <a:bodyPr/>
              <a:lstStyle/>
              <a:p>
                <a:pPr>
                  <a:defRPr sz="2300"/>
                </a:pPr>
                <a:endParaRPr lang="en-US"/>
              </a:p>
            </c:txPr>
            <c:showLegendKey val="0"/>
            <c:showVal val="0"/>
            <c:showCatName val="1"/>
            <c:showSerName val="0"/>
            <c:showPercent val="1"/>
            <c:showBubbleSize val="0"/>
            <c:showLeaderLines val="1"/>
          </c:dLbls>
          <c:cat>
            <c:strRef>
              <c:f>'[Chart in Microsoft Office PowerPoint]Sheet1'!$A$2:$A$7</c:f>
              <c:strCache>
                <c:ptCount val="6"/>
                <c:pt idx="0">
                  <c:v>Firm A</c:v>
                </c:pt>
                <c:pt idx="1">
                  <c:v>Firm B</c:v>
                </c:pt>
                <c:pt idx="2">
                  <c:v>Firm C</c:v>
                </c:pt>
                <c:pt idx="3">
                  <c:v>Firm D</c:v>
                </c:pt>
                <c:pt idx="4">
                  <c:v>Firm E</c:v>
                </c:pt>
                <c:pt idx="5">
                  <c:v>Firm F</c:v>
                </c:pt>
              </c:strCache>
            </c:strRef>
          </c:cat>
          <c:val>
            <c:numRef>
              <c:f>'[Chart in Microsoft Office PowerPoint]Sheet1'!$B$2:$B$7</c:f>
              <c:numCache>
                <c:formatCode>General</c:formatCode>
                <c:ptCount val="6"/>
                <c:pt idx="0">
                  <c:v>25</c:v>
                </c:pt>
                <c:pt idx="1">
                  <c:v>15</c:v>
                </c:pt>
                <c:pt idx="2">
                  <c:v>10</c:v>
                </c:pt>
                <c:pt idx="3">
                  <c:v>20</c:v>
                </c:pt>
                <c:pt idx="4">
                  <c:v>15</c:v>
                </c:pt>
                <c:pt idx="5">
                  <c:v>15</c:v>
                </c:pt>
              </c:numCache>
            </c:numRef>
          </c:val>
        </c:ser>
        <c:dLbls>
          <c:showLegendKey val="0"/>
          <c:showVal val="0"/>
          <c:showCatName val="1"/>
          <c:showSerName val="0"/>
          <c:showPercent val="1"/>
          <c:showBubbleSize val="0"/>
          <c:showLeaderLines val="1"/>
        </c:dLbls>
      </c:pie3DChart>
    </c:plotArea>
    <c:legend>
      <c:legendPos val="r"/>
      <c:overlay val="0"/>
      <c:txPr>
        <a:bodyPr/>
        <a:lstStyle/>
        <a:p>
          <a:pPr>
            <a:defRPr sz="2000"/>
          </a:pPr>
          <a:endParaRPr lang="en-US"/>
        </a:p>
      </c:txPr>
    </c:legend>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0A5561-9161-452E-9E5F-126ED34D2C76}" type="doc">
      <dgm:prSet loTypeId="urn:microsoft.com/office/officeart/2005/8/layout/process1" loCatId="process" qsTypeId="urn:microsoft.com/office/officeart/2005/8/quickstyle/simple1" qsCatId="simple" csTypeId="urn:microsoft.com/office/officeart/2005/8/colors/accent2_3" csCatId="accent2" phldr="1"/>
      <dgm:spPr/>
    </dgm:pt>
    <dgm:pt modelId="{E8142551-5FBD-4060-8E37-40A24D807170}">
      <dgm:prSet phldrT="[Text]"/>
      <dgm:spPr/>
      <dgm:t>
        <a:bodyPr/>
        <a:lstStyle/>
        <a:p>
          <a:r>
            <a:rPr lang="en-US" dirty="0" smtClean="0"/>
            <a:t>Producer A(tomatoes)</a:t>
          </a:r>
          <a:endParaRPr lang="en-US" dirty="0"/>
        </a:p>
      </dgm:t>
    </dgm:pt>
    <dgm:pt modelId="{EDCFC1D1-3E9E-4ECA-8CB3-E52CB1565423}" type="parTrans" cxnId="{AF98B21E-E22A-4ED7-A87B-9D0D0BD25B46}">
      <dgm:prSet/>
      <dgm:spPr/>
      <dgm:t>
        <a:bodyPr/>
        <a:lstStyle/>
        <a:p>
          <a:endParaRPr lang="en-US"/>
        </a:p>
      </dgm:t>
    </dgm:pt>
    <dgm:pt modelId="{C67E566D-500F-4785-8BEB-3393FF6FB0BC}" type="sibTrans" cxnId="{AF98B21E-E22A-4ED7-A87B-9D0D0BD25B46}">
      <dgm:prSet/>
      <dgm:spPr/>
      <dgm:t>
        <a:bodyPr/>
        <a:lstStyle/>
        <a:p>
          <a:endParaRPr lang="en-US"/>
        </a:p>
      </dgm:t>
    </dgm:pt>
    <dgm:pt modelId="{FD77322B-DC1E-4ED1-887E-9CBF7423929D}">
      <dgm:prSet phldrT="[Text]"/>
      <dgm:spPr/>
      <dgm:t>
        <a:bodyPr/>
        <a:lstStyle/>
        <a:p>
          <a:r>
            <a:rPr lang="en-US" dirty="0" smtClean="0"/>
            <a:t>Producer B(tomatoes)</a:t>
          </a:r>
          <a:endParaRPr lang="en-US" dirty="0"/>
        </a:p>
      </dgm:t>
    </dgm:pt>
    <dgm:pt modelId="{7BA0F568-BCE2-45DA-8FA5-AED6E7B1C0A3}" type="parTrans" cxnId="{1A7E5BD3-96BA-429A-AB4B-9D4BDE66DA0E}">
      <dgm:prSet/>
      <dgm:spPr/>
      <dgm:t>
        <a:bodyPr/>
        <a:lstStyle/>
        <a:p>
          <a:endParaRPr lang="en-US"/>
        </a:p>
      </dgm:t>
    </dgm:pt>
    <dgm:pt modelId="{4B9E1A82-0C1B-4B5E-A0E0-0DE0EE7148DB}" type="sibTrans" cxnId="{1A7E5BD3-96BA-429A-AB4B-9D4BDE66DA0E}">
      <dgm:prSet/>
      <dgm:spPr/>
      <dgm:t>
        <a:bodyPr/>
        <a:lstStyle/>
        <a:p>
          <a:endParaRPr lang="en-US"/>
        </a:p>
      </dgm:t>
    </dgm:pt>
    <dgm:pt modelId="{0AAF4108-9559-41B9-AAC7-B6F8D75DAAFC}">
      <dgm:prSet phldrT="[Text]"/>
      <dgm:spPr/>
      <dgm:t>
        <a:bodyPr/>
        <a:lstStyle/>
        <a:p>
          <a:r>
            <a:rPr lang="en-US" dirty="0" smtClean="0"/>
            <a:t>Producer C(tomatoes)</a:t>
          </a:r>
          <a:endParaRPr lang="en-US" dirty="0"/>
        </a:p>
      </dgm:t>
    </dgm:pt>
    <dgm:pt modelId="{7D2738AF-058E-457A-9A3B-94B6B08F2457}" type="parTrans" cxnId="{BD17FD03-2E8F-4CD8-A7C5-45E149321CD6}">
      <dgm:prSet/>
      <dgm:spPr/>
      <dgm:t>
        <a:bodyPr/>
        <a:lstStyle/>
        <a:p>
          <a:endParaRPr lang="en-US"/>
        </a:p>
      </dgm:t>
    </dgm:pt>
    <dgm:pt modelId="{71B2CCB9-9D41-4036-A25B-852ADBBE7BB8}" type="sibTrans" cxnId="{BD17FD03-2E8F-4CD8-A7C5-45E149321CD6}">
      <dgm:prSet/>
      <dgm:spPr/>
      <dgm:t>
        <a:bodyPr/>
        <a:lstStyle/>
        <a:p>
          <a:endParaRPr lang="en-US"/>
        </a:p>
      </dgm:t>
    </dgm:pt>
    <dgm:pt modelId="{1F15741D-636B-4A44-84D2-849D2651E6AA}" type="pres">
      <dgm:prSet presAssocID="{CE0A5561-9161-452E-9E5F-126ED34D2C76}" presName="Name0" presStyleCnt="0">
        <dgm:presLayoutVars>
          <dgm:dir/>
          <dgm:resizeHandles val="exact"/>
        </dgm:presLayoutVars>
      </dgm:prSet>
      <dgm:spPr/>
    </dgm:pt>
    <dgm:pt modelId="{ADE44A32-9500-4C93-A91B-AEF81EE55CEB}" type="pres">
      <dgm:prSet presAssocID="{E8142551-5FBD-4060-8E37-40A24D807170}" presName="node" presStyleLbl="node1" presStyleIdx="0" presStyleCnt="3">
        <dgm:presLayoutVars>
          <dgm:bulletEnabled val="1"/>
        </dgm:presLayoutVars>
      </dgm:prSet>
      <dgm:spPr/>
      <dgm:t>
        <a:bodyPr/>
        <a:lstStyle/>
        <a:p>
          <a:endParaRPr lang="en-US"/>
        </a:p>
      </dgm:t>
    </dgm:pt>
    <dgm:pt modelId="{A809BB1A-7D8B-41BE-BA16-F4D203C852DD}" type="pres">
      <dgm:prSet presAssocID="{C67E566D-500F-4785-8BEB-3393FF6FB0BC}" presName="sibTrans" presStyleLbl="sibTrans2D1" presStyleIdx="0" presStyleCnt="2"/>
      <dgm:spPr/>
      <dgm:t>
        <a:bodyPr/>
        <a:lstStyle/>
        <a:p>
          <a:endParaRPr lang="en-US"/>
        </a:p>
      </dgm:t>
    </dgm:pt>
    <dgm:pt modelId="{50A3E9D0-A8E2-43B4-8C5E-22F2712F2861}" type="pres">
      <dgm:prSet presAssocID="{C67E566D-500F-4785-8BEB-3393FF6FB0BC}" presName="connectorText" presStyleLbl="sibTrans2D1" presStyleIdx="0" presStyleCnt="2"/>
      <dgm:spPr/>
      <dgm:t>
        <a:bodyPr/>
        <a:lstStyle/>
        <a:p>
          <a:endParaRPr lang="en-US"/>
        </a:p>
      </dgm:t>
    </dgm:pt>
    <dgm:pt modelId="{6BEE3940-28E8-4026-962D-163437375DA0}" type="pres">
      <dgm:prSet presAssocID="{FD77322B-DC1E-4ED1-887E-9CBF7423929D}" presName="node" presStyleLbl="node1" presStyleIdx="1" presStyleCnt="3" custLinFactNeighborX="9629">
        <dgm:presLayoutVars>
          <dgm:bulletEnabled val="1"/>
        </dgm:presLayoutVars>
      </dgm:prSet>
      <dgm:spPr/>
      <dgm:t>
        <a:bodyPr/>
        <a:lstStyle/>
        <a:p>
          <a:endParaRPr lang="en-US"/>
        </a:p>
      </dgm:t>
    </dgm:pt>
    <dgm:pt modelId="{5D5557E9-0186-4486-9991-388B0E12108E}" type="pres">
      <dgm:prSet presAssocID="{4B9E1A82-0C1B-4B5E-A0E0-0DE0EE7148DB}" presName="sibTrans" presStyleLbl="sibTrans2D1" presStyleIdx="1" presStyleCnt="2"/>
      <dgm:spPr/>
      <dgm:t>
        <a:bodyPr/>
        <a:lstStyle/>
        <a:p>
          <a:endParaRPr lang="en-US"/>
        </a:p>
      </dgm:t>
    </dgm:pt>
    <dgm:pt modelId="{2693E47C-1660-478F-9FC2-15BEF2DF2EB2}" type="pres">
      <dgm:prSet presAssocID="{4B9E1A82-0C1B-4B5E-A0E0-0DE0EE7148DB}" presName="connectorText" presStyleLbl="sibTrans2D1" presStyleIdx="1" presStyleCnt="2"/>
      <dgm:spPr/>
      <dgm:t>
        <a:bodyPr/>
        <a:lstStyle/>
        <a:p>
          <a:endParaRPr lang="en-US"/>
        </a:p>
      </dgm:t>
    </dgm:pt>
    <dgm:pt modelId="{BAB39A6F-8D24-41CB-87E9-D452A02154DC}" type="pres">
      <dgm:prSet presAssocID="{0AAF4108-9559-41B9-AAC7-B6F8D75DAAFC}" presName="node" presStyleLbl="node1" presStyleIdx="2" presStyleCnt="3">
        <dgm:presLayoutVars>
          <dgm:bulletEnabled val="1"/>
        </dgm:presLayoutVars>
      </dgm:prSet>
      <dgm:spPr/>
      <dgm:t>
        <a:bodyPr/>
        <a:lstStyle/>
        <a:p>
          <a:endParaRPr lang="en-US"/>
        </a:p>
      </dgm:t>
    </dgm:pt>
  </dgm:ptLst>
  <dgm:cxnLst>
    <dgm:cxn modelId="{680EBA7D-94E4-43E9-BEFE-A7F028151D5E}" type="presOf" srcId="{E8142551-5FBD-4060-8E37-40A24D807170}" destId="{ADE44A32-9500-4C93-A91B-AEF81EE55CEB}" srcOrd="0" destOrd="0" presId="urn:microsoft.com/office/officeart/2005/8/layout/process1"/>
    <dgm:cxn modelId="{AF98B21E-E22A-4ED7-A87B-9D0D0BD25B46}" srcId="{CE0A5561-9161-452E-9E5F-126ED34D2C76}" destId="{E8142551-5FBD-4060-8E37-40A24D807170}" srcOrd="0" destOrd="0" parTransId="{EDCFC1D1-3E9E-4ECA-8CB3-E52CB1565423}" sibTransId="{C67E566D-500F-4785-8BEB-3393FF6FB0BC}"/>
    <dgm:cxn modelId="{CA66396A-D2AC-43C3-B13B-CADABD41CD6E}" type="presOf" srcId="{C67E566D-500F-4785-8BEB-3393FF6FB0BC}" destId="{A809BB1A-7D8B-41BE-BA16-F4D203C852DD}" srcOrd="0" destOrd="0" presId="urn:microsoft.com/office/officeart/2005/8/layout/process1"/>
    <dgm:cxn modelId="{1A7E5BD3-96BA-429A-AB4B-9D4BDE66DA0E}" srcId="{CE0A5561-9161-452E-9E5F-126ED34D2C76}" destId="{FD77322B-DC1E-4ED1-887E-9CBF7423929D}" srcOrd="1" destOrd="0" parTransId="{7BA0F568-BCE2-45DA-8FA5-AED6E7B1C0A3}" sibTransId="{4B9E1A82-0C1B-4B5E-A0E0-0DE0EE7148DB}"/>
    <dgm:cxn modelId="{3C8F9495-7209-4102-9C24-2B77C25FA1C6}" type="presOf" srcId="{4B9E1A82-0C1B-4B5E-A0E0-0DE0EE7148DB}" destId="{5D5557E9-0186-4486-9991-388B0E12108E}" srcOrd="0" destOrd="0" presId="urn:microsoft.com/office/officeart/2005/8/layout/process1"/>
    <dgm:cxn modelId="{FABEC77F-FE32-4C75-9067-54D54754C7DF}" type="presOf" srcId="{0AAF4108-9559-41B9-AAC7-B6F8D75DAAFC}" destId="{BAB39A6F-8D24-41CB-87E9-D452A02154DC}" srcOrd="0" destOrd="0" presId="urn:microsoft.com/office/officeart/2005/8/layout/process1"/>
    <dgm:cxn modelId="{BD17FD03-2E8F-4CD8-A7C5-45E149321CD6}" srcId="{CE0A5561-9161-452E-9E5F-126ED34D2C76}" destId="{0AAF4108-9559-41B9-AAC7-B6F8D75DAAFC}" srcOrd="2" destOrd="0" parTransId="{7D2738AF-058E-457A-9A3B-94B6B08F2457}" sibTransId="{71B2CCB9-9D41-4036-A25B-852ADBBE7BB8}"/>
    <dgm:cxn modelId="{EA8E659E-58DB-4CB2-B9E3-263568990859}" type="presOf" srcId="{FD77322B-DC1E-4ED1-887E-9CBF7423929D}" destId="{6BEE3940-28E8-4026-962D-163437375DA0}" srcOrd="0" destOrd="0" presId="urn:microsoft.com/office/officeart/2005/8/layout/process1"/>
    <dgm:cxn modelId="{AA55EC02-464F-47F4-84FD-CBA5C8E1DAC4}" type="presOf" srcId="{C67E566D-500F-4785-8BEB-3393FF6FB0BC}" destId="{50A3E9D0-A8E2-43B4-8C5E-22F2712F2861}" srcOrd="1" destOrd="0" presId="urn:microsoft.com/office/officeart/2005/8/layout/process1"/>
    <dgm:cxn modelId="{61F5CF2C-26F8-4E18-9BA6-7785CA5A400C}" type="presOf" srcId="{4B9E1A82-0C1B-4B5E-A0E0-0DE0EE7148DB}" destId="{2693E47C-1660-478F-9FC2-15BEF2DF2EB2}" srcOrd="1" destOrd="0" presId="urn:microsoft.com/office/officeart/2005/8/layout/process1"/>
    <dgm:cxn modelId="{7462340D-6B97-4D87-9D12-A4E4842A178A}" type="presOf" srcId="{CE0A5561-9161-452E-9E5F-126ED34D2C76}" destId="{1F15741D-636B-4A44-84D2-849D2651E6AA}" srcOrd="0" destOrd="0" presId="urn:microsoft.com/office/officeart/2005/8/layout/process1"/>
    <dgm:cxn modelId="{2B706A98-21A3-49FB-B174-01A98DF76291}" type="presParOf" srcId="{1F15741D-636B-4A44-84D2-849D2651E6AA}" destId="{ADE44A32-9500-4C93-A91B-AEF81EE55CEB}" srcOrd="0" destOrd="0" presId="urn:microsoft.com/office/officeart/2005/8/layout/process1"/>
    <dgm:cxn modelId="{533EF679-A941-4F7C-9BD6-B8399C67FB04}" type="presParOf" srcId="{1F15741D-636B-4A44-84D2-849D2651E6AA}" destId="{A809BB1A-7D8B-41BE-BA16-F4D203C852DD}" srcOrd="1" destOrd="0" presId="urn:microsoft.com/office/officeart/2005/8/layout/process1"/>
    <dgm:cxn modelId="{88F66F71-12C2-45C6-A296-B498336A0B6C}" type="presParOf" srcId="{A809BB1A-7D8B-41BE-BA16-F4D203C852DD}" destId="{50A3E9D0-A8E2-43B4-8C5E-22F2712F2861}" srcOrd="0" destOrd="0" presId="urn:microsoft.com/office/officeart/2005/8/layout/process1"/>
    <dgm:cxn modelId="{905AE9FB-3239-4B7D-ADA7-8074F582757C}" type="presParOf" srcId="{1F15741D-636B-4A44-84D2-849D2651E6AA}" destId="{6BEE3940-28E8-4026-962D-163437375DA0}" srcOrd="2" destOrd="0" presId="urn:microsoft.com/office/officeart/2005/8/layout/process1"/>
    <dgm:cxn modelId="{0682A926-00AC-4700-9054-65F74BF14F80}" type="presParOf" srcId="{1F15741D-636B-4A44-84D2-849D2651E6AA}" destId="{5D5557E9-0186-4486-9991-388B0E12108E}" srcOrd="3" destOrd="0" presId="urn:microsoft.com/office/officeart/2005/8/layout/process1"/>
    <dgm:cxn modelId="{88E10F79-BCA9-4BBF-8249-E63D40392502}" type="presParOf" srcId="{5D5557E9-0186-4486-9991-388B0E12108E}" destId="{2693E47C-1660-478F-9FC2-15BEF2DF2EB2}" srcOrd="0" destOrd="0" presId="urn:microsoft.com/office/officeart/2005/8/layout/process1"/>
    <dgm:cxn modelId="{4415633C-F696-41A7-AE55-4CCAC605DA8D}" type="presParOf" srcId="{1F15741D-636B-4A44-84D2-849D2651E6AA}" destId="{BAB39A6F-8D24-41CB-87E9-D452A02154DC}"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ABAD32-AF3D-4CAF-9F9F-97A28E60D8F8}" type="doc">
      <dgm:prSet loTypeId="urn:microsoft.com/office/officeart/2005/8/layout/process2" loCatId="process" qsTypeId="urn:microsoft.com/office/officeart/2005/8/quickstyle/simple1" qsCatId="simple" csTypeId="urn:microsoft.com/office/officeart/2005/8/colors/accent2_5" csCatId="accent2" phldr="1"/>
      <dgm:spPr/>
    </dgm:pt>
    <dgm:pt modelId="{3E5BFF27-8DF1-41A3-A778-7FE3C85DCFEA}">
      <dgm:prSet phldrT="[Text]"/>
      <dgm:spPr/>
      <dgm:t>
        <a:bodyPr/>
        <a:lstStyle/>
        <a:p>
          <a:r>
            <a:rPr lang="en-US" dirty="0" smtClean="0"/>
            <a:t>Producer</a:t>
          </a:r>
          <a:endParaRPr lang="en-US" dirty="0"/>
        </a:p>
      </dgm:t>
    </dgm:pt>
    <dgm:pt modelId="{DC2BC30F-FC84-4D79-8D24-C5ADEAC2016C}" type="parTrans" cxnId="{25E18DE3-BBC4-4130-A5DC-1228F98615F9}">
      <dgm:prSet/>
      <dgm:spPr/>
      <dgm:t>
        <a:bodyPr/>
        <a:lstStyle/>
        <a:p>
          <a:endParaRPr lang="en-US"/>
        </a:p>
      </dgm:t>
    </dgm:pt>
    <dgm:pt modelId="{D3AEDCF8-539D-45A3-8FA5-97F5273A7E1A}" type="sibTrans" cxnId="{25E18DE3-BBC4-4130-A5DC-1228F98615F9}">
      <dgm:prSet/>
      <dgm:spPr/>
      <dgm:t>
        <a:bodyPr/>
        <a:lstStyle/>
        <a:p>
          <a:endParaRPr lang="en-US"/>
        </a:p>
      </dgm:t>
    </dgm:pt>
    <dgm:pt modelId="{1D5B84BE-AEA8-4A5E-8B11-14DFEC9AA17F}">
      <dgm:prSet phldrT="[Text]"/>
      <dgm:spPr/>
      <dgm:t>
        <a:bodyPr/>
        <a:lstStyle/>
        <a:p>
          <a:r>
            <a:rPr lang="en-US" dirty="0" smtClean="0"/>
            <a:t>Wholesaler</a:t>
          </a:r>
          <a:endParaRPr lang="en-US" dirty="0"/>
        </a:p>
      </dgm:t>
    </dgm:pt>
    <dgm:pt modelId="{3020FB32-D5A0-4BCD-92F1-1846ED0668F2}" type="parTrans" cxnId="{8B8FF7DE-32BF-4C4F-B29D-9C4883128979}">
      <dgm:prSet/>
      <dgm:spPr/>
      <dgm:t>
        <a:bodyPr/>
        <a:lstStyle/>
        <a:p>
          <a:endParaRPr lang="en-US"/>
        </a:p>
      </dgm:t>
    </dgm:pt>
    <dgm:pt modelId="{8E388D15-EE8F-478A-981B-89EB8D19DBBC}" type="sibTrans" cxnId="{8B8FF7DE-32BF-4C4F-B29D-9C4883128979}">
      <dgm:prSet/>
      <dgm:spPr/>
      <dgm:t>
        <a:bodyPr/>
        <a:lstStyle/>
        <a:p>
          <a:endParaRPr lang="en-US"/>
        </a:p>
      </dgm:t>
    </dgm:pt>
    <dgm:pt modelId="{29E18B8B-3CF6-4CBF-9EF4-285BA5ED1160}">
      <dgm:prSet phldrT="[Text]"/>
      <dgm:spPr/>
      <dgm:t>
        <a:bodyPr/>
        <a:lstStyle/>
        <a:p>
          <a:r>
            <a:rPr lang="en-US" dirty="0" smtClean="0"/>
            <a:t>Retailer</a:t>
          </a:r>
          <a:endParaRPr lang="en-US" dirty="0"/>
        </a:p>
      </dgm:t>
    </dgm:pt>
    <dgm:pt modelId="{3AA15CAC-9180-45AA-9AB3-C49D2F38D2CF}" type="sibTrans" cxnId="{963570C6-4069-4757-A198-908DD0EA7378}">
      <dgm:prSet/>
      <dgm:spPr/>
      <dgm:t>
        <a:bodyPr/>
        <a:lstStyle/>
        <a:p>
          <a:endParaRPr lang="en-US"/>
        </a:p>
      </dgm:t>
    </dgm:pt>
    <dgm:pt modelId="{9BDBA343-716A-4DEE-9F4F-A610F1655897}" type="parTrans" cxnId="{963570C6-4069-4757-A198-908DD0EA7378}">
      <dgm:prSet/>
      <dgm:spPr/>
      <dgm:t>
        <a:bodyPr/>
        <a:lstStyle/>
        <a:p>
          <a:endParaRPr lang="en-US"/>
        </a:p>
      </dgm:t>
    </dgm:pt>
    <dgm:pt modelId="{3FF2EA4B-3790-4CC9-9230-288C3543A392}">
      <dgm:prSet/>
      <dgm:spPr/>
      <dgm:t>
        <a:bodyPr/>
        <a:lstStyle/>
        <a:p>
          <a:r>
            <a:rPr lang="en-US" dirty="0" smtClean="0"/>
            <a:t>Consumer</a:t>
          </a:r>
        </a:p>
        <a:p>
          <a:endParaRPr lang="en-US" dirty="0"/>
        </a:p>
      </dgm:t>
    </dgm:pt>
    <dgm:pt modelId="{74D82FF4-E287-4035-A492-82DF8BAE419A}" type="parTrans" cxnId="{E519726E-8F9F-43D4-89F7-0B4BD9610076}">
      <dgm:prSet/>
      <dgm:spPr/>
      <dgm:t>
        <a:bodyPr/>
        <a:lstStyle/>
        <a:p>
          <a:endParaRPr lang="en-US"/>
        </a:p>
      </dgm:t>
    </dgm:pt>
    <dgm:pt modelId="{E5A160F7-94E9-474A-8ACB-F2235F6216E0}" type="sibTrans" cxnId="{E519726E-8F9F-43D4-89F7-0B4BD9610076}">
      <dgm:prSet/>
      <dgm:spPr/>
      <dgm:t>
        <a:bodyPr/>
        <a:lstStyle/>
        <a:p>
          <a:endParaRPr lang="en-US"/>
        </a:p>
      </dgm:t>
    </dgm:pt>
    <dgm:pt modelId="{E0CE6635-180E-4A29-8BC9-97F4E1E185DB}" type="pres">
      <dgm:prSet presAssocID="{D5ABAD32-AF3D-4CAF-9F9F-97A28E60D8F8}" presName="linearFlow" presStyleCnt="0">
        <dgm:presLayoutVars>
          <dgm:resizeHandles val="exact"/>
        </dgm:presLayoutVars>
      </dgm:prSet>
      <dgm:spPr/>
    </dgm:pt>
    <dgm:pt modelId="{EEB5EE3B-EFCC-4C06-A695-2FB71B43DC8E}" type="pres">
      <dgm:prSet presAssocID="{3E5BFF27-8DF1-41A3-A778-7FE3C85DCFEA}" presName="node" presStyleLbl="node1" presStyleIdx="0" presStyleCnt="4">
        <dgm:presLayoutVars>
          <dgm:bulletEnabled val="1"/>
        </dgm:presLayoutVars>
      </dgm:prSet>
      <dgm:spPr/>
      <dgm:t>
        <a:bodyPr/>
        <a:lstStyle/>
        <a:p>
          <a:endParaRPr lang="en-US"/>
        </a:p>
      </dgm:t>
    </dgm:pt>
    <dgm:pt modelId="{F1597C54-0D9C-4230-AF3A-CE0FBAD07948}" type="pres">
      <dgm:prSet presAssocID="{D3AEDCF8-539D-45A3-8FA5-97F5273A7E1A}" presName="sibTrans" presStyleLbl="sibTrans2D1" presStyleIdx="0" presStyleCnt="3"/>
      <dgm:spPr/>
      <dgm:t>
        <a:bodyPr/>
        <a:lstStyle/>
        <a:p>
          <a:endParaRPr lang="en-US"/>
        </a:p>
      </dgm:t>
    </dgm:pt>
    <dgm:pt modelId="{2E38B6DA-97C2-40F5-824B-23A8470DD68E}" type="pres">
      <dgm:prSet presAssocID="{D3AEDCF8-539D-45A3-8FA5-97F5273A7E1A}" presName="connectorText" presStyleLbl="sibTrans2D1" presStyleIdx="0" presStyleCnt="3"/>
      <dgm:spPr/>
      <dgm:t>
        <a:bodyPr/>
        <a:lstStyle/>
        <a:p>
          <a:endParaRPr lang="en-US"/>
        </a:p>
      </dgm:t>
    </dgm:pt>
    <dgm:pt modelId="{0D22CDE2-8CBE-4491-8966-8095641317AF}" type="pres">
      <dgm:prSet presAssocID="{1D5B84BE-AEA8-4A5E-8B11-14DFEC9AA17F}" presName="node" presStyleLbl="node1" presStyleIdx="1" presStyleCnt="4">
        <dgm:presLayoutVars>
          <dgm:bulletEnabled val="1"/>
        </dgm:presLayoutVars>
      </dgm:prSet>
      <dgm:spPr/>
      <dgm:t>
        <a:bodyPr/>
        <a:lstStyle/>
        <a:p>
          <a:endParaRPr lang="en-US"/>
        </a:p>
      </dgm:t>
    </dgm:pt>
    <dgm:pt modelId="{C2C2D60B-0F01-49A6-B4B8-AA7ED5CEC194}" type="pres">
      <dgm:prSet presAssocID="{8E388D15-EE8F-478A-981B-89EB8D19DBBC}" presName="sibTrans" presStyleLbl="sibTrans2D1" presStyleIdx="1" presStyleCnt="3"/>
      <dgm:spPr/>
      <dgm:t>
        <a:bodyPr/>
        <a:lstStyle/>
        <a:p>
          <a:endParaRPr lang="en-US"/>
        </a:p>
      </dgm:t>
    </dgm:pt>
    <dgm:pt modelId="{F185027B-02EF-4E8D-9989-26B5BD19D1FC}" type="pres">
      <dgm:prSet presAssocID="{8E388D15-EE8F-478A-981B-89EB8D19DBBC}" presName="connectorText" presStyleLbl="sibTrans2D1" presStyleIdx="1" presStyleCnt="3"/>
      <dgm:spPr/>
      <dgm:t>
        <a:bodyPr/>
        <a:lstStyle/>
        <a:p>
          <a:endParaRPr lang="en-US"/>
        </a:p>
      </dgm:t>
    </dgm:pt>
    <dgm:pt modelId="{C030550B-A1C5-4178-9141-34AC96202960}" type="pres">
      <dgm:prSet presAssocID="{29E18B8B-3CF6-4CBF-9EF4-285BA5ED1160}" presName="node" presStyleLbl="node1" presStyleIdx="2" presStyleCnt="4">
        <dgm:presLayoutVars>
          <dgm:bulletEnabled val="1"/>
        </dgm:presLayoutVars>
      </dgm:prSet>
      <dgm:spPr/>
      <dgm:t>
        <a:bodyPr/>
        <a:lstStyle/>
        <a:p>
          <a:endParaRPr lang="en-US"/>
        </a:p>
      </dgm:t>
    </dgm:pt>
    <dgm:pt modelId="{45E6F60E-BB4C-4FF3-A0B2-0B4661E0B687}" type="pres">
      <dgm:prSet presAssocID="{3AA15CAC-9180-45AA-9AB3-C49D2F38D2CF}" presName="sibTrans" presStyleLbl="sibTrans2D1" presStyleIdx="2" presStyleCnt="3"/>
      <dgm:spPr/>
      <dgm:t>
        <a:bodyPr/>
        <a:lstStyle/>
        <a:p>
          <a:endParaRPr lang="en-US"/>
        </a:p>
      </dgm:t>
    </dgm:pt>
    <dgm:pt modelId="{8EE2DB01-822D-40FD-AEAC-D003AF8ED37D}" type="pres">
      <dgm:prSet presAssocID="{3AA15CAC-9180-45AA-9AB3-C49D2F38D2CF}" presName="connectorText" presStyleLbl="sibTrans2D1" presStyleIdx="2" presStyleCnt="3"/>
      <dgm:spPr/>
      <dgm:t>
        <a:bodyPr/>
        <a:lstStyle/>
        <a:p>
          <a:endParaRPr lang="en-US"/>
        </a:p>
      </dgm:t>
    </dgm:pt>
    <dgm:pt modelId="{BCBE6E50-CEB4-4980-80FF-1782AA4F5F8C}" type="pres">
      <dgm:prSet presAssocID="{3FF2EA4B-3790-4CC9-9230-288C3543A392}" presName="node" presStyleLbl="node1" presStyleIdx="3" presStyleCnt="4">
        <dgm:presLayoutVars>
          <dgm:bulletEnabled val="1"/>
        </dgm:presLayoutVars>
      </dgm:prSet>
      <dgm:spPr/>
      <dgm:t>
        <a:bodyPr/>
        <a:lstStyle/>
        <a:p>
          <a:endParaRPr lang="en-US"/>
        </a:p>
      </dgm:t>
    </dgm:pt>
  </dgm:ptLst>
  <dgm:cxnLst>
    <dgm:cxn modelId="{3820C0BF-32C2-406E-AC0C-661D7F9858A0}" type="presOf" srcId="{3FF2EA4B-3790-4CC9-9230-288C3543A392}" destId="{BCBE6E50-CEB4-4980-80FF-1782AA4F5F8C}" srcOrd="0" destOrd="0" presId="urn:microsoft.com/office/officeart/2005/8/layout/process2"/>
    <dgm:cxn modelId="{8B8FF7DE-32BF-4C4F-B29D-9C4883128979}" srcId="{D5ABAD32-AF3D-4CAF-9F9F-97A28E60D8F8}" destId="{1D5B84BE-AEA8-4A5E-8B11-14DFEC9AA17F}" srcOrd="1" destOrd="0" parTransId="{3020FB32-D5A0-4BCD-92F1-1846ED0668F2}" sibTransId="{8E388D15-EE8F-478A-981B-89EB8D19DBBC}"/>
    <dgm:cxn modelId="{5A304B2C-59C3-434C-A93A-73AE9C98207D}" type="presOf" srcId="{3AA15CAC-9180-45AA-9AB3-C49D2F38D2CF}" destId="{8EE2DB01-822D-40FD-AEAC-D003AF8ED37D}" srcOrd="1" destOrd="0" presId="urn:microsoft.com/office/officeart/2005/8/layout/process2"/>
    <dgm:cxn modelId="{2C5A1402-9D44-411D-932C-484C6783A8D7}" type="presOf" srcId="{3E5BFF27-8DF1-41A3-A778-7FE3C85DCFEA}" destId="{EEB5EE3B-EFCC-4C06-A695-2FB71B43DC8E}" srcOrd="0" destOrd="0" presId="urn:microsoft.com/office/officeart/2005/8/layout/process2"/>
    <dgm:cxn modelId="{A560198E-793E-4AD4-9806-4B988F386982}" type="presOf" srcId="{8E388D15-EE8F-478A-981B-89EB8D19DBBC}" destId="{F185027B-02EF-4E8D-9989-26B5BD19D1FC}" srcOrd="1" destOrd="0" presId="urn:microsoft.com/office/officeart/2005/8/layout/process2"/>
    <dgm:cxn modelId="{963570C6-4069-4757-A198-908DD0EA7378}" srcId="{D5ABAD32-AF3D-4CAF-9F9F-97A28E60D8F8}" destId="{29E18B8B-3CF6-4CBF-9EF4-285BA5ED1160}" srcOrd="2" destOrd="0" parTransId="{9BDBA343-716A-4DEE-9F4F-A610F1655897}" sibTransId="{3AA15CAC-9180-45AA-9AB3-C49D2F38D2CF}"/>
    <dgm:cxn modelId="{3D42E714-761D-4F8A-ABBE-2D1BD4AA71FC}" type="presOf" srcId="{D3AEDCF8-539D-45A3-8FA5-97F5273A7E1A}" destId="{F1597C54-0D9C-4230-AF3A-CE0FBAD07948}" srcOrd="0" destOrd="0" presId="urn:microsoft.com/office/officeart/2005/8/layout/process2"/>
    <dgm:cxn modelId="{3640D8C9-EAB8-4DB1-BECF-6F8E3DAF40D4}" type="presOf" srcId="{D3AEDCF8-539D-45A3-8FA5-97F5273A7E1A}" destId="{2E38B6DA-97C2-40F5-824B-23A8470DD68E}" srcOrd="1" destOrd="0" presId="urn:microsoft.com/office/officeart/2005/8/layout/process2"/>
    <dgm:cxn modelId="{25E18DE3-BBC4-4130-A5DC-1228F98615F9}" srcId="{D5ABAD32-AF3D-4CAF-9F9F-97A28E60D8F8}" destId="{3E5BFF27-8DF1-41A3-A778-7FE3C85DCFEA}" srcOrd="0" destOrd="0" parTransId="{DC2BC30F-FC84-4D79-8D24-C5ADEAC2016C}" sibTransId="{D3AEDCF8-539D-45A3-8FA5-97F5273A7E1A}"/>
    <dgm:cxn modelId="{0896FA28-372F-4F36-8350-08360A3032D4}" type="presOf" srcId="{1D5B84BE-AEA8-4A5E-8B11-14DFEC9AA17F}" destId="{0D22CDE2-8CBE-4491-8966-8095641317AF}" srcOrd="0" destOrd="0" presId="urn:microsoft.com/office/officeart/2005/8/layout/process2"/>
    <dgm:cxn modelId="{F2A0DB5C-1298-49FA-BAB5-AC7662ABCE49}" type="presOf" srcId="{29E18B8B-3CF6-4CBF-9EF4-285BA5ED1160}" destId="{C030550B-A1C5-4178-9141-34AC96202960}" srcOrd="0" destOrd="0" presId="urn:microsoft.com/office/officeart/2005/8/layout/process2"/>
    <dgm:cxn modelId="{D54698D9-D95B-4A50-9084-7FEAC4C3DA83}" type="presOf" srcId="{8E388D15-EE8F-478A-981B-89EB8D19DBBC}" destId="{C2C2D60B-0F01-49A6-B4B8-AA7ED5CEC194}" srcOrd="0" destOrd="0" presId="urn:microsoft.com/office/officeart/2005/8/layout/process2"/>
    <dgm:cxn modelId="{86113FB3-F12B-4DA5-8EB6-A49C985E8ED7}" type="presOf" srcId="{D5ABAD32-AF3D-4CAF-9F9F-97A28E60D8F8}" destId="{E0CE6635-180E-4A29-8BC9-97F4E1E185DB}" srcOrd="0" destOrd="0" presId="urn:microsoft.com/office/officeart/2005/8/layout/process2"/>
    <dgm:cxn modelId="{D61E8358-4B02-4061-AE2F-5420579AD334}" type="presOf" srcId="{3AA15CAC-9180-45AA-9AB3-C49D2F38D2CF}" destId="{45E6F60E-BB4C-4FF3-A0B2-0B4661E0B687}" srcOrd="0" destOrd="0" presId="urn:microsoft.com/office/officeart/2005/8/layout/process2"/>
    <dgm:cxn modelId="{E519726E-8F9F-43D4-89F7-0B4BD9610076}" srcId="{D5ABAD32-AF3D-4CAF-9F9F-97A28E60D8F8}" destId="{3FF2EA4B-3790-4CC9-9230-288C3543A392}" srcOrd="3" destOrd="0" parTransId="{74D82FF4-E287-4035-A492-82DF8BAE419A}" sibTransId="{E5A160F7-94E9-474A-8ACB-F2235F6216E0}"/>
    <dgm:cxn modelId="{00427393-960A-4CC1-A706-957950A34230}" type="presParOf" srcId="{E0CE6635-180E-4A29-8BC9-97F4E1E185DB}" destId="{EEB5EE3B-EFCC-4C06-A695-2FB71B43DC8E}" srcOrd="0" destOrd="0" presId="urn:microsoft.com/office/officeart/2005/8/layout/process2"/>
    <dgm:cxn modelId="{439708D8-62A7-4546-8CDD-E4FA8B179475}" type="presParOf" srcId="{E0CE6635-180E-4A29-8BC9-97F4E1E185DB}" destId="{F1597C54-0D9C-4230-AF3A-CE0FBAD07948}" srcOrd="1" destOrd="0" presId="urn:microsoft.com/office/officeart/2005/8/layout/process2"/>
    <dgm:cxn modelId="{4E03A6FA-DFBD-4B99-98DB-DE08F1CEED60}" type="presParOf" srcId="{F1597C54-0D9C-4230-AF3A-CE0FBAD07948}" destId="{2E38B6DA-97C2-40F5-824B-23A8470DD68E}" srcOrd="0" destOrd="0" presId="urn:microsoft.com/office/officeart/2005/8/layout/process2"/>
    <dgm:cxn modelId="{54AE75AB-A43E-41E1-A26D-EDBFF1CC6C30}" type="presParOf" srcId="{E0CE6635-180E-4A29-8BC9-97F4E1E185DB}" destId="{0D22CDE2-8CBE-4491-8966-8095641317AF}" srcOrd="2" destOrd="0" presId="urn:microsoft.com/office/officeart/2005/8/layout/process2"/>
    <dgm:cxn modelId="{BBA29449-093F-4F9A-82AA-999B2A88D023}" type="presParOf" srcId="{E0CE6635-180E-4A29-8BC9-97F4E1E185DB}" destId="{C2C2D60B-0F01-49A6-B4B8-AA7ED5CEC194}" srcOrd="3" destOrd="0" presId="urn:microsoft.com/office/officeart/2005/8/layout/process2"/>
    <dgm:cxn modelId="{0BDC4838-D5D8-4150-AC78-AD2690FFB78C}" type="presParOf" srcId="{C2C2D60B-0F01-49A6-B4B8-AA7ED5CEC194}" destId="{F185027B-02EF-4E8D-9989-26B5BD19D1FC}" srcOrd="0" destOrd="0" presId="urn:microsoft.com/office/officeart/2005/8/layout/process2"/>
    <dgm:cxn modelId="{F2C86453-15D1-47A3-9D05-95E4BBBAD172}" type="presParOf" srcId="{E0CE6635-180E-4A29-8BC9-97F4E1E185DB}" destId="{C030550B-A1C5-4178-9141-34AC96202960}" srcOrd="4" destOrd="0" presId="urn:microsoft.com/office/officeart/2005/8/layout/process2"/>
    <dgm:cxn modelId="{BC9D2689-CAA7-4110-BC6B-8DBFF5899DB8}" type="presParOf" srcId="{E0CE6635-180E-4A29-8BC9-97F4E1E185DB}" destId="{45E6F60E-BB4C-4FF3-A0B2-0B4661E0B687}" srcOrd="5" destOrd="0" presId="urn:microsoft.com/office/officeart/2005/8/layout/process2"/>
    <dgm:cxn modelId="{F34EDC52-2A0B-410F-8B0B-31FF26790F6B}" type="presParOf" srcId="{45E6F60E-BB4C-4FF3-A0B2-0B4661E0B687}" destId="{8EE2DB01-822D-40FD-AEAC-D003AF8ED37D}" srcOrd="0" destOrd="0" presId="urn:microsoft.com/office/officeart/2005/8/layout/process2"/>
    <dgm:cxn modelId="{EC4DAD25-451C-48DF-AFE3-F06C93A67A1E}" type="presParOf" srcId="{E0CE6635-180E-4A29-8BC9-97F4E1E185DB}" destId="{BCBE6E50-CEB4-4980-80FF-1782AA4F5F8C}"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44A32-9500-4C93-A91B-AEF81EE55CEB}">
      <dsp:nvSpPr>
        <dsp:cNvPr id="0" name=""/>
        <dsp:cNvSpPr/>
      </dsp:nvSpPr>
      <dsp:spPr>
        <a:xfrm>
          <a:off x="7233" y="1614418"/>
          <a:ext cx="2161877" cy="1297126"/>
        </a:xfrm>
        <a:prstGeom prst="roundRect">
          <a:avLst>
            <a:gd name="adj" fmla="val 10000"/>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Producer A(tomatoes)</a:t>
          </a:r>
          <a:endParaRPr lang="en-US" sz="2900" kern="1200" dirty="0"/>
        </a:p>
      </dsp:txBody>
      <dsp:txXfrm>
        <a:off x="45225" y="1652410"/>
        <a:ext cx="2085893" cy="1221142"/>
      </dsp:txXfrm>
    </dsp:sp>
    <dsp:sp modelId="{A809BB1A-7D8B-41BE-BA16-F4D203C852DD}">
      <dsp:nvSpPr>
        <dsp:cNvPr id="0" name=""/>
        <dsp:cNvSpPr/>
      </dsp:nvSpPr>
      <dsp:spPr>
        <a:xfrm>
          <a:off x="2406114" y="1994908"/>
          <a:ext cx="502449" cy="536145"/>
        </a:xfrm>
        <a:prstGeom prst="rightArrow">
          <a:avLst>
            <a:gd name="adj1" fmla="val 60000"/>
            <a:gd name="adj2" fmla="val 50000"/>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2406114" y="2102137"/>
        <a:ext cx="351714" cy="321687"/>
      </dsp:txXfrm>
    </dsp:sp>
    <dsp:sp modelId="{6BEE3940-28E8-4026-962D-163437375DA0}">
      <dsp:nvSpPr>
        <dsp:cNvPr id="0" name=""/>
        <dsp:cNvSpPr/>
      </dsp:nvSpPr>
      <dsp:spPr>
        <a:xfrm>
          <a:off x="3117128" y="1614418"/>
          <a:ext cx="2161877" cy="1297126"/>
        </a:xfrm>
        <a:prstGeom prst="roundRect">
          <a:avLst>
            <a:gd name="adj" fmla="val 10000"/>
          </a:avLst>
        </a:prstGeom>
        <a:solidFill>
          <a:schemeClr val="accent2">
            <a:shade val="80000"/>
            <a:hueOff val="-17936"/>
            <a:satOff val="-2012"/>
            <a:lumOff val="128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Producer B(tomatoes)</a:t>
          </a:r>
          <a:endParaRPr lang="en-US" sz="2900" kern="1200" dirty="0"/>
        </a:p>
      </dsp:txBody>
      <dsp:txXfrm>
        <a:off x="3155120" y="1652410"/>
        <a:ext cx="2085893" cy="1221142"/>
      </dsp:txXfrm>
    </dsp:sp>
    <dsp:sp modelId="{5D5557E9-0186-4486-9991-388B0E12108E}">
      <dsp:nvSpPr>
        <dsp:cNvPr id="0" name=""/>
        <dsp:cNvSpPr/>
      </dsp:nvSpPr>
      <dsp:spPr>
        <a:xfrm>
          <a:off x="5474376" y="1994908"/>
          <a:ext cx="414186" cy="536145"/>
        </a:xfrm>
        <a:prstGeom prst="rightArrow">
          <a:avLst>
            <a:gd name="adj1" fmla="val 60000"/>
            <a:gd name="adj2" fmla="val 50000"/>
          </a:avLst>
        </a:prstGeom>
        <a:solidFill>
          <a:schemeClr val="accent2">
            <a:shade val="90000"/>
            <a:hueOff val="-35851"/>
            <a:satOff val="-4207"/>
            <a:lumOff val="2301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5474376" y="2102137"/>
        <a:ext cx="289930" cy="321687"/>
      </dsp:txXfrm>
    </dsp:sp>
    <dsp:sp modelId="{BAB39A6F-8D24-41CB-87E9-D452A02154DC}">
      <dsp:nvSpPr>
        <dsp:cNvPr id="0" name=""/>
        <dsp:cNvSpPr/>
      </dsp:nvSpPr>
      <dsp:spPr>
        <a:xfrm>
          <a:off x="6060489" y="1614418"/>
          <a:ext cx="2161877" cy="1297126"/>
        </a:xfrm>
        <a:prstGeom prst="roundRect">
          <a:avLst>
            <a:gd name="adj" fmla="val 10000"/>
          </a:avLst>
        </a:prstGeom>
        <a:solidFill>
          <a:schemeClr val="accent2">
            <a:shade val="80000"/>
            <a:hueOff val="-35872"/>
            <a:satOff val="-4024"/>
            <a:lumOff val="256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Producer C(tomatoes)</a:t>
          </a:r>
          <a:endParaRPr lang="en-US" sz="2900" kern="1200" dirty="0"/>
        </a:p>
      </dsp:txBody>
      <dsp:txXfrm>
        <a:off x="6098481" y="1652410"/>
        <a:ext cx="2085893" cy="12211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5455"/>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3974534" y="0"/>
            <a:ext cx="3040592" cy="465455"/>
          </a:xfrm>
          <a:prstGeom prst="rect">
            <a:avLst/>
          </a:prstGeom>
        </p:spPr>
        <p:txBody>
          <a:bodyPr vert="horz" lIns="93287" tIns="46644" rIns="93287" bIns="46644" rtlCol="0"/>
          <a:lstStyle>
            <a:lvl1pPr algn="r">
              <a:defRPr sz="1200"/>
            </a:lvl1pPr>
          </a:lstStyle>
          <a:p>
            <a:fld id="{87D234B6-5E3C-4929-850C-2892EACCB888}" type="datetimeFigureOut">
              <a:rPr lang="en-US" smtClean="0"/>
              <a:t>12/11/2014</a:t>
            </a:fld>
            <a:endParaRPr lang="en-US"/>
          </a:p>
        </p:txBody>
      </p:sp>
      <p:sp>
        <p:nvSpPr>
          <p:cNvPr id="4" name="Footer Placeholder 3"/>
          <p:cNvSpPr>
            <a:spLocks noGrp="1"/>
          </p:cNvSpPr>
          <p:nvPr>
            <p:ph type="ftr" sz="quarter" idx="2"/>
          </p:nvPr>
        </p:nvSpPr>
        <p:spPr>
          <a:xfrm>
            <a:off x="0" y="8842029"/>
            <a:ext cx="3040592" cy="465455"/>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4534" y="8842029"/>
            <a:ext cx="3040592" cy="465455"/>
          </a:xfrm>
          <a:prstGeom prst="rect">
            <a:avLst/>
          </a:prstGeom>
        </p:spPr>
        <p:txBody>
          <a:bodyPr vert="horz" lIns="93287" tIns="46644" rIns="93287" bIns="46644" rtlCol="0" anchor="b"/>
          <a:lstStyle>
            <a:lvl1pPr algn="r">
              <a:defRPr sz="1200"/>
            </a:lvl1pPr>
          </a:lstStyle>
          <a:p>
            <a:fld id="{EEA97FE7-1519-475F-89DE-00537C828D65}" type="slidenum">
              <a:rPr lang="en-US" smtClean="0"/>
              <a:t>‹#›</a:t>
            </a:fld>
            <a:endParaRPr lang="en-US"/>
          </a:p>
        </p:txBody>
      </p:sp>
    </p:spTree>
    <p:extLst>
      <p:ext uri="{BB962C8B-B14F-4D97-AF65-F5344CB8AC3E}">
        <p14:creationId xmlns:p14="http://schemas.microsoft.com/office/powerpoint/2010/main" val="3447667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06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5100" y="0"/>
            <a:ext cx="3040063" cy="465138"/>
          </a:xfrm>
          <a:prstGeom prst="rect">
            <a:avLst/>
          </a:prstGeom>
        </p:spPr>
        <p:txBody>
          <a:bodyPr vert="horz" lIns="91440" tIns="45720" rIns="91440" bIns="45720" rtlCol="0"/>
          <a:lstStyle>
            <a:lvl1pPr algn="r">
              <a:defRPr sz="1200"/>
            </a:lvl1pPr>
          </a:lstStyle>
          <a:p>
            <a:fld id="{71718954-F1C4-43EF-B04C-24A48A508BED}" type="datetimeFigureOut">
              <a:rPr lang="en-US" smtClean="0"/>
              <a:t>12/11/2014</a:t>
            </a:fld>
            <a:endParaRPr lang="en-US"/>
          </a:p>
        </p:txBody>
      </p:sp>
      <p:sp>
        <p:nvSpPr>
          <p:cNvPr id="4" name="Slide Image Placeholder 3"/>
          <p:cNvSpPr>
            <a:spLocks noGrp="1" noRot="1" noChangeAspect="1"/>
          </p:cNvSpPr>
          <p:nvPr>
            <p:ph type="sldImg" idx="2"/>
          </p:nvPr>
        </p:nvSpPr>
        <p:spPr>
          <a:xfrm>
            <a:off x="1181100"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3400"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0063"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5100" y="8842375"/>
            <a:ext cx="3040063" cy="465138"/>
          </a:xfrm>
          <a:prstGeom prst="rect">
            <a:avLst/>
          </a:prstGeom>
        </p:spPr>
        <p:txBody>
          <a:bodyPr vert="horz" lIns="91440" tIns="45720" rIns="91440" bIns="45720" rtlCol="0" anchor="b"/>
          <a:lstStyle>
            <a:lvl1pPr algn="r">
              <a:defRPr sz="1200"/>
            </a:lvl1pPr>
          </a:lstStyle>
          <a:p>
            <a:fld id="{ABA74396-887C-4168-AD37-2900F0767B51}" type="slidenum">
              <a:rPr lang="en-US" smtClean="0"/>
              <a:t>‹#›</a:t>
            </a:fld>
            <a:endParaRPr lang="en-US"/>
          </a:p>
        </p:txBody>
      </p:sp>
    </p:spTree>
    <p:extLst>
      <p:ext uri="{BB962C8B-B14F-4D97-AF65-F5344CB8AC3E}">
        <p14:creationId xmlns:p14="http://schemas.microsoft.com/office/powerpoint/2010/main" val="2559913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48876932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143429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3418728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AB9CBCF-2C80-47CE-B879-9D17AAB18B7F}" type="slidenum">
              <a:rPr lang="en-US" smtClean="0"/>
              <a:pPr/>
              <a:t>‹#›</a:t>
            </a:fld>
            <a:endParaRPr lang="en-US"/>
          </a:p>
        </p:txBody>
      </p:sp>
      <p:pic>
        <p:nvPicPr>
          <p:cNvPr id="7" name="Picture 6" descr="CA logo landscape.jpg"/>
          <p:cNvPicPr>
            <a:picLocks noChangeAspect="1"/>
          </p:cNvPicPr>
          <p:nvPr userDrawn="1"/>
        </p:nvPicPr>
        <p:blipFill>
          <a:blip r:embed="rId2" cstate="print"/>
          <a:stretch>
            <a:fillRect/>
          </a:stretch>
        </p:blipFill>
        <p:spPr>
          <a:xfrm>
            <a:off x="431800" y="6019316"/>
            <a:ext cx="2438400" cy="762484"/>
          </a:xfrm>
          <a:prstGeom prst="rect">
            <a:avLst/>
          </a:prstGeom>
        </p:spPr>
      </p:pic>
    </p:spTree>
    <p:extLst>
      <p:ext uri="{BB962C8B-B14F-4D97-AF65-F5344CB8AC3E}">
        <p14:creationId xmlns:p14="http://schemas.microsoft.com/office/powerpoint/2010/main" val="15327044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1188716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577386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589250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23464562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191024917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2310779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4234143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B9CBCF-2C80-47CE-B879-9D17AAB18B7F}" type="slidenum">
              <a:rPr lang="en-US" smtClean="0"/>
              <a:pPr/>
              <a:t>‹#›</a:t>
            </a:fld>
            <a:endParaRPr lang="en-US"/>
          </a:p>
        </p:txBody>
      </p:sp>
    </p:spTree>
    <p:extLst>
      <p:ext uri="{BB962C8B-B14F-4D97-AF65-F5344CB8AC3E}">
        <p14:creationId xmlns:p14="http://schemas.microsoft.com/office/powerpoint/2010/main" val="1707624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chart" Target="../charts/char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ndala300@yahoo.co.uk" TargetMode="Externa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ph type="ctrTitle"/>
          </p:nvPr>
        </p:nvSpPr>
        <p:spPr>
          <a:xfrm>
            <a:off x="628650" y="2819400"/>
            <a:ext cx="7697788" cy="3733800"/>
          </a:xfrm>
        </p:spPr>
        <p:txBody>
          <a:bodyPr>
            <a:normAutofit fontScale="90000"/>
          </a:bodyPr>
          <a:lstStyle/>
          <a:p>
            <a:r>
              <a:rPr lang="en-US" dirty="0" smtClean="0">
                <a:solidFill>
                  <a:srgbClr val="FF0000"/>
                </a:solidFill>
              </a:rPr>
              <a:t/>
            </a:r>
            <a:br>
              <a:rPr lang="en-US" dirty="0" smtClean="0">
                <a:solidFill>
                  <a:srgbClr val="FF0000"/>
                </a:solidFill>
              </a:rPr>
            </a:br>
            <a:r>
              <a:rPr lang="en-US" b="1" dirty="0" smtClean="0"/>
              <a:t>RESEARCH IN THE CONTEXT OF COMPETITION</a:t>
            </a:r>
            <a:br>
              <a:rPr lang="en-US" b="1" dirty="0" smtClean="0"/>
            </a:br>
            <a:r>
              <a:rPr lang="en-US" sz="2700" b="1" dirty="0" smtClean="0"/>
              <a:t>BY</a:t>
            </a:r>
            <a:r>
              <a:rPr lang="en-US" b="1" dirty="0" smtClean="0"/>
              <a:t> </a:t>
            </a:r>
            <a:br>
              <a:rPr lang="en-US" b="1" dirty="0" smtClean="0"/>
            </a:br>
            <a:r>
              <a:rPr lang="en-US" sz="2700" b="1" dirty="0" smtClean="0"/>
              <a:t>MOKUBUNG N. MOKUBUNG</a:t>
            </a:r>
            <a:r>
              <a:rPr lang="en-US" dirty="0" smtClean="0"/>
              <a:t/>
            </a:r>
            <a:br>
              <a:rPr lang="en-US" dirty="0" smtClean="0"/>
            </a:br>
            <a:endParaRPr lang="en-US" dirty="0">
              <a:solidFill>
                <a:schemeClr val="accent2">
                  <a:lumMod val="60000"/>
                  <a:lumOff val="40000"/>
                </a:schemeClr>
              </a:solidFill>
            </a:endParaRPr>
          </a:p>
        </p:txBody>
      </p:sp>
      <p:pic>
        <p:nvPicPr>
          <p:cNvPr id="5" name="Picture 7" descr="C:\Documents and Settings\kro46759\Desktop\TURQUISEbanner.png"/>
          <p:cNvPicPr>
            <a:picLocks noChangeAspect="1" noChangeArrowheads="1"/>
          </p:cNvPicPr>
          <p:nvPr/>
        </p:nvPicPr>
        <p:blipFill>
          <a:blip r:embed="rId2" cstate="print"/>
          <a:srcRect/>
          <a:stretch>
            <a:fillRect/>
          </a:stretch>
        </p:blipFill>
        <p:spPr bwMode="auto">
          <a:xfrm>
            <a:off x="0" y="5040313"/>
            <a:ext cx="9144000" cy="1611313"/>
          </a:xfrm>
          <a:prstGeom prst="rect">
            <a:avLst/>
          </a:prstGeom>
          <a:noFill/>
          <a:ln w="9525">
            <a:noFill/>
            <a:miter lim="800000"/>
            <a:headEnd/>
            <a:tailEnd/>
          </a:ln>
        </p:spPr>
      </p:pic>
      <p:pic>
        <p:nvPicPr>
          <p:cNvPr id="6" name="Picture 5" descr="CA logo landscape.jpg"/>
          <p:cNvPicPr>
            <a:picLocks noChangeAspect="1"/>
          </p:cNvPicPr>
          <p:nvPr/>
        </p:nvPicPr>
        <p:blipFill>
          <a:blip r:embed="rId3" cstate="print"/>
          <a:stretch>
            <a:fillRect/>
          </a:stretch>
        </p:blipFill>
        <p:spPr>
          <a:xfrm>
            <a:off x="2406037" y="1499744"/>
            <a:ext cx="4301446" cy="1345056"/>
          </a:xfrm>
          <a:prstGeom prst="rect">
            <a:avLst/>
          </a:prstGeom>
        </p:spPr>
      </p:pic>
      <p:sp>
        <p:nvSpPr>
          <p:cNvPr id="2" name="Slide Number Placeholder 1"/>
          <p:cNvSpPr>
            <a:spLocks noGrp="1"/>
          </p:cNvSpPr>
          <p:nvPr>
            <p:ph type="sldNum" sz="quarter" idx="12"/>
          </p:nvPr>
        </p:nvSpPr>
        <p:spPr/>
        <p:txBody>
          <a:bodyPr/>
          <a:lstStyle/>
          <a:p>
            <a:fld id="{5AB9CBCF-2C80-47CE-B879-9D17AAB18B7F}" type="slidenum">
              <a:rPr lang="en-US" smtClean="0"/>
              <a:pPr/>
              <a:t>1</a:t>
            </a:fld>
            <a:endParaRPr lang="en-US"/>
          </a:p>
        </p:txBody>
      </p:sp>
    </p:spTree>
    <p:extLst>
      <p:ext uri="{BB962C8B-B14F-4D97-AF65-F5344CB8AC3E}">
        <p14:creationId xmlns:p14="http://schemas.microsoft.com/office/powerpoint/2010/main" val="28193645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a:t>
            </a:r>
            <a:r>
              <a:rPr lang="en-US" smtClean="0"/>
              <a:t>horizontal agreements</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b="1" dirty="0" smtClean="0"/>
              <a:t>Price fixing </a:t>
            </a:r>
            <a:r>
              <a:rPr lang="en-US" i="1" dirty="0" smtClean="0">
                <a:solidFill>
                  <a:srgbClr val="FF0000"/>
                </a:solidFill>
              </a:rPr>
              <a:t>(Section 25(a))</a:t>
            </a:r>
            <a:endParaRPr lang="en-US" dirty="0" smtClean="0">
              <a:solidFill>
                <a:srgbClr val="FF0000"/>
              </a:solidFill>
            </a:endParaRPr>
          </a:p>
          <a:p>
            <a:pPr>
              <a:buNone/>
            </a:pPr>
            <a:r>
              <a:rPr lang="en-US" dirty="0" smtClean="0"/>
              <a:t>	Directly or indirectly fixing a purchase or selling price or other terms of sale.</a:t>
            </a:r>
          </a:p>
          <a:p>
            <a:pPr>
              <a:buNone/>
            </a:pPr>
            <a:endParaRPr lang="en-US" dirty="0" smtClean="0"/>
          </a:p>
          <a:p>
            <a:pPr>
              <a:buNone/>
            </a:pPr>
            <a:r>
              <a:rPr lang="en-US" b="1" dirty="0" smtClean="0"/>
              <a:t>	E.g. An agreement between  Retailer X and Retailer Y to sell tomatoes at P30 /packet or with similar terms of sale.</a:t>
            </a:r>
            <a:endParaRPr lang="en-US" dirty="0" smtClean="0"/>
          </a:p>
          <a:p>
            <a:endParaRPr lang="en-US"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horizontal agreements</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b="1" dirty="0"/>
              <a:t>Bid Rigging </a:t>
            </a:r>
            <a:r>
              <a:rPr lang="en-US" i="1" dirty="0">
                <a:solidFill>
                  <a:srgbClr val="FF0000"/>
                </a:solidFill>
              </a:rPr>
              <a:t>(Section 25(c))</a:t>
            </a:r>
            <a:endParaRPr lang="en-US" dirty="0">
              <a:solidFill>
                <a:srgbClr val="FF0000"/>
              </a:solidFill>
            </a:endParaRPr>
          </a:p>
          <a:p>
            <a:pPr algn="just">
              <a:buNone/>
            </a:pPr>
            <a:r>
              <a:rPr lang="en-US" dirty="0"/>
              <a:t>	Parties agree upon the </a:t>
            </a:r>
            <a:r>
              <a:rPr lang="en-US" dirty="0" smtClean="0"/>
              <a:t>price and </a:t>
            </a:r>
            <a:r>
              <a:rPr lang="en-US" dirty="0"/>
              <a:t>terms and </a:t>
            </a:r>
            <a:r>
              <a:rPr lang="en-US" dirty="0" smtClean="0"/>
              <a:t>conditions </a:t>
            </a:r>
            <a:r>
              <a:rPr lang="en-US" dirty="0"/>
              <a:t>of a bid to be </a:t>
            </a:r>
            <a:r>
              <a:rPr lang="en-US" dirty="0" smtClean="0"/>
              <a:t>submitted; </a:t>
            </a:r>
            <a:r>
              <a:rPr lang="en-US" dirty="0"/>
              <a:t>or one of the parties to the agreement agrees not to submit a bid.</a:t>
            </a:r>
          </a:p>
          <a:p>
            <a:pPr>
              <a:buNone/>
            </a:pPr>
            <a:r>
              <a:rPr lang="en-US" b="1" dirty="0"/>
              <a:t>	</a:t>
            </a:r>
            <a:endParaRPr lang="en-US" dirty="0"/>
          </a:p>
          <a:p>
            <a:pPr algn="just">
              <a:buNone/>
            </a:pPr>
            <a:r>
              <a:rPr lang="en-US" b="1" dirty="0"/>
              <a:t>	</a:t>
            </a:r>
            <a:r>
              <a:rPr lang="en-US" b="1" dirty="0" smtClean="0"/>
              <a:t>e.g</a:t>
            </a:r>
            <a:r>
              <a:rPr lang="en-US" b="1" dirty="0"/>
              <a:t>. </a:t>
            </a:r>
            <a:r>
              <a:rPr lang="en-US" b="1" dirty="0" smtClean="0"/>
              <a:t>companies may agree their bids in advance, deciding which company will be the lowest bidder. Alternatively they may agree not to bid or rotate their bids by number of value of contracts.</a:t>
            </a:r>
            <a:endParaRPr lang="en-US" b="1" dirty="0"/>
          </a:p>
          <a:p>
            <a:endParaRPr lang="en-US"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11</a:t>
            </a:fld>
            <a:endParaRPr lang="en-US"/>
          </a:p>
        </p:txBody>
      </p:sp>
    </p:spTree>
    <p:extLst>
      <p:ext uri="{BB962C8B-B14F-4D97-AF65-F5344CB8AC3E}">
        <p14:creationId xmlns:p14="http://schemas.microsoft.com/office/powerpoint/2010/main" val="548965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horizontal agreements</a:t>
            </a:r>
          </a:p>
        </p:txBody>
      </p:sp>
      <p:sp>
        <p:nvSpPr>
          <p:cNvPr id="3" name="Content Placeholder 2"/>
          <p:cNvSpPr>
            <a:spLocks noGrp="1"/>
          </p:cNvSpPr>
          <p:nvPr>
            <p:ph idx="1"/>
          </p:nvPr>
        </p:nvSpPr>
        <p:spPr/>
        <p:txBody>
          <a:bodyPr>
            <a:normAutofit lnSpcReduction="10000"/>
          </a:bodyPr>
          <a:lstStyle/>
          <a:p>
            <a:pPr eaLnBrk="0" hangingPunct="0">
              <a:buFont typeface="Wingdings" pitchFamily="2" charset="2"/>
              <a:buChar char="Ø"/>
              <a:defRPr/>
            </a:pPr>
            <a:r>
              <a:rPr lang="en-US" sz="2800" b="1" dirty="0" smtClean="0">
                <a:ea typeface="Calibri" pitchFamily="34" charset="0"/>
                <a:cs typeface="Arial" pitchFamily="34" charset="0"/>
              </a:rPr>
              <a:t>Territorial Restraint </a:t>
            </a:r>
            <a:r>
              <a:rPr lang="en-US" sz="2800" i="1" dirty="0" smtClean="0">
                <a:solidFill>
                  <a:srgbClr val="FF0000"/>
                </a:solidFill>
                <a:ea typeface="Calibri" pitchFamily="34" charset="0"/>
                <a:cs typeface="Arial" pitchFamily="34" charset="0"/>
              </a:rPr>
              <a:t>(Section 25(b))</a:t>
            </a:r>
            <a:endParaRPr lang="en-US" sz="2800" dirty="0" smtClean="0">
              <a:solidFill>
                <a:srgbClr val="FF0000"/>
              </a:solidFill>
              <a:ea typeface="Calibri" pitchFamily="34" charset="0"/>
              <a:cs typeface="Arial" pitchFamily="34" charset="0"/>
            </a:endParaRPr>
          </a:p>
          <a:p>
            <a:pPr algn="just" eaLnBrk="0" hangingPunct="0">
              <a:defRPr/>
            </a:pPr>
            <a:r>
              <a:rPr lang="en-US" sz="2800" dirty="0" smtClean="0">
                <a:ea typeface="Calibri" pitchFamily="34" charset="0"/>
                <a:cs typeface="Arial" pitchFamily="34" charset="0"/>
              </a:rPr>
              <a:t>Dividing markets by allocating customers, suppliers, territories or specific type of goods and services.</a:t>
            </a:r>
          </a:p>
          <a:p>
            <a:pPr algn="just" eaLnBrk="0" hangingPunct="0">
              <a:defRPr/>
            </a:pPr>
            <a:r>
              <a:rPr lang="en-US" sz="2800" b="1" dirty="0" smtClean="0">
                <a:ea typeface="Calibri" pitchFamily="34" charset="0"/>
                <a:cs typeface="Arial" pitchFamily="34" charset="0"/>
              </a:rPr>
              <a:t>e.g. An agreement between Company X to sell computers in the northern part of the country, and Company Y to sell computers in the south</a:t>
            </a:r>
          </a:p>
          <a:p>
            <a:pPr algn="just" eaLnBrk="0" hangingPunct="0">
              <a:defRPr/>
            </a:pPr>
            <a:endParaRPr lang="en-US" sz="2800" b="1" dirty="0" smtClean="0">
              <a:ea typeface="Calibri" pitchFamily="34" charset="0"/>
              <a:cs typeface="Arial" pitchFamily="34" charset="0"/>
            </a:endParaRPr>
          </a:p>
          <a:p>
            <a:pPr>
              <a:buFont typeface="Wingdings" pitchFamily="2" charset="2"/>
              <a:buChar char="Ø"/>
            </a:pPr>
            <a:r>
              <a:rPr lang="en-US" sz="2800" b="1" dirty="0" smtClean="0"/>
              <a:t>Concerted </a:t>
            </a:r>
            <a:r>
              <a:rPr lang="en-US" sz="2800" b="1" dirty="0"/>
              <a:t>practice </a:t>
            </a:r>
            <a:r>
              <a:rPr lang="en-US" sz="2800" i="1" dirty="0">
                <a:solidFill>
                  <a:srgbClr val="FF0000"/>
                </a:solidFill>
              </a:rPr>
              <a:t>(Section 25(e))</a:t>
            </a:r>
            <a:endParaRPr lang="en-US" sz="2800" dirty="0">
              <a:solidFill>
                <a:srgbClr val="FF0000"/>
              </a:solidFill>
            </a:endParaRPr>
          </a:p>
          <a:p>
            <a:pPr>
              <a:buNone/>
            </a:pPr>
            <a:r>
              <a:rPr lang="en-US" sz="2800" dirty="0"/>
              <a:t>An informal cooperation without any formal agreement or decision.  Also called </a:t>
            </a:r>
            <a:r>
              <a:rPr lang="en-US" sz="2800" b="1" dirty="0"/>
              <a:t>Collusion</a:t>
            </a:r>
            <a:r>
              <a:rPr lang="en-US" sz="2800" dirty="0"/>
              <a:t>.</a:t>
            </a:r>
          </a:p>
          <a:p>
            <a:pPr algn="just" eaLnBrk="0" hangingPunct="0">
              <a:defRPr/>
            </a:pPr>
            <a:endParaRPr lang="en-US" sz="2800" b="1" dirty="0" smtClean="0">
              <a:ea typeface="Calibri"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RESEARCH FOR UNFAIR COMPETITION</a:t>
            </a:r>
            <a:endParaRPr lang="en-US" b="1"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b="1" dirty="0" smtClean="0"/>
              <a:t>2.	Vertical Agreements (Distribution 	Agreements)</a:t>
            </a:r>
          </a:p>
          <a:p>
            <a:pPr marL="514350" indent="-514350">
              <a:buAutoNum type="arabicPeriod"/>
            </a:pPr>
            <a:endParaRPr lang="en-US" dirty="0" smtClean="0"/>
          </a:p>
          <a:p>
            <a:pPr algn="just"/>
            <a:r>
              <a:rPr lang="en-US" dirty="0"/>
              <a:t>Vertical agreements are those between enterprises at different stages of the manufacturing and distribution process, for example, between manufacturers of components and manufacturers of products incorporating those goods, between producers and wholesalers, or between producers, wholesalers and retailers.</a:t>
            </a:r>
          </a:p>
        </p:txBody>
      </p:sp>
      <p:sp>
        <p:nvSpPr>
          <p:cNvPr id="4" name="Slide Number Placeholder 3"/>
          <p:cNvSpPr>
            <a:spLocks noGrp="1"/>
          </p:cNvSpPr>
          <p:nvPr>
            <p:ph type="sldNum" sz="quarter" idx="12"/>
          </p:nvPr>
        </p:nvSpPr>
        <p:spPr/>
        <p:txBody>
          <a:bodyPr/>
          <a:lstStyle/>
          <a:p>
            <a:fld id="{5AB9CBCF-2C80-47CE-B879-9D17AAB18B7F}" type="slidenum">
              <a:rPr lang="en-US" smtClean="0"/>
              <a:pPr/>
              <a:t>13</a:t>
            </a:fld>
            <a:endParaRPr lang="en-US"/>
          </a:p>
        </p:txBody>
      </p:sp>
    </p:spTree>
    <p:extLst>
      <p:ext uri="{BB962C8B-B14F-4D97-AF65-F5344CB8AC3E}">
        <p14:creationId xmlns:p14="http://schemas.microsoft.com/office/powerpoint/2010/main" val="18991418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Diagrammatic presentation on Vertical agreement</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5AB9CBCF-2C80-47CE-B879-9D17AAB18B7F}"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Vertical Agreements</a:t>
            </a:r>
            <a:endParaRPr lang="en-US" dirty="0"/>
          </a:p>
        </p:txBody>
      </p:sp>
      <p:sp>
        <p:nvSpPr>
          <p:cNvPr id="3" name="Content Placeholder 2"/>
          <p:cNvSpPr>
            <a:spLocks noGrp="1"/>
          </p:cNvSpPr>
          <p:nvPr>
            <p:ph idx="1"/>
          </p:nvPr>
        </p:nvSpPr>
        <p:spPr/>
        <p:txBody>
          <a:bodyPr/>
          <a:lstStyle/>
          <a:p>
            <a:pPr algn="just">
              <a:buFont typeface="Wingdings" pitchFamily="2" charset="2"/>
              <a:buChar char="Ø"/>
            </a:pPr>
            <a:r>
              <a:rPr lang="en-US" b="1" dirty="0" smtClean="0"/>
              <a:t>Tied selling </a:t>
            </a:r>
            <a:r>
              <a:rPr lang="en-US" i="1" dirty="0" smtClean="0">
                <a:solidFill>
                  <a:srgbClr val="FF0000"/>
                </a:solidFill>
              </a:rPr>
              <a:t>(Section 27(2)(c)</a:t>
            </a:r>
            <a:endParaRPr lang="en-US" dirty="0" smtClean="0">
              <a:solidFill>
                <a:srgbClr val="FF0000"/>
              </a:solidFill>
            </a:endParaRPr>
          </a:p>
          <a:p>
            <a:pPr algn="just">
              <a:buNone/>
            </a:pPr>
            <a:r>
              <a:rPr lang="en-US" dirty="0" smtClean="0"/>
              <a:t>    A Supplier requires a customer to buy one product as a condition of acquiring another.</a:t>
            </a:r>
          </a:p>
          <a:p>
            <a:pPr algn="just">
              <a:buNone/>
            </a:pPr>
            <a:endParaRPr lang="en-US" dirty="0" smtClean="0"/>
          </a:p>
          <a:p>
            <a:pPr algn="just"/>
            <a:r>
              <a:rPr lang="en-US" b="1" dirty="0" smtClean="0"/>
              <a:t>e.g. A supplier of tea requires a customer to buy sugar in order to get tea.</a:t>
            </a:r>
          </a:p>
          <a:p>
            <a:endParaRPr lang="en-US"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Vertical Agreements</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Ø"/>
            </a:pPr>
            <a:r>
              <a:rPr lang="en-US" b="1" dirty="0"/>
              <a:t>Exclusive supply or distribution</a:t>
            </a:r>
          </a:p>
          <a:p>
            <a:pPr>
              <a:buNone/>
            </a:pPr>
            <a:r>
              <a:rPr lang="en-US" b="1" dirty="0"/>
              <a:t>   </a:t>
            </a:r>
            <a:r>
              <a:rPr lang="en-US" dirty="0"/>
              <a:t>This is where a supplier chooses to deal with one distributor in a location.</a:t>
            </a:r>
          </a:p>
          <a:p>
            <a:pPr>
              <a:buNone/>
            </a:pPr>
            <a:endParaRPr lang="en-US" dirty="0"/>
          </a:p>
          <a:p>
            <a:r>
              <a:rPr lang="en-US" b="1" dirty="0" smtClean="0"/>
              <a:t>e.g</a:t>
            </a:r>
            <a:r>
              <a:rPr lang="en-US" b="1" dirty="0"/>
              <a:t>. Supplier A of fertilizers chooses to deal with only distributor B who is in Maun.</a:t>
            </a:r>
          </a:p>
          <a:p>
            <a:endParaRPr lang="en-US" b="1" dirty="0"/>
          </a:p>
          <a:p>
            <a:pPr>
              <a:buFont typeface="Wingdings" pitchFamily="2" charset="2"/>
              <a:buChar char="Ø"/>
            </a:pPr>
            <a:r>
              <a:rPr lang="en-US" b="1" dirty="0"/>
              <a:t>Resale price maintenance </a:t>
            </a:r>
            <a:r>
              <a:rPr lang="en-US" i="1" dirty="0"/>
              <a:t>(Section 26(1))</a:t>
            </a:r>
            <a:endParaRPr lang="en-US" b="1" dirty="0"/>
          </a:p>
          <a:p>
            <a:pPr>
              <a:buNone/>
            </a:pPr>
            <a:r>
              <a:rPr lang="en-US" b="1" dirty="0"/>
              <a:t>	</a:t>
            </a:r>
            <a:r>
              <a:rPr lang="en-US" dirty="0"/>
              <a:t>A Supplier of products dictates  a fixed or minimum resale price.</a:t>
            </a:r>
          </a:p>
          <a:p>
            <a:pPr>
              <a:buNone/>
            </a:pPr>
            <a:endParaRPr lang="en-US" dirty="0"/>
          </a:p>
          <a:p>
            <a:r>
              <a:rPr lang="en-US" b="1" dirty="0" smtClean="0"/>
              <a:t>e.g</a:t>
            </a:r>
            <a:r>
              <a:rPr lang="en-US" b="1" dirty="0"/>
              <a:t>. Company Q dictates to retailer R minimum retail price</a:t>
            </a:r>
          </a:p>
          <a:p>
            <a:endParaRPr lang="en-US"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16</a:t>
            </a:fld>
            <a:endParaRPr lang="en-US"/>
          </a:p>
        </p:txBody>
      </p:sp>
    </p:spTree>
    <p:extLst>
      <p:ext uri="{BB962C8B-B14F-4D97-AF65-F5344CB8AC3E}">
        <p14:creationId xmlns:p14="http://schemas.microsoft.com/office/powerpoint/2010/main" val="26343676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RESEARCH FOR UNFAIR COMPETITION</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3.	Dominant Position</a:t>
            </a:r>
          </a:p>
          <a:p>
            <a:pPr marL="514350" indent="-514350">
              <a:buAutoNum type="arabicPeriod"/>
            </a:pPr>
            <a:endParaRPr lang="en-US" dirty="0" smtClean="0"/>
          </a:p>
          <a:p>
            <a:pPr algn="just"/>
            <a:r>
              <a:rPr lang="en-US" dirty="0" smtClean="0"/>
              <a:t>Dominant position refers to a situation in which one or more companies posses such economic strength in a market as to allow the company or companies to adjust prices or output independently without effective constraint from competitors or potential competitors.</a:t>
            </a:r>
          </a:p>
          <a:p>
            <a:endParaRPr lang="en-US" dirty="0" smtClean="0"/>
          </a:p>
          <a:p>
            <a:pPr marL="0" indent="0" algn="just">
              <a:buNone/>
            </a:pPr>
            <a:endParaRPr lang="en-US"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17</a:t>
            </a:fld>
            <a:endParaRPr lang="en-US"/>
          </a:p>
        </p:txBody>
      </p:sp>
    </p:spTree>
    <p:extLst>
      <p:ext uri="{BB962C8B-B14F-4D97-AF65-F5344CB8AC3E}">
        <p14:creationId xmlns:p14="http://schemas.microsoft.com/office/powerpoint/2010/main" val="23287462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normAutofit fontScale="90000"/>
          </a:bodyPr>
          <a:lstStyle/>
          <a:p>
            <a:pPr eaLnBrk="1" hangingPunct="1"/>
            <a:r>
              <a:rPr lang="en-US" sz="3600" dirty="0" smtClean="0">
                <a:latin typeface="Arial" charset="0"/>
                <a:cs typeface="Arial" charset="0"/>
              </a:rPr>
              <a:t>Threshold to determine dominance</a:t>
            </a:r>
            <a:r>
              <a:rPr lang="en-US" sz="3600" dirty="0" smtClean="0"/>
              <a:t/>
            </a:r>
            <a:br>
              <a:rPr lang="en-US" sz="3600" dirty="0" smtClean="0"/>
            </a:br>
            <a:endParaRPr lang="en-US" sz="3600" dirty="0" smtClean="0">
              <a:latin typeface="Arial" charset="0"/>
              <a:cs typeface="Arial" charset="0"/>
            </a:endParaRPr>
          </a:p>
        </p:txBody>
      </p:sp>
      <p:sp>
        <p:nvSpPr>
          <p:cNvPr id="30723" name="Content Placeholder 2"/>
          <p:cNvSpPr>
            <a:spLocks noGrp="1"/>
          </p:cNvSpPr>
          <p:nvPr>
            <p:ph idx="1"/>
          </p:nvPr>
        </p:nvSpPr>
        <p:spPr>
          <a:xfrm>
            <a:off x="457200" y="1676400"/>
            <a:ext cx="8229600" cy="4608513"/>
          </a:xfrm>
        </p:spPr>
        <p:txBody>
          <a:bodyPr>
            <a:normAutofit/>
          </a:bodyPr>
          <a:lstStyle/>
          <a:p>
            <a:pPr algn="just" eaLnBrk="1" hangingPunct="1"/>
            <a:r>
              <a:rPr lang="en-US" dirty="0" smtClean="0"/>
              <a:t>Competition Regulations 4(a)(b) stipulate that the Authority may consider an enterprise to be in dominant position if it is satisfied that:</a:t>
            </a:r>
          </a:p>
          <a:p>
            <a:pPr algn="just" eaLnBrk="1" hangingPunct="1">
              <a:buFont typeface="Wingdings 2" pitchFamily="18" charset="2"/>
              <a:buNone/>
            </a:pPr>
            <a:r>
              <a:rPr lang="en-US" dirty="0" smtClean="0"/>
              <a:t>(a)the enterprise acquires at least 25 % of the goods or services in the market ; or</a:t>
            </a:r>
          </a:p>
          <a:p>
            <a:pPr algn="just" eaLnBrk="1" hangingPunct="1">
              <a:buFont typeface="Wingdings 2" pitchFamily="18" charset="2"/>
              <a:buNone/>
            </a:pPr>
            <a:r>
              <a:rPr lang="en-US" dirty="0" smtClean="0"/>
              <a:t>(b) three or fewer enterprises supply or acquire at least 50 % of the goods and services in the market.</a:t>
            </a:r>
          </a:p>
          <a:p>
            <a:pPr eaLnBrk="1" hangingPunct="1"/>
            <a:endParaRPr lang="en-US" dirty="0" smtClean="0"/>
          </a:p>
        </p:txBody>
      </p:sp>
      <p:sp>
        <p:nvSpPr>
          <p:cNvPr id="2" name="Slide Number Placeholder 1"/>
          <p:cNvSpPr>
            <a:spLocks noGrp="1"/>
          </p:cNvSpPr>
          <p:nvPr>
            <p:ph type="sldNum" sz="quarter" idx="12"/>
          </p:nvPr>
        </p:nvSpPr>
        <p:spPr/>
        <p:txBody>
          <a:bodyPr/>
          <a:lstStyle/>
          <a:p>
            <a:fld id="{5AB9CBCF-2C80-47CE-B879-9D17AAB18B7F}" type="slidenum">
              <a:rPr lang="en-US" smtClean="0"/>
              <a:pPr/>
              <a:t>18</a:t>
            </a:fld>
            <a:endParaRPr lang="en-US"/>
          </a:p>
        </p:txBody>
      </p:sp>
    </p:spTree>
    <p:extLst>
      <p:ext uri="{BB962C8B-B14F-4D97-AF65-F5344CB8AC3E}">
        <p14:creationId xmlns:p14="http://schemas.microsoft.com/office/powerpoint/2010/main" val="11908761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0" y="476250"/>
            <a:ext cx="8229600" cy="936625"/>
          </a:xfrm>
        </p:spPr>
        <p:txBody>
          <a:bodyPr>
            <a:normAutofit fontScale="90000"/>
          </a:bodyPr>
          <a:lstStyle/>
          <a:p>
            <a:pPr eaLnBrk="1" hangingPunct="1"/>
            <a:r>
              <a:rPr lang="en-US" sz="4400" dirty="0" smtClean="0">
                <a:latin typeface="Arial" charset="0"/>
                <a:cs typeface="Arial" charset="0"/>
              </a:rPr>
              <a:t>Diagrammatic presentation on determination of dominance</a:t>
            </a:r>
          </a:p>
        </p:txBody>
      </p:sp>
      <p:graphicFrame>
        <p:nvGraphicFramePr>
          <p:cNvPr id="31747" name="Content Placeholder 3"/>
          <p:cNvGraphicFramePr>
            <a:graphicFrameLocks noGrp="1"/>
          </p:cNvGraphicFramePr>
          <p:nvPr>
            <p:ph idx="4294967295"/>
          </p:nvPr>
        </p:nvGraphicFramePr>
        <p:xfrm>
          <a:off x="-50800" y="1884363"/>
          <a:ext cx="8331200" cy="4491037"/>
        </p:xfrm>
        <a:graphic>
          <a:graphicData uri="http://schemas.openxmlformats.org/presentationml/2006/ole">
            <mc:AlternateContent xmlns:mc="http://schemas.openxmlformats.org/markup-compatibility/2006">
              <mc:Choice xmlns:v="urn:schemas-microsoft-com:vml" Requires="v">
                <p:oleObj spid="_x0000_s1057" r:id="rId3" imgW="8327858" imgH="4493141" progId="Excel.Chart.8">
                  <p:embed/>
                </p:oleObj>
              </mc:Choice>
              <mc:Fallback>
                <p:oleObj r:id="rId3" imgW="8327858" imgH="4493141" progId="Excel.Chart.8">
                  <p:embed/>
                  <p:pic>
                    <p:nvPicPr>
                      <p:cNvPr id="0" name=""/>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00" y="1884363"/>
                        <a:ext cx="8331200" cy="449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Chart 5"/>
          <p:cNvGraphicFramePr/>
          <p:nvPr>
            <p:extLst>
              <p:ext uri="{D42A27DB-BD31-4B8C-83A1-F6EECF244321}">
                <p14:modId xmlns:p14="http://schemas.microsoft.com/office/powerpoint/2010/main" val="2253522339"/>
              </p:ext>
            </p:extLst>
          </p:nvPr>
        </p:nvGraphicFramePr>
        <p:xfrm>
          <a:off x="0" y="1556792"/>
          <a:ext cx="9144000" cy="5301208"/>
        </p:xfrm>
        <a:graphic>
          <a:graphicData uri="http://schemas.openxmlformats.org/drawingml/2006/chart">
            <c:chart xmlns:c="http://schemas.openxmlformats.org/drawingml/2006/chart" xmlns:r="http://schemas.openxmlformats.org/officeDocument/2006/relationships" r:id="rId5"/>
          </a:graphicData>
        </a:graphic>
      </p:graphicFrame>
      <p:sp>
        <p:nvSpPr>
          <p:cNvPr id="2" name="Slide Number Placeholder 1"/>
          <p:cNvSpPr>
            <a:spLocks noGrp="1"/>
          </p:cNvSpPr>
          <p:nvPr>
            <p:ph type="sldNum" sz="quarter" idx="12"/>
          </p:nvPr>
        </p:nvSpPr>
        <p:spPr/>
        <p:txBody>
          <a:bodyPr/>
          <a:lstStyle/>
          <a:p>
            <a:fld id="{5AB9CBCF-2C80-47CE-B879-9D17AAB18B7F}" type="slidenum">
              <a:rPr lang="en-US" smtClean="0"/>
              <a:pPr/>
              <a:t>19</a:t>
            </a:fld>
            <a:endParaRPr lang="en-US"/>
          </a:p>
        </p:txBody>
      </p:sp>
    </p:spTree>
    <p:extLst>
      <p:ext uri="{BB962C8B-B14F-4D97-AF65-F5344CB8AC3E}">
        <p14:creationId xmlns:p14="http://schemas.microsoft.com/office/powerpoint/2010/main" val="1509848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Constantia" pitchFamily="18" charset="0"/>
              </a:rPr>
              <a:t>INTRODUCTION</a:t>
            </a:r>
          </a:p>
          <a:p>
            <a:endParaRPr lang="en-US" dirty="0" smtClean="0">
              <a:latin typeface="Constantia" pitchFamily="18" charset="0"/>
            </a:endParaRPr>
          </a:p>
          <a:p>
            <a:r>
              <a:rPr lang="en-US" dirty="0" smtClean="0">
                <a:latin typeface="Constantia" pitchFamily="18" charset="0"/>
              </a:rPr>
              <a:t>RESEARCH FUNCTION</a:t>
            </a:r>
          </a:p>
          <a:p>
            <a:endParaRPr lang="en-US" dirty="0" smtClean="0">
              <a:latin typeface="Constantia" pitchFamily="18" charset="0"/>
            </a:endParaRPr>
          </a:p>
          <a:p>
            <a:r>
              <a:rPr lang="en-US" dirty="0" smtClean="0">
                <a:latin typeface="Constantia" pitchFamily="18" charset="0"/>
              </a:rPr>
              <a:t>RESEARCH FOR UNFAIR COMPETITION</a:t>
            </a:r>
          </a:p>
          <a:p>
            <a:endParaRPr lang="en-US" dirty="0" smtClean="0">
              <a:latin typeface="Constantia" pitchFamily="18" charset="0"/>
            </a:endParaRPr>
          </a:p>
          <a:p>
            <a:r>
              <a:rPr lang="en-US" dirty="0" smtClean="0">
                <a:latin typeface="Constantia" pitchFamily="18" charset="0"/>
              </a:rPr>
              <a:t>CONCLUSION </a:t>
            </a:r>
          </a:p>
          <a:p>
            <a:endParaRPr lang="en-US" dirty="0"/>
          </a:p>
        </p:txBody>
      </p:sp>
      <p:sp>
        <p:nvSpPr>
          <p:cNvPr id="4" name="Title 1"/>
          <p:cNvSpPr>
            <a:spLocks noGrp="1"/>
          </p:cNvSpPr>
          <p:nvPr>
            <p:ph type="title"/>
          </p:nvPr>
        </p:nvSpPr>
        <p:spPr/>
        <p:txBody>
          <a:bodyPr/>
          <a:lstStyle/>
          <a:p>
            <a:r>
              <a:rPr lang="en-US" u="sng" dirty="0" smtClean="0"/>
              <a:t>INDEX</a:t>
            </a:r>
            <a:endParaRPr lang="en-US" u="sng" dirty="0"/>
          </a:p>
        </p:txBody>
      </p:sp>
      <p:pic>
        <p:nvPicPr>
          <p:cNvPr id="5" name="Picture 2" descr="http://www.neilstrauss.com/site/wp-content/uploads/catalog_book.jpg"/>
          <p:cNvPicPr>
            <a:picLocks noChangeAspect="1" noChangeArrowheads="1"/>
          </p:cNvPicPr>
          <p:nvPr/>
        </p:nvPicPr>
        <p:blipFill>
          <a:blip r:embed="rId2" cstate="print"/>
          <a:srcRect/>
          <a:stretch>
            <a:fillRect/>
          </a:stretch>
        </p:blipFill>
        <p:spPr bwMode="auto">
          <a:xfrm>
            <a:off x="5410200" y="1143000"/>
            <a:ext cx="2895600" cy="2743200"/>
          </a:xfrm>
          <a:prstGeom prst="rect">
            <a:avLst/>
          </a:prstGeom>
          <a:noFill/>
        </p:spPr>
      </p:pic>
      <p:sp>
        <p:nvSpPr>
          <p:cNvPr id="2" name="Slide Number Placeholder 1"/>
          <p:cNvSpPr>
            <a:spLocks noGrp="1"/>
          </p:cNvSpPr>
          <p:nvPr>
            <p:ph type="sldNum" sz="quarter" idx="12"/>
          </p:nvPr>
        </p:nvSpPr>
        <p:spPr/>
        <p:txBody>
          <a:bodyPr/>
          <a:lstStyle/>
          <a:p>
            <a:fld id="{5AB9CBCF-2C80-47CE-B879-9D17AAB18B7F}" type="slidenum">
              <a:rPr lang="en-US" smtClean="0"/>
              <a:pPr/>
              <a:t>2</a:t>
            </a:fld>
            <a:endParaRPr lang="en-US"/>
          </a:p>
        </p:txBody>
      </p:sp>
    </p:spTree>
    <p:extLst>
      <p:ext uri="{BB962C8B-B14F-4D97-AF65-F5344CB8AC3E}">
        <p14:creationId xmlns:p14="http://schemas.microsoft.com/office/powerpoint/2010/main" val="21726784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229600" cy="792162"/>
          </a:xfrm>
        </p:spPr>
        <p:txBody>
          <a:bodyPr>
            <a:normAutofit fontScale="90000"/>
          </a:bodyPr>
          <a:lstStyle/>
          <a:p>
            <a:pPr eaLnBrk="1" fontAlgn="auto" hangingPunct="1">
              <a:spcAft>
                <a:spcPts val="0"/>
              </a:spcAft>
              <a:defRPr/>
            </a:pPr>
            <a:r>
              <a:rPr lang="en-US" dirty="0" smtClean="0"/>
              <a:t>Common abuse of dominance practices</a:t>
            </a:r>
            <a:endParaRPr lang="en-US" dirty="0"/>
          </a:p>
        </p:txBody>
      </p:sp>
      <p:sp>
        <p:nvSpPr>
          <p:cNvPr id="32771" name="Content Placeholder 2"/>
          <p:cNvSpPr>
            <a:spLocks noGrp="1"/>
          </p:cNvSpPr>
          <p:nvPr>
            <p:ph idx="1"/>
          </p:nvPr>
        </p:nvSpPr>
        <p:spPr>
          <a:xfrm>
            <a:off x="457200" y="1412875"/>
            <a:ext cx="8229600" cy="4968875"/>
          </a:xfrm>
        </p:spPr>
        <p:txBody>
          <a:bodyPr>
            <a:normAutofit lnSpcReduction="10000"/>
          </a:bodyPr>
          <a:lstStyle/>
          <a:p>
            <a:pPr algn="just" eaLnBrk="1" hangingPunct="1">
              <a:buFont typeface="Wingdings" pitchFamily="2" charset="2"/>
              <a:buChar char="Ø"/>
            </a:pPr>
            <a:r>
              <a:rPr lang="en-US" b="1" dirty="0" smtClean="0"/>
              <a:t>Predatory pricing</a:t>
            </a:r>
            <a:endParaRPr lang="en-US" dirty="0" smtClean="0"/>
          </a:p>
          <a:p>
            <a:pPr algn="just" eaLnBrk="1" hangingPunct="1">
              <a:buFont typeface="Wingdings 2" pitchFamily="18" charset="2"/>
              <a:buNone/>
            </a:pPr>
            <a:r>
              <a:rPr lang="en-US" dirty="0" smtClean="0"/>
              <a:t>	Low pricing of goods and services to induce existing firms to exit the market or block entrants into the market.</a:t>
            </a:r>
          </a:p>
          <a:p>
            <a:pPr algn="just" eaLnBrk="1" hangingPunct="1"/>
            <a:r>
              <a:rPr lang="en-US" b="1" dirty="0" smtClean="0"/>
              <a:t>e.g.  A dominant company of bicycles prices them too low as compared to the market price so as to make it unprofitable for other bicycle manufactures, and induces them to </a:t>
            </a:r>
            <a:r>
              <a:rPr lang="en-US" b="1" smtClean="0"/>
              <a:t>close down, </a:t>
            </a:r>
            <a:r>
              <a:rPr lang="en-US" b="1" dirty="0" smtClean="0"/>
              <a:t>or </a:t>
            </a:r>
            <a:r>
              <a:rPr lang="en-US" b="1" smtClean="0"/>
              <a:t>difficult to enter </a:t>
            </a:r>
            <a:r>
              <a:rPr lang="en-US" b="1" dirty="0" smtClean="0"/>
              <a:t>the market as they will perceive the business not viable.</a:t>
            </a:r>
          </a:p>
          <a:p>
            <a:pPr eaLnBrk="1" hangingPunct="1">
              <a:buFont typeface="Wingdings 2" pitchFamily="18" charset="2"/>
              <a:buNone/>
            </a:pPr>
            <a:endParaRPr lang="en-US" dirty="0" smtClean="0">
              <a:solidFill>
                <a:srgbClr val="0070C0"/>
              </a:solidFill>
            </a:endParaRPr>
          </a:p>
        </p:txBody>
      </p:sp>
      <p:sp>
        <p:nvSpPr>
          <p:cNvPr id="3" name="Slide Number Placeholder 2"/>
          <p:cNvSpPr>
            <a:spLocks noGrp="1"/>
          </p:cNvSpPr>
          <p:nvPr>
            <p:ph type="sldNum" sz="quarter" idx="12"/>
          </p:nvPr>
        </p:nvSpPr>
        <p:spPr/>
        <p:txBody>
          <a:bodyPr/>
          <a:lstStyle/>
          <a:p>
            <a:fld id="{5AB9CBCF-2C80-47CE-B879-9D17AAB18B7F}" type="slidenum">
              <a:rPr lang="en-US" smtClean="0"/>
              <a:pPr/>
              <a:t>20</a:t>
            </a:fld>
            <a:endParaRPr lang="en-US"/>
          </a:p>
        </p:txBody>
      </p:sp>
    </p:spTree>
    <p:extLst>
      <p:ext uri="{BB962C8B-B14F-4D97-AF65-F5344CB8AC3E}">
        <p14:creationId xmlns:p14="http://schemas.microsoft.com/office/powerpoint/2010/main" val="35403385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404813"/>
            <a:ext cx="8229600" cy="1008062"/>
          </a:xfrm>
        </p:spPr>
        <p:txBody>
          <a:bodyPr/>
          <a:lstStyle/>
          <a:p>
            <a:pPr eaLnBrk="1" hangingPunct="1"/>
            <a:r>
              <a:rPr lang="en-US" sz="3200" smtClean="0"/>
              <a:t>Continued……….</a:t>
            </a:r>
          </a:p>
        </p:txBody>
      </p:sp>
      <p:sp>
        <p:nvSpPr>
          <p:cNvPr id="33795" name="Content Placeholder 2"/>
          <p:cNvSpPr>
            <a:spLocks noGrp="1"/>
          </p:cNvSpPr>
          <p:nvPr>
            <p:ph idx="1"/>
          </p:nvPr>
        </p:nvSpPr>
        <p:spPr/>
        <p:txBody>
          <a:bodyPr/>
          <a:lstStyle/>
          <a:p>
            <a:pPr eaLnBrk="1" hangingPunct="1">
              <a:buFont typeface="Wingdings" pitchFamily="2" charset="2"/>
              <a:buChar char="Ø"/>
            </a:pPr>
            <a:r>
              <a:rPr lang="en-US" b="1" dirty="0" smtClean="0"/>
              <a:t>Price discrimination</a:t>
            </a:r>
            <a:endParaRPr lang="en-US" dirty="0" smtClean="0"/>
          </a:p>
          <a:p>
            <a:pPr algn="just" eaLnBrk="1" hangingPunct="1">
              <a:buFont typeface="Wingdings 2" pitchFamily="18" charset="2"/>
              <a:buNone/>
            </a:pPr>
            <a:r>
              <a:rPr lang="en-US" dirty="0" smtClean="0"/>
              <a:t>	It occurs where a product is sold to different consumers at different prices that do not reflect differences in the cost of supply.</a:t>
            </a:r>
          </a:p>
          <a:p>
            <a:pPr algn="just" eaLnBrk="1" hangingPunct="1">
              <a:buFont typeface="Wingdings 2" pitchFamily="18" charset="2"/>
              <a:buNone/>
            </a:pPr>
            <a:endParaRPr lang="en-US" dirty="0" smtClean="0"/>
          </a:p>
          <a:p>
            <a:pPr algn="just" eaLnBrk="1" hangingPunct="1"/>
            <a:r>
              <a:rPr lang="en-US" b="1" dirty="0" smtClean="0"/>
              <a:t>E.g. Farmer X sells tomatoes to Maun Spar at P5/packet and sells it to Maun </a:t>
            </a:r>
            <a:r>
              <a:rPr lang="en-US" b="1" dirty="0" err="1" smtClean="0"/>
              <a:t>Choppies</a:t>
            </a:r>
            <a:r>
              <a:rPr lang="en-US" b="1" dirty="0" smtClean="0"/>
              <a:t>  at P8/packet</a:t>
            </a:r>
            <a:r>
              <a:rPr lang="en-US" dirty="0" smtClean="0"/>
              <a:t>.</a:t>
            </a:r>
          </a:p>
          <a:p>
            <a:pPr eaLnBrk="1" hangingPunct="1">
              <a:buFont typeface="Wingdings 2" pitchFamily="18" charset="2"/>
              <a:buNone/>
            </a:pPr>
            <a:endParaRPr lang="en-US" dirty="0" smtClean="0">
              <a:solidFill>
                <a:srgbClr val="0070C0"/>
              </a:solidFill>
            </a:endParaRPr>
          </a:p>
          <a:p>
            <a:pPr eaLnBrk="1" hangingPunct="1">
              <a:buFont typeface="Wingdings 2" pitchFamily="18" charset="2"/>
              <a:buNone/>
            </a:pPr>
            <a:endParaRPr lang="en-US" dirty="0" smtClean="0">
              <a:solidFill>
                <a:srgbClr val="0070C0"/>
              </a:solidFill>
            </a:endParaRPr>
          </a:p>
          <a:p>
            <a:pPr eaLnBrk="1" hangingPunct="1"/>
            <a:endParaRPr lang="en-US" dirty="0" smtClean="0"/>
          </a:p>
          <a:p>
            <a:pPr eaLnBrk="1" hangingPunct="1"/>
            <a:endParaRPr lang="en-US" dirty="0" smtClean="0"/>
          </a:p>
        </p:txBody>
      </p:sp>
      <p:sp>
        <p:nvSpPr>
          <p:cNvPr id="2" name="Slide Number Placeholder 1"/>
          <p:cNvSpPr>
            <a:spLocks noGrp="1"/>
          </p:cNvSpPr>
          <p:nvPr>
            <p:ph type="sldNum" sz="quarter" idx="12"/>
          </p:nvPr>
        </p:nvSpPr>
        <p:spPr/>
        <p:txBody>
          <a:bodyPr/>
          <a:lstStyle/>
          <a:p>
            <a:fld id="{5AB9CBCF-2C80-47CE-B879-9D17AAB18B7F}" type="slidenum">
              <a:rPr lang="en-US" smtClean="0"/>
              <a:pPr/>
              <a:t>21</a:t>
            </a:fld>
            <a:endParaRPr lang="en-US"/>
          </a:p>
        </p:txBody>
      </p:sp>
    </p:spTree>
    <p:extLst>
      <p:ext uri="{BB962C8B-B14F-4D97-AF65-F5344CB8AC3E}">
        <p14:creationId xmlns:p14="http://schemas.microsoft.com/office/powerpoint/2010/main" val="17426224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CONCLUSIONS</a:t>
            </a:r>
            <a:endParaRPr lang="en-US" b="1" dirty="0"/>
          </a:p>
        </p:txBody>
      </p:sp>
      <p:sp>
        <p:nvSpPr>
          <p:cNvPr id="3" name="Content Placeholder 2"/>
          <p:cNvSpPr>
            <a:spLocks noGrp="1"/>
          </p:cNvSpPr>
          <p:nvPr>
            <p:ph idx="1"/>
          </p:nvPr>
        </p:nvSpPr>
        <p:spPr/>
        <p:txBody>
          <a:bodyPr>
            <a:normAutofit fontScale="77500" lnSpcReduction="20000"/>
          </a:bodyPr>
          <a:lstStyle/>
          <a:p>
            <a:pPr lvl="0" algn="just"/>
            <a:r>
              <a:rPr lang="en-US" dirty="0" smtClean="0">
                <a:latin typeface="Constantia" pitchFamily="18" charset="0"/>
              </a:rPr>
              <a:t>Research </a:t>
            </a:r>
            <a:r>
              <a:rPr lang="en-US" dirty="0">
                <a:latin typeface="Constantia" pitchFamily="18" charset="0"/>
              </a:rPr>
              <a:t>will help the Authority to understand competition aspects in all sectors of the economy</a:t>
            </a:r>
            <a:r>
              <a:rPr lang="en-US" dirty="0" smtClean="0">
                <a:latin typeface="Constantia" pitchFamily="18" charset="0"/>
              </a:rPr>
              <a:t>.</a:t>
            </a:r>
          </a:p>
          <a:p>
            <a:pPr lvl="0"/>
            <a:endParaRPr lang="en-US" sz="1500" dirty="0">
              <a:latin typeface="Constantia" pitchFamily="18" charset="0"/>
            </a:endParaRPr>
          </a:p>
          <a:p>
            <a:pPr lvl="0" algn="just"/>
            <a:r>
              <a:rPr lang="en-US" dirty="0">
                <a:latin typeface="Constantia" pitchFamily="18" charset="0"/>
              </a:rPr>
              <a:t>Consultation with Stakeholders is very important and we seek for cooperation when information is </a:t>
            </a:r>
            <a:r>
              <a:rPr lang="en-US" dirty="0" smtClean="0">
                <a:latin typeface="Constantia" pitchFamily="18" charset="0"/>
              </a:rPr>
              <a:t>requested.</a:t>
            </a:r>
          </a:p>
          <a:p>
            <a:pPr lvl="0" algn="just"/>
            <a:endParaRPr lang="en-US" sz="1500" dirty="0">
              <a:latin typeface="Constantia" pitchFamily="18" charset="0"/>
            </a:endParaRPr>
          </a:p>
          <a:p>
            <a:pPr algn="just"/>
            <a:r>
              <a:rPr lang="en-US" dirty="0">
                <a:latin typeface="Constantia" pitchFamily="18" charset="0"/>
              </a:rPr>
              <a:t>Research </a:t>
            </a:r>
            <a:r>
              <a:rPr lang="en-US" dirty="0" err="1" smtClean="0">
                <a:latin typeface="Constantia" pitchFamily="18" charset="0"/>
              </a:rPr>
              <a:t>endeavours</a:t>
            </a:r>
            <a:r>
              <a:rPr lang="en-US" dirty="0" smtClean="0">
                <a:latin typeface="Constantia" pitchFamily="18" charset="0"/>
              </a:rPr>
              <a:t> </a:t>
            </a:r>
            <a:r>
              <a:rPr lang="en-US" dirty="0">
                <a:latin typeface="Constantia" pitchFamily="18" charset="0"/>
              </a:rPr>
              <a:t>to identify aspects of unfair competition (mainly the horizontal and vertical arrangements, and the abuse of dominance</a:t>
            </a:r>
            <a:r>
              <a:rPr lang="en-US" dirty="0" smtClean="0">
                <a:latin typeface="Constantia" pitchFamily="18" charset="0"/>
              </a:rPr>
              <a:t>)</a:t>
            </a:r>
          </a:p>
          <a:p>
            <a:pPr lvl="0" algn="just"/>
            <a:endParaRPr lang="en-US" sz="1500" dirty="0">
              <a:latin typeface="Constantia" pitchFamily="18" charset="0"/>
            </a:endParaRPr>
          </a:p>
          <a:p>
            <a:pPr algn="just"/>
            <a:r>
              <a:rPr lang="en-US" dirty="0">
                <a:latin typeface="Constantia" pitchFamily="18" charset="0"/>
              </a:rPr>
              <a:t>Research is important for the Competition Authority since it provides information that helps in decision making.</a:t>
            </a:r>
            <a:endParaRPr lang="en-US"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Knowledge Hierarchy</a:t>
            </a:r>
            <a:br>
              <a:rPr lang="en-US" b="1" dirty="0" smtClean="0"/>
            </a:br>
            <a:r>
              <a:rPr lang="en-US" sz="1800" b="1" dirty="0" smtClean="0"/>
              <a:t>[Source: Suresh, H. “Knowledge Management” (2002)]</a:t>
            </a:r>
            <a:r>
              <a:rPr lang="en-US" b="1" dirty="0" smtClean="0"/>
              <a:t> </a:t>
            </a:r>
            <a:endParaRPr lang="en-US" b="1" dirty="0"/>
          </a:p>
        </p:txBody>
      </p:sp>
      <p:sp>
        <p:nvSpPr>
          <p:cNvPr id="3" name="Content Placeholder 2"/>
          <p:cNvSpPr>
            <a:spLocks noGrp="1"/>
          </p:cNvSpPr>
          <p:nvPr>
            <p:ph idx="1"/>
          </p:nvPr>
        </p:nvSpPr>
        <p:spPr/>
        <p:txBody>
          <a:bodyPr>
            <a:normAutofit/>
          </a:bodyPr>
          <a:lstStyle/>
          <a:p>
            <a:pPr>
              <a:buNone/>
            </a:pPr>
            <a:r>
              <a:rPr lang="en-US" dirty="0" smtClean="0"/>
              <a:t> </a:t>
            </a:r>
            <a:endParaRPr lang="en-US" dirty="0"/>
          </a:p>
        </p:txBody>
      </p:sp>
      <p:sp>
        <p:nvSpPr>
          <p:cNvPr id="4" name="Isosceles Triangle 3"/>
          <p:cNvSpPr/>
          <p:nvPr/>
        </p:nvSpPr>
        <p:spPr>
          <a:xfrm>
            <a:off x="2362200" y="2133600"/>
            <a:ext cx="3733800" cy="2971800"/>
          </a:xfrm>
          <a:prstGeom prst="triangle">
            <a:avLst/>
          </a:prstGeom>
          <a:ln w="5715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t>Wisdom</a:t>
            </a:r>
          </a:p>
          <a:p>
            <a:pPr algn="ctr"/>
            <a:r>
              <a:rPr lang="en-US" b="1" dirty="0" smtClean="0"/>
              <a:t>Knowledge</a:t>
            </a:r>
          </a:p>
          <a:p>
            <a:pPr algn="ctr"/>
            <a:r>
              <a:rPr lang="en-US" b="1" dirty="0" smtClean="0"/>
              <a:t>Analytic</a:t>
            </a:r>
          </a:p>
          <a:p>
            <a:pPr algn="ctr"/>
            <a:r>
              <a:rPr lang="en-US" b="1" dirty="0" smtClean="0"/>
              <a:t>Information</a:t>
            </a:r>
          </a:p>
          <a:p>
            <a:pPr algn="ctr"/>
            <a:r>
              <a:rPr lang="en-US" b="1" dirty="0" smtClean="0"/>
              <a:t>Data</a:t>
            </a:r>
          </a:p>
          <a:p>
            <a:pPr algn="ctr"/>
            <a:endParaRPr lang="en-US" dirty="0"/>
          </a:p>
        </p:txBody>
      </p:sp>
      <p:cxnSp>
        <p:nvCxnSpPr>
          <p:cNvPr id="8" name="Straight Connector 7"/>
          <p:cNvCxnSpPr/>
          <p:nvPr/>
        </p:nvCxnSpPr>
        <p:spPr>
          <a:xfrm>
            <a:off x="3200400" y="3810000"/>
            <a:ext cx="2057400" cy="0"/>
          </a:xfrm>
          <a:prstGeom prst="line">
            <a:avLst/>
          </a:prstGeom>
          <a:ln/>
        </p:spPr>
        <p:style>
          <a:lnRef idx="2">
            <a:schemeClr val="dk1"/>
          </a:lnRef>
          <a:fillRef idx="0">
            <a:schemeClr val="dk1"/>
          </a:fillRef>
          <a:effectRef idx="1">
            <a:schemeClr val="dk1"/>
          </a:effectRef>
          <a:fontRef idx="minor">
            <a:schemeClr val="tx1"/>
          </a:fontRef>
        </p:style>
      </p:cxnSp>
      <p:cxnSp>
        <p:nvCxnSpPr>
          <p:cNvPr id="10" name="Straight Connector 9"/>
          <p:cNvCxnSpPr/>
          <p:nvPr/>
        </p:nvCxnSpPr>
        <p:spPr>
          <a:xfrm>
            <a:off x="2971800" y="4114800"/>
            <a:ext cx="2514600" cy="0"/>
          </a:xfrm>
          <a:prstGeom prst="line">
            <a:avLst/>
          </a:prstGeom>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a:xfrm>
            <a:off x="2667000" y="4648200"/>
            <a:ext cx="3124200" cy="0"/>
          </a:xfrm>
          <a:prstGeom prst="line">
            <a:avLst/>
          </a:prstGeom>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a:off x="2819400" y="4343400"/>
            <a:ext cx="2819400" cy="0"/>
          </a:xfrm>
          <a:prstGeom prst="line">
            <a:avLst/>
          </a:prstGeom>
        </p:spPr>
        <p:style>
          <a:lnRef idx="2">
            <a:schemeClr val="dk1"/>
          </a:lnRef>
          <a:fillRef idx="0">
            <a:schemeClr val="dk1"/>
          </a:fillRef>
          <a:effectRef idx="1">
            <a:schemeClr val="dk1"/>
          </a:effectRef>
          <a:fontRef idx="minor">
            <a:schemeClr val="tx1"/>
          </a:fontRef>
        </p:style>
      </p:cxnSp>
      <p:sp>
        <p:nvSpPr>
          <p:cNvPr id="5" name="Slide Number Placeholder 4"/>
          <p:cNvSpPr>
            <a:spLocks noGrp="1"/>
          </p:cNvSpPr>
          <p:nvPr>
            <p:ph type="sldNum" sz="quarter" idx="12"/>
          </p:nvPr>
        </p:nvSpPr>
        <p:spPr/>
        <p:txBody>
          <a:bodyPr/>
          <a:lstStyle/>
          <a:p>
            <a:fld id="{5AB9CBCF-2C80-47CE-B879-9D17AAB18B7F}"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C:\Documents and Settings\kro46759\Desktop\TURQUISEbanner.png"/>
          <p:cNvPicPr>
            <a:picLocks noChangeAspect="1" noChangeArrowheads="1"/>
          </p:cNvPicPr>
          <p:nvPr/>
        </p:nvPicPr>
        <p:blipFill>
          <a:blip r:embed="rId2" cstate="print"/>
          <a:srcRect/>
          <a:stretch>
            <a:fillRect/>
          </a:stretch>
        </p:blipFill>
        <p:spPr bwMode="auto">
          <a:xfrm>
            <a:off x="0" y="3505200"/>
            <a:ext cx="9144000" cy="1050350"/>
          </a:xfrm>
          <a:prstGeom prst="rect">
            <a:avLst/>
          </a:prstGeom>
          <a:noFill/>
          <a:ln w="9525">
            <a:noFill/>
            <a:miter lim="800000"/>
            <a:headEnd/>
            <a:tailEnd/>
          </a:ln>
        </p:spPr>
      </p:pic>
      <p:sp>
        <p:nvSpPr>
          <p:cNvPr id="5" name="Rectangle 3"/>
          <p:cNvSpPr>
            <a:spLocks noChangeArrowheads="1"/>
          </p:cNvSpPr>
          <p:nvPr/>
        </p:nvSpPr>
        <p:spPr bwMode="auto">
          <a:xfrm>
            <a:off x="2549525" y="2971800"/>
            <a:ext cx="3927475" cy="3657600"/>
          </a:xfrm>
          <a:prstGeom prst="rect">
            <a:avLst/>
          </a:prstGeom>
          <a:noFill/>
          <a:ln w="12700">
            <a:noFill/>
            <a:miter lim="800000"/>
            <a:headEnd/>
            <a:tailEnd/>
          </a:ln>
        </p:spPr>
        <p:txBody>
          <a:bodyPr lIns="0" tIns="0" rIns="0" bIns="0"/>
          <a:lstStyle/>
          <a:p>
            <a:pPr algn="ctr" eaLnBrk="1" hangingPunct="1">
              <a:spcBef>
                <a:spcPct val="50000"/>
              </a:spcBef>
              <a:buClr>
                <a:srgbClr val="F87600"/>
              </a:buClr>
              <a:buSzPct val="90000"/>
              <a:buFont typeface="Symbol" pitchFamily="18" charset="2"/>
              <a:buNone/>
            </a:pPr>
            <a:r>
              <a:rPr lang="en-GB" sz="3200" b="1" dirty="0" smtClean="0">
                <a:solidFill>
                  <a:schemeClr val="accent2">
                    <a:lumMod val="75000"/>
                  </a:schemeClr>
                </a:solidFill>
              </a:rPr>
              <a:t>Thank you</a:t>
            </a:r>
          </a:p>
          <a:p>
            <a:endParaRPr lang="en-US" sz="1000" dirty="0" smtClean="0"/>
          </a:p>
          <a:p>
            <a:endParaRPr lang="en-US" sz="1000" dirty="0"/>
          </a:p>
          <a:p>
            <a:endParaRPr lang="en-US" sz="1000" dirty="0" smtClean="0"/>
          </a:p>
          <a:p>
            <a:endParaRPr lang="en-US" sz="1000" dirty="0"/>
          </a:p>
          <a:p>
            <a:endParaRPr lang="en-US" sz="1000" dirty="0" smtClean="0"/>
          </a:p>
          <a:p>
            <a:endParaRPr lang="en-US" sz="1000" dirty="0"/>
          </a:p>
          <a:p>
            <a:endParaRPr lang="en-US" sz="1000" dirty="0" smtClean="0"/>
          </a:p>
          <a:p>
            <a:endParaRPr lang="en-US" sz="1200" dirty="0"/>
          </a:p>
          <a:p>
            <a:r>
              <a:rPr lang="en-US" sz="1200" dirty="0" smtClean="0"/>
              <a:t>Mokubung </a:t>
            </a:r>
            <a:r>
              <a:rPr lang="en-US" sz="1200" dirty="0"/>
              <a:t>N. Mokubung</a:t>
            </a:r>
          </a:p>
          <a:p>
            <a:r>
              <a:rPr lang="en-US" sz="1200" dirty="0"/>
              <a:t>Director, Competition and Research Analysis</a:t>
            </a:r>
          </a:p>
          <a:p>
            <a:r>
              <a:rPr lang="en-US" sz="1200" dirty="0"/>
              <a:t>Competition Authority</a:t>
            </a:r>
          </a:p>
          <a:p>
            <a:r>
              <a:rPr lang="en-US" sz="1200" dirty="0"/>
              <a:t>Plot 50664, Fairgrounds Office Park</a:t>
            </a:r>
          </a:p>
          <a:p>
            <a:r>
              <a:rPr lang="en-US" sz="1200" dirty="0"/>
              <a:t>Paledi-Morrison House, Ground Floor</a:t>
            </a:r>
          </a:p>
          <a:p>
            <a:r>
              <a:rPr lang="en-US" sz="1200" dirty="0"/>
              <a:t>GABORONE</a:t>
            </a:r>
          </a:p>
          <a:p>
            <a:r>
              <a:rPr lang="en-US" sz="1200" dirty="0"/>
              <a:t>BOTSWANA</a:t>
            </a:r>
          </a:p>
          <a:p>
            <a:r>
              <a:rPr lang="en-US" sz="1200" dirty="0"/>
              <a:t> </a:t>
            </a:r>
            <a:r>
              <a:rPr lang="en-US" sz="1200" i="1" u="sng" dirty="0" smtClean="0"/>
              <a:t>Tel</a:t>
            </a:r>
            <a:r>
              <a:rPr lang="en-US" sz="1200" i="1" u="sng" dirty="0"/>
              <a:t>:</a:t>
            </a:r>
            <a:r>
              <a:rPr lang="en-US" sz="1200" i="1" dirty="0"/>
              <a:t>	393 </a:t>
            </a:r>
            <a:r>
              <a:rPr lang="en-US" sz="1200" i="1" dirty="0" smtClean="0"/>
              <a:t>4278	   </a:t>
            </a:r>
            <a:r>
              <a:rPr lang="en-US" sz="1200" i="1" u="sng" dirty="0" smtClean="0"/>
              <a:t>Fax:</a:t>
            </a:r>
            <a:r>
              <a:rPr lang="en-US" sz="1200" i="1" dirty="0"/>
              <a:t> </a:t>
            </a:r>
            <a:r>
              <a:rPr lang="en-US" sz="1200" i="1" dirty="0" smtClean="0"/>
              <a:t> 3121013</a:t>
            </a:r>
            <a:endParaRPr lang="en-US" sz="1200" dirty="0"/>
          </a:p>
          <a:p>
            <a:r>
              <a:rPr lang="en-US" sz="1200" i="1" u="sng" dirty="0"/>
              <a:t>Mobile:</a:t>
            </a:r>
            <a:r>
              <a:rPr lang="en-US" sz="1200" i="1" dirty="0"/>
              <a:t>	7455 4452</a:t>
            </a:r>
            <a:endParaRPr lang="en-US" sz="1200" dirty="0"/>
          </a:p>
          <a:p>
            <a:r>
              <a:rPr lang="en-US" sz="1200" i="1" u="sng" dirty="0"/>
              <a:t>Email:</a:t>
            </a:r>
            <a:r>
              <a:rPr lang="en-US" sz="1200" i="1" dirty="0"/>
              <a:t>	</a:t>
            </a:r>
            <a:r>
              <a:rPr lang="en-US" sz="1200" i="1" u="sng" dirty="0">
                <a:hlinkClick r:id="rId3"/>
              </a:rPr>
              <a:t>ndala300@yahoo.co.uk</a:t>
            </a:r>
            <a:endParaRPr lang="en-US" sz="1200" dirty="0"/>
          </a:p>
          <a:p>
            <a:pPr algn="ctr" eaLnBrk="1" hangingPunct="1">
              <a:spcBef>
                <a:spcPct val="50000"/>
              </a:spcBef>
              <a:buClr>
                <a:srgbClr val="F87600"/>
              </a:buClr>
              <a:buSzPct val="90000"/>
              <a:buFont typeface="Symbol" pitchFamily="18" charset="2"/>
              <a:buNone/>
            </a:pPr>
            <a:endParaRPr lang="en-GB" sz="2400" dirty="0">
              <a:solidFill>
                <a:schemeClr val="accent2">
                  <a:lumMod val="75000"/>
                </a:schemeClr>
              </a:solidFill>
            </a:endParaRPr>
          </a:p>
        </p:txBody>
      </p:sp>
      <p:pic>
        <p:nvPicPr>
          <p:cNvPr id="6" name="Picture 5" descr="CA logo landscape.jpg"/>
          <p:cNvPicPr>
            <a:picLocks noChangeAspect="1"/>
          </p:cNvPicPr>
          <p:nvPr/>
        </p:nvPicPr>
        <p:blipFill>
          <a:blip r:embed="rId4" cstate="print"/>
          <a:stretch>
            <a:fillRect/>
          </a:stretch>
        </p:blipFill>
        <p:spPr>
          <a:xfrm>
            <a:off x="1629776" y="914400"/>
            <a:ext cx="6142624" cy="1920790"/>
          </a:xfrm>
          <a:prstGeom prst="rect">
            <a:avLst/>
          </a:prstGeom>
        </p:spPr>
      </p:pic>
      <p:sp>
        <p:nvSpPr>
          <p:cNvPr id="2" name="Slide Number Placeholder 1"/>
          <p:cNvSpPr>
            <a:spLocks noGrp="1"/>
          </p:cNvSpPr>
          <p:nvPr>
            <p:ph type="sldNum" sz="quarter" idx="12"/>
          </p:nvPr>
        </p:nvSpPr>
        <p:spPr/>
        <p:txBody>
          <a:bodyPr/>
          <a:lstStyle/>
          <a:p>
            <a:fld id="{5AB9CBCF-2C80-47CE-B879-9D17AAB18B7F}" type="slidenum">
              <a:rPr lang="en-US" smtClean="0"/>
              <a:pPr/>
              <a:t>24</a:t>
            </a:fld>
            <a:endParaRPr lang="en-US"/>
          </a:p>
        </p:txBody>
      </p:sp>
    </p:spTree>
    <p:extLst>
      <p:ext uri="{BB962C8B-B14F-4D97-AF65-F5344CB8AC3E}">
        <p14:creationId xmlns:p14="http://schemas.microsoft.com/office/powerpoint/2010/main" val="2162306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Competition Authority requires researched information that is valid, relevant and reliable to decide on matters/cases that it handles</a:t>
            </a:r>
          </a:p>
          <a:p>
            <a:endParaRPr lang="en-US" dirty="0" smtClean="0"/>
          </a:p>
          <a:p>
            <a:pPr algn="just"/>
            <a:r>
              <a:rPr lang="en-US" dirty="0" smtClean="0"/>
              <a:t>Decisions are not emotional – they are based on </a:t>
            </a:r>
            <a:r>
              <a:rPr lang="en-US" dirty="0" err="1" smtClean="0"/>
              <a:t>analysed</a:t>
            </a:r>
            <a:r>
              <a:rPr lang="en-US" dirty="0" smtClean="0"/>
              <a:t> information / substance</a:t>
            </a:r>
          </a:p>
          <a:p>
            <a:endParaRPr lang="en-US" dirty="0" smtClean="0"/>
          </a:p>
          <a:p>
            <a:pPr algn="just"/>
            <a:r>
              <a:rPr lang="en-US" dirty="0" smtClean="0"/>
              <a:t>Research is a purposeful or systematic investigation which is usually used to make structured and informed decisions.</a:t>
            </a:r>
          </a:p>
          <a:p>
            <a:endParaRPr lang="en-US"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3</a:t>
            </a:fld>
            <a:endParaRPr lang="en-US"/>
          </a:p>
        </p:txBody>
      </p:sp>
    </p:spTree>
    <p:extLst>
      <p:ext uri="{BB962C8B-B14F-4D97-AF65-F5344CB8AC3E}">
        <p14:creationId xmlns:p14="http://schemas.microsoft.com/office/powerpoint/2010/main" val="41480913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Main research we do is </a:t>
            </a:r>
            <a:r>
              <a:rPr lang="en-US" u="sng" dirty="0" smtClean="0"/>
              <a:t>market research</a:t>
            </a:r>
          </a:p>
          <a:p>
            <a:endParaRPr lang="en-US" dirty="0" smtClean="0"/>
          </a:p>
          <a:p>
            <a:pPr lvl="0" algn="just"/>
            <a:r>
              <a:rPr lang="en-US" sz="3000" dirty="0">
                <a:solidFill>
                  <a:prstClr val="black"/>
                </a:solidFill>
              </a:rPr>
              <a:t>This </a:t>
            </a:r>
            <a:r>
              <a:rPr lang="en-US" sz="3000" dirty="0" smtClean="0">
                <a:solidFill>
                  <a:prstClr val="black"/>
                </a:solidFill>
              </a:rPr>
              <a:t>refers to understanding </a:t>
            </a:r>
            <a:r>
              <a:rPr lang="en-US" sz="3000" dirty="0">
                <a:solidFill>
                  <a:prstClr val="black"/>
                </a:solidFill>
              </a:rPr>
              <a:t>the characteristics of the market or industry involving aspects of:</a:t>
            </a:r>
          </a:p>
          <a:p>
            <a:pPr lvl="1"/>
            <a:r>
              <a:rPr lang="en-US" sz="2600" dirty="0" smtClean="0">
                <a:solidFill>
                  <a:prstClr val="black"/>
                </a:solidFill>
              </a:rPr>
              <a:t>Defining relevant markets</a:t>
            </a:r>
          </a:p>
          <a:p>
            <a:pPr lvl="1"/>
            <a:r>
              <a:rPr lang="en-US" sz="2600" dirty="0" smtClean="0">
                <a:solidFill>
                  <a:prstClr val="black"/>
                </a:solidFill>
              </a:rPr>
              <a:t>Market </a:t>
            </a:r>
            <a:r>
              <a:rPr lang="en-US" sz="2600" dirty="0">
                <a:solidFill>
                  <a:prstClr val="black"/>
                </a:solidFill>
              </a:rPr>
              <a:t>shares</a:t>
            </a:r>
          </a:p>
          <a:p>
            <a:pPr lvl="1"/>
            <a:r>
              <a:rPr lang="en-US" sz="2600" dirty="0">
                <a:solidFill>
                  <a:prstClr val="black"/>
                </a:solidFill>
              </a:rPr>
              <a:t>Concentration </a:t>
            </a:r>
            <a:r>
              <a:rPr lang="en-US" sz="2600" dirty="0" smtClean="0">
                <a:solidFill>
                  <a:prstClr val="black"/>
                </a:solidFill>
              </a:rPr>
              <a:t>levels</a:t>
            </a:r>
          </a:p>
          <a:p>
            <a:pPr lvl="1"/>
            <a:r>
              <a:rPr lang="en-US" sz="2600" dirty="0" smtClean="0">
                <a:solidFill>
                  <a:prstClr val="black"/>
                </a:solidFill>
              </a:rPr>
              <a:t>Barriers to entry, etc.</a:t>
            </a:r>
          </a:p>
          <a:p>
            <a:pPr marL="0" indent="0">
              <a:buNone/>
            </a:pPr>
            <a:endParaRPr lang="en-US" sz="1300" dirty="0" smtClean="0"/>
          </a:p>
          <a:p>
            <a:r>
              <a:rPr lang="en-US" dirty="0" smtClean="0"/>
              <a:t>Part IX of the Act allows us to do market studies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FUNCTIONS</a:t>
            </a:r>
            <a:endParaRPr lang="en-US" dirty="0"/>
          </a:p>
        </p:txBody>
      </p:sp>
      <p:sp>
        <p:nvSpPr>
          <p:cNvPr id="3" name="Content Placeholder 2"/>
          <p:cNvSpPr>
            <a:spLocks noGrp="1"/>
          </p:cNvSpPr>
          <p:nvPr>
            <p:ph idx="1"/>
          </p:nvPr>
        </p:nvSpPr>
        <p:spPr/>
        <p:txBody>
          <a:bodyPr>
            <a:normAutofit lnSpcReduction="10000"/>
          </a:bodyPr>
          <a:lstStyle/>
          <a:p>
            <a:pPr marL="514350" indent="-514350" algn="just">
              <a:buAutoNum type="arabicPeriod"/>
            </a:pPr>
            <a:r>
              <a:rPr lang="en-US" dirty="0" smtClean="0">
                <a:latin typeface="Constantia" pitchFamily="18" charset="0"/>
              </a:rPr>
              <a:t>The function of the Authority is to provide  relevant, reliable and valid information mainly for decision making in competition matters by the Commission.</a:t>
            </a:r>
          </a:p>
          <a:p>
            <a:pPr marL="514350" indent="-514350" algn="just">
              <a:buAutoNum type="arabicPeriod"/>
            </a:pPr>
            <a:endParaRPr lang="en-US" dirty="0" smtClean="0">
              <a:latin typeface="Constantia" pitchFamily="18" charset="0"/>
            </a:endParaRPr>
          </a:p>
          <a:p>
            <a:pPr marL="514350" indent="-514350" algn="just">
              <a:buAutoNum type="arabicPeriod"/>
            </a:pPr>
            <a:r>
              <a:rPr lang="en-US" dirty="0" smtClean="0">
                <a:latin typeface="Constantia" pitchFamily="18" charset="0"/>
              </a:rPr>
              <a:t>To hold consultations with stakeholders in different sectors, and receive advice on competition matters relating to those sectors.</a:t>
            </a:r>
          </a:p>
          <a:p>
            <a:endParaRPr lang="en-US"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FUNCTIONS</a:t>
            </a:r>
            <a:endParaRPr lang="en-US" dirty="0"/>
          </a:p>
        </p:txBody>
      </p:sp>
      <p:sp>
        <p:nvSpPr>
          <p:cNvPr id="3" name="Content Placeholder 2"/>
          <p:cNvSpPr>
            <a:spLocks noGrp="1"/>
          </p:cNvSpPr>
          <p:nvPr>
            <p:ph idx="1"/>
          </p:nvPr>
        </p:nvSpPr>
        <p:spPr/>
        <p:txBody>
          <a:bodyPr>
            <a:normAutofit lnSpcReduction="10000"/>
          </a:bodyPr>
          <a:lstStyle/>
          <a:p>
            <a:pPr marL="514350" indent="-514350" algn="just">
              <a:buAutoNum type="arabicPeriod" startAt="3"/>
            </a:pPr>
            <a:r>
              <a:rPr lang="en-US" dirty="0" smtClean="0">
                <a:latin typeface="Constantia" pitchFamily="18" charset="0"/>
              </a:rPr>
              <a:t>To undertake general studies (market studies) on the effectiveness of competition in individual sectors of the economy.</a:t>
            </a:r>
          </a:p>
          <a:p>
            <a:pPr marL="514350" indent="-514350" algn="just">
              <a:buAutoNum type="arabicPeriod" startAt="3"/>
            </a:pPr>
            <a:endParaRPr lang="en-US" dirty="0" smtClean="0">
              <a:latin typeface="Constantia" pitchFamily="18" charset="0"/>
            </a:endParaRPr>
          </a:p>
          <a:p>
            <a:pPr marL="514350" indent="-514350" algn="just">
              <a:buAutoNum type="arabicPeriod" startAt="3"/>
            </a:pPr>
            <a:r>
              <a:rPr lang="en-US" dirty="0" smtClean="0">
                <a:latin typeface="Constantia" pitchFamily="18" charset="0"/>
              </a:rPr>
              <a:t>To advice Government on the actual or likely anti-competitive effects of current or proposed policies (and how to avoid those effects)</a:t>
            </a:r>
          </a:p>
          <a:p>
            <a:endParaRPr lang="en-US"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 FOR UNFAIR COMPETITION</a:t>
            </a:r>
            <a:endParaRPr lang="en-US" dirty="0"/>
          </a:p>
        </p:txBody>
      </p:sp>
      <p:sp>
        <p:nvSpPr>
          <p:cNvPr id="3" name="Content Placeholder 2"/>
          <p:cNvSpPr>
            <a:spLocks noGrp="1"/>
          </p:cNvSpPr>
          <p:nvPr>
            <p:ph idx="1"/>
          </p:nvPr>
        </p:nvSpPr>
        <p:spPr/>
        <p:txBody>
          <a:bodyPr>
            <a:normAutofit fontScale="85000" lnSpcReduction="10000"/>
          </a:bodyPr>
          <a:lstStyle/>
          <a:p>
            <a:pPr lvl="0">
              <a:buNone/>
            </a:pPr>
            <a:r>
              <a:rPr lang="en-US" dirty="0" smtClean="0">
                <a:latin typeface="Constantia" pitchFamily="18" charset="0"/>
              </a:rPr>
              <a:t>Aspects of unfair competition that we normally look for:</a:t>
            </a:r>
          </a:p>
          <a:p>
            <a:pPr lvl="0">
              <a:buNone/>
            </a:pPr>
            <a:endParaRPr lang="en-US" i="1" dirty="0" smtClean="0">
              <a:latin typeface="Constantia" pitchFamily="18" charset="0"/>
            </a:endParaRPr>
          </a:p>
          <a:p>
            <a:pPr marL="514350" lvl="0" indent="-514350">
              <a:buAutoNum type="arabicPeriod"/>
            </a:pPr>
            <a:r>
              <a:rPr lang="en-US" dirty="0" smtClean="0">
                <a:latin typeface="Constantia" pitchFamily="18" charset="0"/>
              </a:rPr>
              <a:t>Arrangements involving competitors (Horizontal Agreements)</a:t>
            </a:r>
          </a:p>
          <a:p>
            <a:pPr marL="514350" lvl="0" indent="-514350">
              <a:buAutoNum type="arabicPeriod"/>
            </a:pPr>
            <a:endParaRPr lang="en-US" dirty="0" smtClean="0">
              <a:latin typeface="Constantia" pitchFamily="18" charset="0"/>
            </a:endParaRPr>
          </a:p>
          <a:p>
            <a:pPr marL="514350" lvl="0" indent="-514350">
              <a:buAutoNum type="arabicPeriod"/>
            </a:pPr>
            <a:r>
              <a:rPr lang="en-US" dirty="0" smtClean="0">
                <a:latin typeface="Constantia" pitchFamily="18" charset="0"/>
              </a:rPr>
              <a:t>Distribution agreements (Vertical Agreements)</a:t>
            </a:r>
          </a:p>
          <a:p>
            <a:pPr marL="514350" lvl="0" indent="-514350">
              <a:buAutoNum type="arabicPeriod"/>
            </a:pPr>
            <a:endParaRPr lang="en-US" dirty="0" smtClean="0">
              <a:latin typeface="Constantia" pitchFamily="18" charset="0"/>
            </a:endParaRPr>
          </a:p>
          <a:p>
            <a:pPr marL="514350" lvl="0" indent="-514350">
              <a:buAutoNum type="arabicPeriod"/>
            </a:pPr>
            <a:r>
              <a:rPr lang="en-US" dirty="0" smtClean="0">
                <a:latin typeface="Constantia" pitchFamily="18" charset="0"/>
              </a:rPr>
              <a:t>Dominance and the Abuse of Dominant Position</a:t>
            </a:r>
          </a:p>
          <a:p>
            <a:endParaRPr lang="en-US"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RESEARCH FOR UNFAIR COMPETITION</a:t>
            </a:r>
            <a:endParaRPr lang="en-US" b="1" dirty="0"/>
          </a:p>
        </p:txBody>
      </p:sp>
      <p:sp>
        <p:nvSpPr>
          <p:cNvPr id="3" name="Content Placeholder 2"/>
          <p:cNvSpPr>
            <a:spLocks noGrp="1"/>
          </p:cNvSpPr>
          <p:nvPr>
            <p:ph idx="1"/>
          </p:nvPr>
        </p:nvSpPr>
        <p:spPr/>
        <p:txBody>
          <a:bodyPr>
            <a:normAutofit fontScale="92500" lnSpcReduction="20000"/>
          </a:bodyPr>
          <a:lstStyle/>
          <a:p>
            <a:pPr marL="514350" indent="-514350" algn="just">
              <a:buAutoNum type="arabicPeriod"/>
            </a:pPr>
            <a:r>
              <a:rPr lang="en-US" b="1" dirty="0" smtClean="0"/>
              <a:t>Horizontal Agreements (Agreements involving Competitors)</a:t>
            </a:r>
          </a:p>
          <a:p>
            <a:pPr marL="514350" indent="-514350">
              <a:buAutoNum type="arabicPeriod"/>
            </a:pPr>
            <a:endParaRPr lang="en-US" dirty="0" smtClean="0"/>
          </a:p>
          <a:p>
            <a:pPr algn="just"/>
            <a:r>
              <a:rPr lang="en-US" dirty="0" smtClean="0"/>
              <a:t>It is an agreement between enterprises each of which operates in the same market and would therefore normally be actual or potential competitors in that market.</a:t>
            </a:r>
          </a:p>
          <a:p>
            <a:endParaRPr lang="en-US" dirty="0" smtClean="0"/>
          </a:p>
          <a:p>
            <a:pPr marL="0" indent="0" algn="just">
              <a:buNone/>
            </a:pPr>
            <a:r>
              <a:rPr lang="en-US" dirty="0" smtClean="0"/>
              <a:t>	</a:t>
            </a:r>
            <a:r>
              <a:rPr lang="en-US" b="1" dirty="0" smtClean="0"/>
              <a:t>i.e.</a:t>
            </a:r>
            <a:r>
              <a:rPr lang="en-US" dirty="0" smtClean="0"/>
              <a:t> between producers or between 	wholesalers or between retailers dealing in 	similar kinds of products. </a:t>
            </a:r>
            <a:r>
              <a:rPr lang="en-US" b="1" dirty="0" smtClean="0"/>
              <a:t>Also called Cartels</a:t>
            </a:r>
            <a:endParaRPr lang="en-US" dirty="0" smtClean="0"/>
          </a:p>
          <a:p>
            <a:endParaRPr lang="en-US"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Diagrammatic presentation on Horizontal agreement</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5AB9CBCF-2C80-47CE-B879-9D17AAB18B7F}" type="slidenum">
              <a:rPr lang="en-US" smtClean="0"/>
              <a:pPr/>
              <a:t>9</a:t>
            </a:fld>
            <a:endParaRPr lang="en-US"/>
          </a:p>
        </p:txBody>
      </p:sp>
    </p:spTree>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CompetitionAutho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CompetitionAuthority</Template>
  <TotalTime>756</TotalTime>
  <Words>718</Words>
  <Application>Microsoft Office PowerPoint</Application>
  <PresentationFormat>On-screen Show (4:3)</PresentationFormat>
  <Paragraphs>175</Paragraphs>
  <Slides>24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CompetitionAuthority</vt:lpstr>
      <vt:lpstr>Microsoft Excel Chart</vt:lpstr>
      <vt:lpstr> RESEARCH IN THE CONTEXT OF COMPETITION BY  MOKUBUNG N. MOKUBUNG </vt:lpstr>
      <vt:lpstr>INDEX</vt:lpstr>
      <vt:lpstr>INTRODUCTION</vt:lpstr>
      <vt:lpstr>INTRODUCTION</vt:lpstr>
      <vt:lpstr>RESEARCH  FUNCTIONS</vt:lpstr>
      <vt:lpstr>RESEARCH  FUNCTIONS</vt:lpstr>
      <vt:lpstr>RESEARCH FOR UNFAIR COMPETITION</vt:lpstr>
      <vt:lpstr>RESEARCH FOR UNFAIR COMPETITION</vt:lpstr>
      <vt:lpstr>Diagrammatic presentation on Horizontal agreement</vt:lpstr>
      <vt:lpstr>Common horizontal agreements</vt:lpstr>
      <vt:lpstr>Common horizontal agreements</vt:lpstr>
      <vt:lpstr>Common horizontal agreements</vt:lpstr>
      <vt:lpstr>RESEARCH FOR UNFAIR COMPETITION</vt:lpstr>
      <vt:lpstr>Diagrammatic presentation on Vertical agreement</vt:lpstr>
      <vt:lpstr>Common Vertical Agreements</vt:lpstr>
      <vt:lpstr>Common Vertical Agreements</vt:lpstr>
      <vt:lpstr>RESEARCH FOR UNFAIR COMPETITION</vt:lpstr>
      <vt:lpstr>Threshold to determine dominance </vt:lpstr>
      <vt:lpstr>Diagrammatic presentation on determination of dominance</vt:lpstr>
      <vt:lpstr>Common abuse of dominance practices</vt:lpstr>
      <vt:lpstr>Continued……….</vt:lpstr>
      <vt:lpstr>CONCLUSIONS</vt:lpstr>
      <vt:lpstr>Knowledge Hierarchy [Source: Suresh, H. “Knowledge Management” (2002)]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 can easily go here!</dc:title>
  <dc:creator>admin</dc:creator>
  <cp:lastModifiedBy>Gladys Ramadi</cp:lastModifiedBy>
  <cp:revision>39</cp:revision>
  <cp:lastPrinted>2012-03-15T05:59:22Z</cp:lastPrinted>
  <dcterms:created xsi:type="dcterms:W3CDTF">2012-03-10T07:06:13Z</dcterms:created>
  <dcterms:modified xsi:type="dcterms:W3CDTF">2014-12-11T12:56:42Z</dcterms:modified>
</cp:coreProperties>
</file>